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32" r:id="rId2"/>
    <p:sldId id="551" r:id="rId3"/>
    <p:sldId id="538" r:id="rId4"/>
    <p:sldId id="266" r:id="rId5"/>
    <p:sldId id="543" r:id="rId6"/>
    <p:sldId id="540" r:id="rId7"/>
    <p:sldId id="544" r:id="rId8"/>
    <p:sldId id="546" r:id="rId9"/>
    <p:sldId id="542" r:id="rId10"/>
    <p:sldId id="508" r:id="rId11"/>
    <p:sldId id="532" r:id="rId12"/>
    <p:sldId id="535" r:id="rId13"/>
    <p:sldId id="552" r:id="rId14"/>
    <p:sldId id="525" r:id="rId15"/>
    <p:sldId id="537" r:id="rId16"/>
    <p:sldId id="555" r:id="rId17"/>
    <p:sldId id="530" r:id="rId18"/>
    <p:sldId id="556" r:id="rId19"/>
    <p:sldId id="558" r:id="rId20"/>
    <p:sldId id="557" r:id="rId21"/>
    <p:sldId id="547" r:id="rId22"/>
    <p:sldId id="548" r:id="rId23"/>
    <p:sldId id="529" r:id="rId24"/>
    <p:sldId id="549" r:id="rId25"/>
    <p:sldId id="550" r:id="rId26"/>
    <p:sldId id="545" r:id="rId27"/>
  </p:sldIdLst>
  <p:sldSz cx="12192000" cy="6858000"/>
  <p:notesSz cx="6797675" cy="9926638"/>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E362E66A-5BE9-401A-BD48-D07EBFA96AA7}">
          <p14:sldIdLst>
            <p14:sldId id="332"/>
          </p14:sldIdLst>
        </p14:section>
        <p14:section name="Sumário" id="{46A8D702-2FBF-46FD-9A0C-8486AD71B7F8}">
          <p14:sldIdLst>
            <p14:sldId id="551"/>
            <p14:sldId id="538"/>
            <p14:sldId id="266"/>
            <p14:sldId id="543"/>
            <p14:sldId id="540"/>
            <p14:sldId id="544"/>
            <p14:sldId id="546"/>
            <p14:sldId id="542"/>
            <p14:sldId id="508"/>
            <p14:sldId id="532"/>
            <p14:sldId id="535"/>
            <p14:sldId id="552"/>
            <p14:sldId id="525"/>
            <p14:sldId id="537"/>
            <p14:sldId id="555"/>
            <p14:sldId id="530"/>
            <p14:sldId id="556"/>
            <p14:sldId id="558"/>
            <p14:sldId id="557"/>
            <p14:sldId id="547"/>
            <p14:sldId id="548"/>
            <p14:sldId id="529"/>
            <p14:sldId id="549"/>
            <p14:sldId id="550"/>
            <p14:sldId id="5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F14"/>
    <a:srgbClr val="C7E01B"/>
    <a:srgbClr val="1D2D60"/>
    <a:srgbClr val="FFFFFF"/>
    <a:srgbClr val="1C2056"/>
    <a:srgbClr val="A4A934"/>
    <a:srgbClr val="616161"/>
    <a:srgbClr val="DAE800"/>
    <a:srgbClr val="7F7F7F"/>
    <a:srgbClr val="A5A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7" autoAdjust="0"/>
    <p:restoredTop sz="94902" autoAdjust="0"/>
  </p:normalViewPr>
  <p:slideViewPr>
    <p:cSldViewPr snapToGrid="0">
      <p:cViewPr varScale="1">
        <p:scale>
          <a:sx n="78" d="100"/>
          <a:sy n="78" d="100"/>
        </p:scale>
        <p:origin x="782"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F4BA5F4B-3EA2-4E3E-A90A-D99E9165A6C8}" type="datetimeFigureOut">
              <a:rPr lang="pt-BR" smtClean="0"/>
              <a:t>23/09/2023</a:t>
            </a:fld>
            <a:endParaRPr lang="pt-BR"/>
          </a:p>
        </p:txBody>
      </p:sp>
      <p:sp>
        <p:nvSpPr>
          <p:cNvPr id="4" name="Espaço Reservado para Imagem de Slide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85019A09-39C3-4D8C-827D-F1848B419638}" type="slidenum">
              <a:rPr lang="pt-BR" smtClean="0"/>
              <a:t>‹nº›</a:t>
            </a:fld>
            <a:endParaRPr lang="pt-BR"/>
          </a:p>
        </p:txBody>
      </p:sp>
    </p:spTree>
    <p:extLst>
      <p:ext uri="{BB962C8B-B14F-4D97-AF65-F5344CB8AC3E}">
        <p14:creationId xmlns:p14="http://schemas.microsoft.com/office/powerpoint/2010/main" val="1576292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36525" y="1346200"/>
            <a:ext cx="6465888" cy="3638550"/>
          </a:xfrm>
          <a:prstGeom prst="rect">
            <a:avLst/>
          </a:prstGeom>
        </p:spPr>
      </p:sp>
      <p:sp>
        <p:nvSpPr>
          <p:cNvPr id="3" name="Espaço Reservado para Anotações 2"/>
          <p:cNvSpPr>
            <a:spLocks noGrp="1"/>
          </p:cNvSpPr>
          <p:nvPr>
            <p:ph type="body" idx="1"/>
          </p:nvPr>
        </p:nvSpPr>
        <p:spPr>
          <a:xfrm>
            <a:off x="673788" y="5186908"/>
            <a:ext cx="5390305" cy="4243832"/>
          </a:xfrm>
          <a:prstGeom prst="rect">
            <a:avLst/>
          </a:prstGeom>
        </p:spPr>
        <p:txBody>
          <a:bodyPr/>
          <a:lstStyle/>
          <a:p>
            <a:endParaRPr lang="pt-BR" dirty="0"/>
          </a:p>
        </p:txBody>
      </p:sp>
      <p:sp>
        <p:nvSpPr>
          <p:cNvPr id="4" name="Espaço Reservado para Número de Slide 3"/>
          <p:cNvSpPr>
            <a:spLocks noGrp="1"/>
          </p:cNvSpPr>
          <p:nvPr>
            <p:ph type="sldNum" sz="quarter" idx="10"/>
          </p:nvPr>
        </p:nvSpPr>
        <p:spPr>
          <a:xfrm>
            <a:off x="3816576" y="10237217"/>
            <a:ext cx="2919748" cy="540769"/>
          </a:xfrm>
          <a:prstGeom prst="rect">
            <a:avLst/>
          </a:prstGeom>
        </p:spPr>
        <p:txBody>
          <a:bodyPr/>
          <a:lstStyle/>
          <a:p>
            <a:fld id="{2DA34664-30D4-440B-B1F4-84CF4D31C34F}" type="slidenum">
              <a:rPr lang="pt-BR" smtClean="0"/>
              <a:t>1</a:t>
            </a:fld>
            <a:endParaRPr lang="pt-BR" dirty="0"/>
          </a:p>
        </p:txBody>
      </p:sp>
    </p:spTree>
    <p:extLst>
      <p:ext uri="{BB962C8B-B14F-4D97-AF65-F5344CB8AC3E}">
        <p14:creationId xmlns:p14="http://schemas.microsoft.com/office/powerpoint/2010/main" val="384619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85019A09-39C3-4D8C-827D-F1848B419638}" type="slidenum">
              <a:rPr lang="pt-BR" smtClean="0"/>
              <a:t>2</a:t>
            </a:fld>
            <a:endParaRPr lang="pt-BR"/>
          </a:p>
        </p:txBody>
      </p:sp>
    </p:spTree>
    <p:extLst>
      <p:ext uri="{BB962C8B-B14F-4D97-AF65-F5344CB8AC3E}">
        <p14:creationId xmlns:p14="http://schemas.microsoft.com/office/powerpoint/2010/main" val="3095824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5019A09-39C3-4D8C-827D-F1848B419638}" type="slidenum">
              <a:rPr lang="pt-BR" smtClean="0"/>
              <a:t>4</a:t>
            </a:fld>
            <a:endParaRPr lang="pt-BR"/>
          </a:p>
        </p:txBody>
      </p:sp>
    </p:spTree>
    <p:extLst>
      <p:ext uri="{BB962C8B-B14F-4D97-AF65-F5344CB8AC3E}">
        <p14:creationId xmlns:p14="http://schemas.microsoft.com/office/powerpoint/2010/main" val="3935505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5019A09-39C3-4D8C-827D-F1848B419638}" type="slidenum">
              <a:rPr lang="pt-BR" smtClean="0"/>
              <a:t>23</a:t>
            </a:fld>
            <a:endParaRPr lang="pt-BR"/>
          </a:p>
        </p:txBody>
      </p:sp>
    </p:spTree>
    <p:extLst>
      <p:ext uri="{BB962C8B-B14F-4D97-AF65-F5344CB8AC3E}">
        <p14:creationId xmlns:p14="http://schemas.microsoft.com/office/powerpoint/2010/main" val="4254887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731022-E1DF-47DE-B2E9-4B640ACE8606}"/>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B7062DD6-3AD4-4BA7-AB6F-CF07755D3A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D8BC9E1-7582-4169-8252-D6F6DD4A0FFB}"/>
              </a:ext>
            </a:extLst>
          </p:cNvPr>
          <p:cNvSpPr>
            <a:spLocks noGrp="1"/>
          </p:cNvSpPr>
          <p:nvPr>
            <p:ph type="dt" sz="half" idx="10"/>
          </p:nvPr>
        </p:nvSpPr>
        <p:spPr/>
        <p:txBody>
          <a:bodyPr/>
          <a:lstStyle/>
          <a:p>
            <a:fld id="{193BA7C0-459D-4397-9040-6468D3494938}" type="datetimeFigureOut">
              <a:rPr lang="pt-BR" smtClean="0"/>
              <a:t>23/09/2023</a:t>
            </a:fld>
            <a:endParaRPr lang="pt-BR"/>
          </a:p>
        </p:txBody>
      </p:sp>
      <p:sp>
        <p:nvSpPr>
          <p:cNvPr id="5" name="Espaço Reservado para Rodapé 4">
            <a:extLst>
              <a:ext uri="{FF2B5EF4-FFF2-40B4-BE49-F238E27FC236}">
                <a16:creationId xmlns:a16="http://schemas.microsoft.com/office/drawing/2014/main" id="{512948FE-C141-4DE1-934B-CCA04DAAA41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8ABB4CC-39BE-4FAA-A5C2-698CDBE39705}"/>
              </a:ext>
            </a:extLst>
          </p:cNvPr>
          <p:cNvSpPr>
            <a:spLocks noGrp="1"/>
          </p:cNvSpPr>
          <p:nvPr>
            <p:ph type="sldNum" sz="quarter" idx="12"/>
          </p:nvPr>
        </p:nvSpPr>
        <p:spPr/>
        <p:txBody>
          <a:bodyPr/>
          <a:lstStyle/>
          <a:p>
            <a:fld id="{99307018-597F-4B40-83D1-5F75EAB660E9}" type="slidenum">
              <a:rPr lang="pt-BR" smtClean="0"/>
              <a:t>‹nº›</a:t>
            </a:fld>
            <a:endParaRPr lang="pt-BR"/>
          </a:p>
        </p:txBody>
      </p:sp>
    </p:spTree>
    <p:extLst>
      <p:ext uri="{BB962C8B-B14F-4D97-AF65-F5344CB8AC3E}">
        <p14:creationId xmlns:p14="http://schemas.microsoft.com/office/powerpoint/2010/main" val="857290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EABBE-DE01-4C30-9C63-A836ECC196C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4371ABB-9243-48CF-832B-B1DAFA97FF3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F4A9909-C884-4566-A660-545F6A68B2E2}"/>
              </a:ext>
            </a:extLst>
          </p:cNvPr>
          <p:cNvSpPr>
            <a:spLocks noGrp="1"/>
          </p:cNvSpPr>
          <p:nvPr>
            <p:ph type="dt" sz="half" idx="10"/>
          </p:nvPr>
        </p:nvSpPr>
        <p:spPr/>
        <p:txBody>
          <a:bodyPr/>
          <a:lstStyle/>
          <a:p>
            <a:fld id="{193BA7C0-459D-4397-9040-6468D3494938}" type="datetimeFigureOut">
              <a:rPr lang="pt-BR" smtClean="0"/>
              <a:t>23/09/2023</a:t>
            </a:fld>
            <a:endParaRPr lang="pt-BR"/>
          </a:p>
        </p:txBody>
      </p:sp>
      <p:sp>
        <p:nvSpPr>
          <p:cNvPr id="5" name="Espaço Reservado para Rodapé 4">
            <a:extLst>
              <a:ext uri="{FF2B5EF4-FFF2-40B4-BE49-F238E27FC236}">
                <a16:creationId xmlns:a16="http://schemas.microsoft.com/office/drawing/2014/main" id="{085A9B3E-EAA4-4C5A-A1B2-DC969BBA521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759BBD1-955A-42A2-9359-53FDB2FED768}"/>
              </a:ext>
            </a:extLst>
          </p:cNvPr>
          <p:cNvSpPr>
            <a:spLocks noGrp="1"/>
          </p:cNvSpPr>
          <p:nvPr>
            <p:ph type="sldNum" sz="quarter" idx="12"/>
          </p:nvPr>
        </p:nvSpPr>
        <p:spPr/>
        <p:txBody>
          <a:bodyPr/>
          <a:lstStyle/>
          <a:p>
            <a:fld id="{99307018-597F-4B40-83D1-5F75EAB660E9}" type="slidenum">
              <a:rPr lang="pt-BR" smtClean="0"/>
              <a:t>‹nº›</a:t>
            </a:fld>
            <a:endParaRPr lang="pt-BR"/>
          </a:p>
        </p:txBody>
      </p:sp>
    </p:spTree>
    <p:extLst>
      <p:ext uri="{BB962C8B-B14F-4D97-AF65-F5344CB8AC3E}">
        <p14:creationId xmlns:p14="http://schemas.microsoft.com/office/powerpoint/2010/main" val="2676203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F4ECC98-CAA5-41AA-91A7-79BF16AFD977}"/>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93ED889-8007-4A09-B54B-4C95298DE135}"/>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E0A6C0B-20C7-4D08-A9AE-08267CC95DEA}"/>
              </a:ext>
            </a:extLst>
          </p:cNvPr>
          <p:cNvSpPr>
            <a:spLocks noGrp="1"/>
          </p:cNvSpPr>
          <p:nvPr>
            <p:ph type="dt" sz="half" idx="10"/>
          </p:nvPr>
        </p:nvSpPr>
        <p:spPr/>
        <p:txBody>
          <a:bodyPr/>
          <a:lstStyle/>
          <a:p>
            <a:fld id="{193BA7C0-459D-4397-9040-6468D3494938}" type="datetimeFigureOut">
              <a:rPr lang="pt-BR" smtClean="0"/>
              <a:t>23/09/2023</a:t>
            </a:fld>
            <a:endParaRPr lang="pt-BR"/>
          </a:p>
        </p:txBody>
      </p:sp>
      <p:sp>
        <p:nvSpPr>
          <p:cNvPr id="5" name="Espaço Reservado para Rodapé 4">
            <a:extLst>
              <a:ext uri="{FF2B5EF4-FFF2-40B4-BE49-F238E27FC236}">
                <a16:creationId xmlns:a16="http://schemas.microsoft.com/office/drawing/2014/main" id="{21A35E8F-011C-42F2-8768-7993D36D090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A67D882-E33B-4E55-A14F-7CE3CE12E9DA}"/>
              </a:ext>
            </a:extLst>
          </p:cNvPr>
          <p:cNvSpPr>
            <a:spLocks noGrp="1"/>
          </p:cNvSpPr>
          <p:nvPr>
            <p:ph type="sldNum" sz="quarter" idx="12"/>
          </p:nvPr>
        </p:nvSpPr>
        <p:spPr/>
        <p:txBody>
          <a:bodyPr/>
          <a:lstStyle/>
          <a:p>
            <a:fld id="{99307018-597F-4B40-83D1-5F75EAB660E9}" type="slidenum">
              <a:rPr lang="pt-BR" smtClean="0"/>
              <a:t>‹nº›</a:t>
            </a:fld>
            <a:endParaRPr lang="pt-BR"/>
          </a:p>
        </p:txBody>
      </p:sp>
    </p:spTree>
    <p:extLst>
      <p:ext uri="{BB962C8B-B14F-4D97-AF65-F5344CB8AC3E}">
        <p14:creationId xmlns:p14="http://schemas.microsoft.com/office/powerpoint/2010/main" val="358141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FA44C-723E-452C-A13A-18122F21A68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226F81D-2DC4-452E-8F28-35D2C0BC284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23CDEF1-1DBB-484C-B784-301B4785118A}"/>
              </a:ext>
            </a:extLst>
          </p:cNvPr>
          <p:cNvSpPr>
            <a:spLocks noGrp="1"/>
          </p:cNvSpPr>
          <p:nvPr>
            <p:ph type="dt" sz="half" idx="10"/>
          </p:nvPr>
        </p:nvSpPr>
        <p:spPr/>
        <p:txBody>
          <a:bodyPr/>
          <a:lstStyle/>
          <a:p>
            <a:fld id="{193BA7C0-459D-4397-9040-6468D3494938}" type="datetimeFigureOut">
              <a:rPr lang="pt-BR" smtClean="0"/>
              <a:t>23/09/2023</a:t>
            </a:fld>
            <a:endParaRPr lang="pt-BR"/>
          </a:p>
        </p:txBody>
      </p:sp>
      <p:sp>
        <p:nvSpPr>
          <p:cNvPr id="5" name="Espaço Reservado para Rodapé 4">
            <a:extLst>
              <a:ext uri="{FF2B5EF4-FFF2-40B4-BE49-F238E27FC236}">
                <a16:creationId xmlns:a16="http://schemas.microsoft.com/office/drawing/2014/main" id="{93BEDFC4-20A3-48B0-92CF-0C429936AAE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580E226-EB1A-4E03-BEFE-CA450DED563E}"/>
              </a:ext>
            </a:extLst>
          </p:cNvPr>
          <p:cNvSpPr>
            <a:spLocks noGrp="1"/>
          </p:cNvSpPr>
          <p:nvPr>
            <p:ph type="sldNum" sz="quarter" idx="12"/>
          </p:nvPr>
        </p:nvSpPr>
        <p:spPr/>
        <p:txBody>
          <a:bodyPr/>
          <a:lstStyle/>
          <a:p>
            <a:fld id="{99307018-597F-4B40-83D1-5F75EAB660E9}" type="slidenum">
              <a:rPr lang="pt-BR" smtClean="0"/>
              <a:t>‹nº›</a:t>
            </a:fld>
            <a:endParaRPr lang="pt-BR"/>
          </a:p>
        </p:txBody>
      </p:sp>
    </p:spTree>
    <p:extLst>
      <p:ext uri="{BB962C8B-B14F-4D97-AF65-F5344CB8AC3E}">
        <p14:creationId xmlns:p14="http://schemas.microsoft.com/office/powerpoint/2010/main" val="1360989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CD6DBB-171C-4ED3-A0A1-97D1371257E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6D0E505-6735-432D-A37F-2168CC5368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3B221A5-B3D6-4721-9265-99E4B994A206}"/>
              </a:ext>
            </a:extLst>
          </p:cNvPr>
          <p:cNvSpPr>
            <a:spLocks noGrp="1"/>
          </p:cNvSpPr>
          <p:nvPr>
            <p:ph type="dt" sz="half" idx="10"/>
          </p:nvPr>
        </p:nvSpPr>
        <p:spPr/>
        <p:txBody>
          <a:bodyPr/>
          <a:lstStyle/>
          <a:p>
            <a:fld id="{193BA7C0-459D-4397-9040-6468D3494938}" type="datetimeFigureOut">
              <a:rPr lang="pt-BR" smtClean="0"/>
              <a:t>23/09/2023</a:t>
            </a:fld>
            <a:endParaRPr lang="pt-BR"/>
          </a:p>
        </p:txBody>
      </p:sp>
      <p:sp>
        <p:nvSpPr>
          <p:cNvPr id="5" name="Espaço Reservado para Rodapé 4">
            <a:extLst>
              <a:ext uri="{FF2B5EF4-FFF2-40B4-BE49-F238E27FC236}">
                <a16:creationId xmlns:a16="http://schemas.microsoft.com/office/drawing/2014/main" id="{12983E65-78D3-4CB9-8789-E8951CFF29C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E1A8369-74C4-44BA-86F8-7654F12E2A84}"/>
              </a:ext>
            </a:extLst>
          </p:cNvPr>
          <p:cNvSpPr>
            <a:spLocks noGrp="1"/>
          </p:cNvSpPr>
          <p:nvPr>
            <p:ph type="sldNum" sz="quarter" idx="12"/>
          </p:nvPr>
        </p:nvSpPr>
        <p:spPr/>
        <p:txBody>
          <a:bodyPr/>
          <a:lstStyle/>
          <a:p>
            <a:fld id="{99307018-597F-4B40-83D1-5F75EAB660E9}" type="slidenum">
              <a:rPr lang="pt-BR" smtClean="0"/>
              <a:t>‹nº›</a:t>
            </a:fld>
            <a:endParaRPr lang="pt-BR"/>
          </a:p>
        </p:txBody>
      </p:sp>
    </p:spTree>
    <p:extLst>
      <p:ext uri="{BB962C8B-B14F-4D97-AF65-F5344CB8AC3E}">
        <p14:creationId xmlns:p14="http://schemas.microsoft.com/office/powerpoint/2010/main" val="29044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860EF2-0EF6-416A-9570-2EB7C2F020C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230FD0E-82B3-453F-8C73-A817EBBAF75F}"/>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14CD03B-EF78-46AA-A4C9-320C2957A48D}"/>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C11E1D43-E0D5-4BE4-A68C-467DDF105EAA}"/>
              </a:ext>
            </a:extLst>
          </p:cNvPr>
          <p:cNvSpPr>
            <a:spLocks noGrp="1"/>
          </p:cNvSpPr>
          <p:nvPr>
            <p:ph type="dt" sz="half" idx="10"/>
          </p:nvPr>
        </p:nvSpPr>
        <p:spPr/>
        <p:txBody>
          <a:bodyPr/>
          <a:lstStyle/>
          <a:p>
            <a:fld id="{193BA7C0-459D-4397-9040-6468D3494938}" type="datetimeFigureOut">
              <a:rPr lang="pt-BR" smtClean="0"/>
              <a:t>23/09/2023</a:t>
            </a:fld>
            <a:endParaRPr lang="pt-BR"/>
          </a:p>
        </p:txBody>
      </p:sp>
      <p:sp>
        <p:nvSpPr>
          <p:cNvPr id="6" name="Espaço Reservado para Rodapé 5">
            <a:extLst>
              <a:ext uri="{FF2B5EF4-FFF2-40B4-BE49-F238E27FC236}">
                <a16:creationId xmlns:a16="http://schemas.microsoft.com/office/drawing/2014/main" id="{7A21B00D-8B20-429B-AB3A-9421D4E26D6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82E0A05-F0DE-42F7-8387-C637BC0B5AD9}"/>
              </a:ext>
            </a:extLst>
          </p:cNvPr>
          <p:cNvSpPr>
            <a:spLocks noGrp="1"/>
          </p:cNvSpPr>
          <p:nvPr>
            <p:ph type="sldNum" sz="quarter" idx="12"/>
          </p:nvPr>
        </p:nvSpPr>
        <p:spPr/>
        <p:txBody>
          <a:bodyPr/>
          <a:lstStyle/>
          <a:p>
            <a:fld id="{99307018-597F-4B40-83D1-5F75EAB660E9}" type="slidenum">
              <a:rPr lang="pt-BR" smtClean="0"/>
              <a:t>‹nº›</a:t>
            </a:fld>
            <a:endParaRPr lang="pt-BR"/>
          </a:p>
        </p:txBody>
      </p:sp>
    </p:spTree>
    <p:extLst>
      <p:ext uri="{BB962C8B-B14F-4D97-AF65-F5344CB8AC3E}">
        <p14:creationId xmlns:p14="http://schemas.microsoft.com/office/powerpoint/2010/main" val="910881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8A79-E619-4806-A21C-2B5D13BAFC1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4E449DC-D7C8-4934-851C-C95581E73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6B2C742-84D8-4211-B3ED-258B898E263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149C57C-7F3F-450F-8CAA-DFF8E76338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18CE8757-3BAF-498D-97F1-58CA09C5E44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CA57F47-9ECD-4326-B0AA-0BF800C7821B}"/>
              </a:ext>
            </a:extLst>
          </p:cNvPr>
          <p:cNvSpPr>
            <a:spLocks noGrp="1"/>
          </p:cNvSpPr>
          <p:nvPr>
            <p:ph type="dt" sz="half" idx="10"/>
          </p:nvPr>
        </p:nvSpPr>
        <p:spPr/>
        <p:txBody>
          <a:bodyPr/>
          <a:lstStyle/>
          <a:p>
            <a:fld id="{193BA7C0-459D-4397-9040-6468D3494938}" type="datetimeFigureOut">
              <a:rPr lang="pt-BR" smtClean="0"/>
              <a:t>23/09/2023</a:t>
            </a:fld>
            <a:endParaRPr lang="pt-BR"/>
          </a:p>
        </p:txBody>
      </p:sp>
      <p:sp>
        <p:nvSpPr>
          <p:cNvPr id="8" name="Espaço Reservado para Rodapé 7">
            <a:extLst>
              <a:ext uri="{FF2B5EF4-FFF2-40B4-BE49-F238E27FC236}">
                <a16:creationId xmlns:a16="http://schemas.microsoft.com/office/drawing/2014/main" id="{8D1EAF69-BE69-4E09-BBE7-9B5ADB61A57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FDAA66E2-F12C-476C-A647-AC97E6ED9800}"/>
              </a:ext>
            </a:extLst>
          </p:cNvPr>
          <p:cNvSpPr>
            <a:spLocks noGrp="1"/>
          </p:cNvSpPr>
          <p:nvPr>
            <p:ph type="sldNum" sz="quarter" idx="12"/>
          </p:nvPr>
        </p:nvSpPr>
        <p:spPr/>
        <p:txBody>
          <a:bodyPr/>
          <a:lstStyle/>
          <a:p>
            <a:fld id="{99307018-597F-4B40-83D1-5F75EAB660E9}" type="slidenum">
              <a:rPr lang="pt-BR" smtClean="0"/>
              <a:t>‹nº›</a:t>
            </a:fld>
            <a:endParaRPr lang="pt-BR"/>
          </a:p>
        </p:txBody>
      </p:sp>
    </p:spTree>
    <p:extLst>
      <p:ext uri="{BB962C8B-B14F-4D97-AF65-F5344CB8AC3E}">
        <p14:creationId xmlns:p14="http://schemas.microsoft.com/office/powerpoint/2010/main" val="331359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A5D7-CDCC-49E7-AC81-2B61BE0CEC76}"/>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72BE6E0-D9DE-43DB-B74A-F4382822554D}"/>
              </a:ext>
            </a:extLst>
          </p:cNvPr>
          <p:cNvSpPr>
            <a:spLocks noGrp="1"/>
          </p:cNvSpPr>
          <p:nvPr>
            <p:ph type="dt" sz="half" idx="10"/>
          </p:nvPr>
        </p:nvSpPr>
        <p:spPr/>
        <p:txBody>
          <a:bodyPr/>
          <a:lstStyle/>
          <a:p>
            <a:fld id="{193BA7C0-459D-4397-9040-6468D3494938}" type="datetimeFigureOut">
              <a:rPr lang="pt-BR" smtClean="0"/>
              <a:t>23/09/2023</a:t>
            </a:fld>
            <a:endParaRPr lang="pt-BR"/>
          </a:p>
        </p:txBody>
      </p:sp>
      <p:sp>
        <p:nvSpPr>
          <p:cNvPr id="4" name="Espaço Reservado para Rodapé 3">
            <a:extLst>
              <a:ext uri="{FF2B5EF4-FFF2-40B4-BE49-F238E27FC236}">
                <a16:creationId xmlns:a16="http://schemas.microsoft.com/office/drawing/2014/main" id="{32DFDF32-53F9-4C77-A7BE-83C5DBE8418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048ECF71-C81B-4603-B5F2-8FAE75349B9D}"/>
              </a:ext>
            </a:extLst>
          </p:cNvPr>
          <p:cNvSpPr>
            <a:spLocks noGrp="1"/>
          </p:cNvSpPr>
          <p:nvPr>
            <p:ph type="sldNum" sz="quarter" idx="12"/>
          </p:nvPr>
        </p:nvSpPr>
        <p:spPr/>
        <p:txBody>
          <a:bodyPr/>
          <a:lstStyle/>
          <a:p>
            <a:fld id="{99307018-597F-4B40-83D1-5F75EAB660E9}" type="slidenum">
              <a:rPr lang="pt-BR" smtClean="0"/>
              <a:t>‹nº›</a:t>
            </a:fld>
            <a:endParaRPr lang="pt-BR"/>
          </a:p>
        </p:txBody>
      </p:sp>
    </p:spTree>
    <p:extLst>
      <p:ext uri="{BB962C8B-B14F-4D97-AF65-F5344CB8AC3E}">
        <p14:creationId xmlns:p14="http://schemas.microsoft.com/office/powerpoint/2010/main" val="3865110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0527A2A-60B6-4E8F-A71F-88A5AF728D2A}"/>
              </a:ext>
            </a:extLst>
          </p:cNvPr>
          <p:cNvSpPr>
            <a:spLocks noGrp="1"/>
          </p:cNvSpPr>
          <p:nvPr>
            <p:ph type="dt" sz="half" idx="10"/>
          </p:nvPr>
        </p:nvSpPr>
        <p:spPr/>
        <p:txBody>
          <a:bodyPr/>
          <a:lstStyle/>
          <a:p>
            <a:fld id="{193BA7C0-459D-4397-9040-6468D3494938}" type="datetimeFigureOut">
              <a:rPr lang="pt-BR" smtClean="0"/>
              <a:t>23/09/2023</a:t>
            </a:fld>
            <a:endParaRPr lang="pt-BR"/>
          </a:p>
        </p:txBody>
      </p:sp>
      <p:sp>
        <p:nvSpPr>
          <p:cNvPr id="3" name="Espaço Reservado para Rodapé 2">
            <a:extLst>
              <a:ext uri="{FF2B5EF4-FFF2-40B4-BE49-F238E27FC236}">
                <a16:creationId xmlns:a16="http://schemas.microsoft.com/office/drawing/2014/main" id="{76CBDC1E-8C54-44B4-B676-52FB50A9A7EF}"/>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3BAF73F-18EC-4C12-ACBA-CE0432B0D6D1}"/>
              </a:ext>
            </a:extLst>
          </p:cNvPr>
          <p:cNvSpPr>
            <a:spLocks noGrp="1"/>
          </p:cNvSpPr>
          <p:nvPr>
            <p:ph type="sldNum" sz="quarter" idx="12"/>
          </p:nvPr>
        </p:nvSpPr>
        <p:spPr/>
        <p:txBody>
          <a:bodyPr/>
          <a:lstStyle/>
          <a:p>
            <a:fld id="{99307018-597F-4B40-83D1-5F75EAB660E9}" type="slidenum">
              <a:rPr lang="pt-BR" smtClean="0"/>
              <a:t>‹nº›</a:t>
            </a:fld>
            <a:endParaRPr lang="pt-BR"/>
          </a:p>
        </p:txBody>
      </p:sp>
    </p:spTree>
    <p:extLst>
      <p:ext uri="{BB962C8B-B14F-4D97-AF65-F5344CB8AC3E}">
        <p14:creationId xmlns:p14="http://schemas.microsoft.com/office/powerpoint/2010/main" val="133007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6FB124-AE6A-4453-967A-186746E3D01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AE22EB5-8DEE-4E00-B707-DDC9F44F4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3899BF6C-6782-4D4B-A75F-5B782A7D2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636836D-162A-4B30-A83E-306988E8C8F5}"/>
              </a:ext>
            </a:extLst>
          </p:cNvPr>
          <p:cNvSpPr>
            <a:spLocks noGrp="1"/>
          </p:cNvSpPr>
          <p:nvPr>
            <p:ph type="dt" sz="half" idx="10"/>
          </p:nvPr>
        </p:nvSpPr>
        <p:spPr/>
        <p:txBody>
          <a:bodyPr/>
          <a:lstStyle/>
          <a:p>
            <a:fld id="{193BA7C0-459D-4397-9040-6468D3494938}" type="datetimeFigureOut">
              <a:rPr lang="pt-BR" smtClean="0"/>
              <a:t>23/09/2023</a:t>
            </a:fld>
            <a:endParaRPr lang="pt-BR"/>
          </a:p>
        </p:txBody>
      </p:sp>
      <p:sp>
        <p:nvSpPr>
          <p:cNvPr id="6" name="Espaço Reservado para Rodapé 5">
            <a:extLst>
              <a:ext uri="{FF2B5EF4-FFF2-40B4-BE49-F238E27FC236}">
                <a16:creationId xmlns:a16="http://schemas.microsoft.com/office/drawing/2014/main" id="{FF851365-90B6-4C5C-A80E-2A3980126B0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E3F287-2D3D-495D-8492-BE1D52E3662E}"/>
              </a:ext>
            </a:extLst>
          </p:cNvPr>
          <p:cNvSpPr>
            <a:spLocks noGrp="1"/>
          </p:cNvSpPr>
          <p:nvPr>
            <p:ph type="sldNum" sz="quarter" idx="12"/>
          </p:nvPr>
        </p:nvSpPr>
        <p:spPr/>
        <p:txBody>
          <a:bodyPr/>
          <a:lstStyle/>
          <a:p>
            <a:fld id="{99307018-597F-4B40-83D1-5F75EAB660E9}" type="slidenum">
              <a:rPr lang="pt-BR" smtClean="0"/>
              <a:t>‹nº›</a:t>
            </a:fld>
            <a:endParaRPr lang="pt-BR"/>
          </a:p>
        </p:txBody>
      </p:sp>
    </p:spTree>
    <p:extLst>
      <p:ext uri="{BB962C8B-B14F-4D97-AF65-F5344CB8AC3E}">
        <p14:creationId xmlns:p14="http://schemas.microsoft.com/office/powerpoint/2010/main" val="3218511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19406B-9D54-4915-ACEF-13B09E7A07C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B18E0A3-68C3-4FD8-B34F-48257714B0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C30020F-D1F5-4FD3-A022-B85E5666C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E621360-0D61-4638-A795-7210F14F60B5}"/>
              </a:ext>
            </a:extLst>
          </p:cNvPr>
          <p:cNvSpPr>
            <a:spLocks noGrp="1"/>
          </p:cNvSpPr>
          <p:nvPr>
            <p:ph type="dt" sz="half" idx="10"/>
          </p:nvPr>
        </p:nvSpPr>
        <p:spPr/>
        <p:txBody>
          <a:bodyPr/>
          <a:lstStyle/>
          <a:p>
            <a:fld id="{193BA7C0-459D-4397-9040-6468D3494938}" type="datetimeFigureOut">
              <a:rPr lang="pt-BR" smtClean="0"/>
              <a:t>23/09/2023</a:t>
            </a:fld>
            <a:endParaRPr lang="pt-BR"/>
          </a:p>
        </p:txBody>
      </p:sp>
      <p:sp>
        <p:nvSpPr>
          <p:cNvPr id="6" name="Espaço Reservado para Rodapé 5">
            <a:extLst>
              <a:ext uri="{FF2B5EF4-FFF2-40B4-BE49-F238E27FC236}">
                <a16:creationId xmlns:a16="http://schemas.microsoft.com/office/drawing/2014/main" id="{508B878B-ADE4-4B74-8C6A-94B1985B2EB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20AEB92-5A53-4082-B45C-D3E21FDC7F7F}"/>
              </a:ext>
            </a:extLst>
          </p:cNvPr>
          <p:cNvSpPr>
            <a:spLocks noGrp="1"/>
          </p:cNvSpPr>
          <p:nvPr>
            <p:ph type="sldNum" sz="quarter" idx="12"/>
          </p:nvPr>
        </p:nvSpPr>
        <p:spPr/>
        <p:txBody>
          <a:bodyPr/>
          <a:lstStyle/>
          <a:p>
            <a:fld id="{99307018-597F-4B40-83D1-5F75EAB660E9}" type="slidenum">
              <a:rPr lang="pt-BR" smtClean="0"/>
              <a:t>‹nº›</a:t>
            </a:fld>
            <a:endParaRPr lang="pt-BR"/>
          </a:p>
        </p:txBody>
      </p:sp>
    </p:spTree>
    <p:extLst>
      <p:ext uri="{BB962C8B-B14F-4D97-AF65-F5344CB8AC3E}">
        <p14:creationId xmlns:p14="http://schemas.microsoft.com/office/powerpoint/2010/main" val="2809166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17C49934-E822-4880-AA72-2E3304D56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018D879-152F-477F-8D98-FD60468ACC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21F5AB4-1441-4784-9821-1CED5AFC4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BA7C0-459D-4397-9040-6468D3494938}" type="datetimeFigureOut">
              <a:rPr lang="pt-BR" smtClean="0"/>
              <a:t>23/09/2023</a:t>
            </a:fld>
            <a:endParaRPr lang="pt-BR"/>
          </a:p>
        </p:txBody>
      </p:sp>
      <p:sp>
        <p:nvSpPr>
          <p:cNvPr id="5" name="Espaço Reservado para Rodapé 4">
            <a:extLst>
              <a:ext uri="{FF2B5EF4-FFF2-40B4-BE49-F238E27FC236}">
                <a16:creationId xmlns:a16="http://schemas.microsoft.com/office/drawing/2014/main" id="{DCF17765-C985-4FEC-B2BC-06CA968BDE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25069CF9-EA0A-4E85-A90E-ABCC763EA0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307018-597F-4B40-83D1-5F75EAB660E9}" type="slidenum">
              <a:rPr lang="pt-BR" smtClean="0"/>
              <a:t>‹nº›</a:t>
            </a:fld>
            <a:endParaRPr lang="pt-BR"/>
          </a:p>
        </p:txBody>
      </p:sp>
    </p:spTree>
    <p:extLst>
      <p:ext uri="{BB962C8B-B14F-4D97-AF65-F5344CB8AC3E}">
        <p14:creationId xmlns:p14="http://schemas.microsoft.com/office/powerpoint/2010/main" val="2161120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saj.tjsp.jus.br/cpopg/show.do?processo.codigo=2S001LCTR0000&amp;processo.foro=100&amp;conversationId=&amp;cbPesquisa=NMPARTE&amp;dadosConsulta.valorConsulta=Buritirama&amp;cdForo=-1&amp;paginaConsulta=1"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saj.tjsp.jus.br/cposg/show.do?processo.codigo=RI007LB2G0000&amp;conversationId=&amp;paginaConsulta=0&amp;cbPesquisa=NMPARTE&amp;dePesquisa=Buritirama&amp;localPesquisa.cdLocal=-1" TargetMode="External"/><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esaj.tjsp.jus.br/cpopg/show.do?processo.codigo=2S001QA8X0000&amp;processo.foro=100&amp;conversationId=&amp;cbPesquisa=NMPARTE&amp;dadosConsulta.valorConsulta=Buritirama&amp;cdForo=-1&amp;gateway=true&amp;paginaConsulta=1" TargetMode="External"/><Relationship Id="rId4" Type="http://schemas.openxmlformats.org/officeDocument/2006/relationships/hyperlink" Target="https://esaj.tjsp.jus.br/cposg/show.do?processo.codigo=RI007LB2G12KW&amp;uuidCaptcha="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13.png"/><Relationship Id="rId5" Type="http://schemas.microsoft.com/office/2007/relationships/hdphoto" Target="../media/hdphoto2.wdp"/><Relationship Id="rId15" Type="http://schemas.openxmlformats.org/officeDocument/2006/relationships/image" Target="../media/image16.png"/><Relationship Id="rId10" Type="http://schemas.microsoft.com/office/2007/relationships/hdphoto" Target="../media/hdphoto4.wdp"/><Relationship Id="rId4" Type="http://schemas.openxmlformats.org/officeDocument/2006/relationships/image" Target="../media/image10.png"/><Relationship Id="rId9" Type="http://schemas.openxmlformats.org/officeDocument/2006/relationships/image" Target="../media/image12.png"/><Relationship Id="rId14" Type="http://schemas.microsoft.com/office/2007/relationships/hdphoto" Target="../media/hdphoto5.wdp"/></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3.png"/><Relationship Id="rId12" Type="http://schemas.microsoft.com/office/2007/relationships/hdphoto" Target="../media/hdphoto1.wdp"/><Relationship Id="rId2" Type="http://schemas.openxmlformats.org/officeDocument/2006/relationships/image" Target="../media/image4.jpeg"/><Relationship Id="rId16" Type="http://schemas.microsoft.com/office/2007/relationships/hdphoto" Target="../media/hdphoto3.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17.png"/><Relationship Id="rId15" Type="http://schemas.openxmlformats.org/officeDocument/2006/relationships/image" Target="../media/image11.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15.png"/><Relationship Id="rId1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jpe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jpe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4.jpe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jpeg"/><Relationship Id="rId4" Type="http://schemas.openxmlformats.org/officeDocument/2006/relationships/image" Target="../media/image50.png"/><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4.jpe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093" y="762951"/>
            <a:ext cx="2528751" cy="818683"/>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45342"/>
            <a:ext cx="12192000" cy="3411076"/>
          </a:xfrm>
          <a:prstGeom prst="rect">
            <a:avLst/>
          </a:prstGeom>
        </p:spPr>
      </p:pic>
      <p:sp>
        <p:nvSpPr>
          <p:cNvPr id="8" name="CaixaDeTexto 7"/>
          <p:cNvSpPr txBox="1"/>
          <p:nvPr/>
        </p:nvSpPr>
        <p:spPr>
          <a:xfrm flipH="1">
            <a:off x="6012263" y="5410333"/>
            <a:ext cx="6752493" cy="1015663"/>
          </a:xfrm>
          <a:prstGeom prst="rect">
            <a:avLst/>
          </a:prstGeom>
          <a:noFill/>
        </p:spPr>
        <p:txBody>
          <a:bodyPr wrap="square" rtlCol="0">
            <a:spAutoFit/>
          </a:bodyPr>
          <a:lstStyle/>
          <a:p>
            <a:r>
              <a:rPr lang="pt-BR" sz="3600" b="1" dirty="0">
                <a:solidFill>
                  <a:schemeClr val="bg1"/>
                </a:solidFill>
                <a:latin typeface="Bahnschrift SemiCondensed" panose="020B0502040204020203" pitchFamily="34" charset="0"/>
                <a:cs typeface="Adobe Hebrew" panose="02040503050201020203" pitchFamily="18" charset="-79"/>
              </a:rPr>
              <a:t>PROJETO</a:t>
            </a:r>
          </a:p>
          <a:p>
            <a:r>
              <a:rPr lang="pt-BR" sz="2400" dirty="0">
                <a:solidFill>
                  <a:srgbClr val="9FA532"/>
                </a:solidFill>
                <a:latin typeface="Bahnschrift SemiCondensed" panose="020B0502040204020203" pitchFamily="34" charset="0"/>
                <a:cs typeface="Adobe Hebrew" panose="02040503050201020203" pitchFamily="18" charset="-79"/>
              </a:rPr>
              <a:t>Mês, ano</a:t>
            </a:r>
          </a:p>
        </p:txBody>
      </p:sp>
      <p:sp>
        <p:nvSpPr>
          <p:cNvPr id="2" name="CaixaDeTexto 1">
            <a:extLst>
              <a:ext uri="{FF2B5EF4-FFF2-40B4-BE49-F238E27FC236}">
                <a16:creationId xmlns:a16="http://schemas.microsoft.com/office/drawing/2014/main" id="{5B4FF299-E8C1-5E9B-3097-79FFA75821A4}"/>
              </a:ext>
            </a:extLst>
          </p:cNvPr>
          <p:cNvSpPr txBox="1"/>
          <p:nvPr/>
        </p:nvSpPr>
        <p:spPr>
          <a:xfrm flipH="1">
            <a:off x="253180" y="5687333"/>
            <a:ext cx="3539613" cy="323165"/>
          </a:xfrm>
          <a:prstGeom prst="rect">
            <a:avLst/>
          </a:prstGeom>
          <a:noFill/>
        </p:spPr>
        <p:txBody>
          <a:bodyPr wrap="square" rtlCol="0">
            <a:spAutoFit/>
          </a:bodyPr>
          <a:lstStyle/>
          <a:p>
            <a:r>
              <a:rPr lang="pt-BR" sz="1500" dirty="0">
                <a:solidFill>
                  <a:srgbClr val="9FA532"/>
                </a:solidFill>
                <a:latin typeface="Bahnschrift SemiCondensed" panose="020B0502040204020203" pitchFamily="34" charset="0"/>
                <a:cs typeface="Adobe Hebrew" panose="02040503050201020203" pitchFamily="18" charset="-79"/>
              </a:rPr>
              <a:t>Privado e Confidencial</a:t>
            </a:r>
          </a:p>
        </p:txBody>
      </p:sp>
    </p:spTree>
    <p:extLst>
      <p:ext uri="{BB962C8B-B14F-4D97-AF65-F5344CB8AC3E}">
        <p14:creationId xmlns:p14="http://schemas.microsoft.com/office/powerpoint/2010/main" val="1323623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518BC40-E9CA-4420-9CF0-0926747A0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6924"/>
            <a:ext cx="12192000" cy="3411076"/>
          </a:xfrm>
          <a:prstGeom prst="rect">
            <a:avLst/>
          </a:prstGeom>
        </p:spPr>
      </p:pic>
      <p:sp>
        <p:nvSpPr>
          <p:cNvPr id="6" name="CaixaDeTexto 5">
            <a:extLst>
              <a:ext uri="{FF2B5EF4-FFF2-40B4-BE49-F238E27FC236}">
                <a16:creationId xmlns:a16="http://schemas.microsoft.com/office/drawing/2014/main" id="{4E2A2ED8-A231-41FE-B6D6-F984CDF5AC3C}"/>
              </a:ext>
            </a:extLst>
          </p:cNvPr>
          <p:cNvSpPr txBox="1"/>
          <p:nvPr/>
        </p:nvSpPr>
        <p:spPr>
          <a:xfrm>
            <a:off x="133458" y="4979093"/>
            <a:ext cx="7653689" cy="1631216"/>
          </a:xfrm>
          <a:prstGeom prst="rect">
            <a:avLst/>
          </a:prstGeom>
          <a:noFill/>
        </p:spPr>
        <p:txBody>
          <a:bodyPr wrap="square" rtlCol="0">
            <a:spAutoFit/>
          </a:bodyPr>
          <a:lstStyle/>
          <a:p>
            <a:r>
              <a:rPr lang="pt-BR" sz="5000" dirty="0">
                <a:solidFill>
                  <a:schemeClr val="bg1">
                    <a:lumMod val="95000"/>
                  </a:schemeClr>
                </a:solidFill>
                <a:latin typeface="Bahnschrift SemiCondensed" panose="020B0502040204020203" pitchFamily="34" charset="0"/>
                <a:ea typeface="Cambria" panose="02040503050406030204" pitchFamily="18" charset="0"/>
                <a:cs typeface="Arial" panose="020B0604020202020204" pitchFamily="34" charset="0"/>
              </a:rPr>
              <a:t>LIQUIDATION IN BANKRUPTCY PROCEEDINGS CASE UPDATE</a:t>
            </a:r>
          </a:p>
        </p:txBody>
      </p:sp>
      <p:sp>
        <p:nvSpPr>
          <p:cNvPr id="3" name="Espaço Reservado para Número de Slide 2">
            <a:extLst>
              <a:ext uri="{FF2B5EF4-FFF2-40B4-BE49-F238E27FC236}">
                <a16:creationId xmlns:a16="http://schemas.microsoft.com/office/drawing/2014/main" id="{82425FA9-7847-4BA2-8B73-6A4A9AFEF711}"/>
              </a:ext>
            </a:extLst>
          </p:cNvPr>
          <p:cNvSpPr>
            <a:spLocks noGrp="1"/>
          </p:cNvSpPr>
          <p:nvPr>
            <p:ph type="sldNum" sz="quarter" idx="12"/>
          </p:nvPr>
        </p:nvSpPr>
        <p:spPr>
          <a:xfrm>
            <a:off x="10516640" y="5096820"/>
            <a:ext cx="1541901" cy="1513489"/>
          </a:xfrm>
        </p:spPr>
        <p:txBody>
          <a:bodyPr/>
          <a:lstStyle/>
          <a:p>
            <a:fld id="{5B9C5539-DFD0-404C-8567-B36D54A1A16F}" type="slidenum">
              <a:rPr lang="pt-BR" sz="9600">
                <a:latin typeface="Bahnschrift SemiCondensed" panose="020B0502040204020203" pitchFamily="34" charset="0"/>
                <a:cs typeface="Arial" panose="020B0604020202020204" pitchFamily="34" charset="0"/>
              </a:rPr>
              <a:t>10</a:t>
            </a:fld>
            <a:endParaRPr lang="pt-BR" sz="9600" dirty="0">
              <a:latin typeface="Bahnschrift SemiCondensed" panose="020B0502040204020203" pitchFamily="34" charset="0"/>
              <a:cs typeface="Arial" panose="020B0604020202020204" pitchFamily="34" charset="0"/>
            </a:endParaRPr>
          </a:p>
        </p:txBody>
      </p:sp>
    </p:spTree>
    <p:extLst>
      <p:ext uri="{BB962C8B-B14F-4D97-AF65-F5344CB8AC3E}">
        <p14:creationId xmlns:p14="http://schemas.microsoft.com/office/powerpoint/2010/main" val="3603099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tângulo 67">
            <a:extLst>
              <a:ext uri="{FF2B5EF4-FFF2-40B4-BE49-F238E27FC236}">
                <a16:creationId xmlns:a16="http://schemas.microsoft.com/office/drawing/2014/main" id="{A8FE8BEB-EEB5-41E1-A290-B82E5332C26E}"/>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9" name="Imagem 23">
            <a:extLst>
              <a:ext uri="{FF2B5EF4-FFF2-40B4-BE49-F238E27FC236}">
                <a16:creationId xmlns:a16="http://schemas.microsoft.com/office/drawing/2014/main" id="{A0C428AB-9082-4D81-A494-89F22DF41CE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2" name="CaixaDeTexto 1">
            <a:extLst>
              <a:ext uri="{FF2B5EF4-FFF2-40B4-BE49-F238E27FC236}">
                <a16:creationId xmlns:a16="http://schemas.microsoft.com/office/drawing/2014/main" id="{EEF3C82D-9BB9-ECA0-8CAB-DDF339C3C0C1}"/>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LIQUIDATION IN BANKRUPTCY PROCEEDINGS SUMMARY</a:t>
            </a:r>
          </a:p>
        </p:txBody>
      </p:sp>
      <p:sp>
        <p:nvSpPr>
          <p:cNvPr id="7" name="CaixaDeTexto 6">
            <a:extLst>
              <a:ext uri="{FF2B5EF4-FFF2-40B4-BE49-F238E27FC236}">
                <a16:creationId xmlns:a16="http://schemas.microsoft.com/office/drawing/2014/main" id="{9F856BD1-631D-8222-33D6-672154C8331E}"/>
              </a:ext>
            </a:extLst>
          </p:cNvPr>
          <p:cNvSpPr txBox="1"/>
          <p:nvPr/>
        </p:nvSpPr>
        <p:spPr>
          <a:xfrm>
            <a:off x="1160493" y="322666"/>
            <a:ext cx="11050964" cy="276999"/>
          </a:xfrm>
          <a:prstGeom prst="rect">
            <a:avLst/>
          </a:prstGeom>
          <a:noFill/>
        </p:spPr>
        <p:txBody>
          <a:bodyPr wrap="square">
            <a:spAutoFit/>
          </a:bodyPr>
          <a:lstStyle/>
          <a:p>
            <a:pPr algn="r"/>
            <a:r>
              <a:rPr lang="en-US" sz="1200" dirty="0">
                <a:solidFill>
                  <a:srgbClr val="002060"/>
                </a:solidFill>
                <a:latin typeface="Bahnschrift SemiCondensed" panose="020B0502040204020203" pitchFamily="34" charset="0"/>
              </a:rPr>
              <a:t>R2C AND ITS STRATEGIC ADVISOR HAVE A CLOSE RELATION WITH LASPRO, BURITIRAMA’S LIQUIDATOR</a:t>
            </a:r>
            <a:endParaRPr lang="pt-BR" sz="1200" dirty="0">
              <a:solidFill>
                <a:srgbClr val="002060"/>
              </a:solidFill>
              <a:latin typeface="Bahnschrift SemiCondensed" panose="020B0502040204020203" pitchFamily="34" charset="0"/>
            </a:endParaRPr>
          </a:p>
        </p:txBody>
      </p:sp>
      <p:cxnSp>
        <p:nvCxnSpPr>
          <p:cNvPr id="9" name="Conector reto 8">
            <a:extLst>
              <a:ext uri="{FF2B5EF4-FFF2-40B4-BE49-F238E27FC236}">
                <a16:creationId xmlns:a16="http://schemas.microsoft.com/office/drawing/2014/main" id="{A78FF087-E9CD-0EFB-82A3-2134A0A6CDC1}"/>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3FD01CEA-3737-001A-153F-E3ACE41562F1}"/>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Liquidation</a:t>
            </a:r>
            <a:r>
              <a:rPr lang="pt-BR" sz="800" b="1" dirty="0">
                <a:solidFill>
                  <a:srgbClr val="002060"/>
                </a:solidFill>
                <a:latin typeface="Arial" panose="020B0604020202020204" pitchFamily="34" charset="0"/>
                <a:cs typeface="Arial" panose="020B0604020202020204" pitchFamily="34" charset="0"/>
              </a:rPr>
              <a:t> in </a:t>
            </a:r>
            <a:r>
              <a:rPr lang="en-US" sz="800" b="1" dirty="0">
                <a:solidFill>
                  <a:srgbClr val="002060"/>
                </a:solidFill>
                <a:latin typeface="Arial" panose="020B0604020202020204" pitchFamily="34" charset="0"/>
                <a:cs typeface="Arial" panose="020B0604020202020204" pitchFamily="34" charset="0"/>
              </a:rPr>
              <a:t>Bankruptcy Proceedings Case Update</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
        <p:nvSpPr>
          <p:cNvPr id="13" name="Espaço Reservado para Número de Slide 2">
            <a:extLst>
              <a:ext uri="{FF2B5EF4-FFF2-40B4-BE49-F238E27FC236}">
                <a16:creationId xmlns:a16="http://schemas.microsoft.com/office/drawing/2014/main" id="{4EECCA72-26BD-F6D0-C8A3-B8C66D7D5560}"/>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11</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14" name="Arco 13">
            <a:extLst>
              <a:ext uri="{FF2B5EF4-FFF2-40B4-BE49-F238E27FC236}">
                <a16:creationId xmlns:a16="http://schemas.microsoft.com/office/drawing/2014/main" id="{A96620E2-8049-19DC-AD08-27C10D52D77F}"/>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5" name="Arco 14">
            <a:extLst>
              <a:ext uri="{FF2B5EF4-FFF2-40B4-BE49-F238E27FC236}">
                <a16:creationId xmlns:a16="http://schemas.microsoft.com/office/drawing/2014/main" id="{8054E227-AFE1-19F0-D806-FFC2844E8936}"/>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cxnSp>
        <p:nvCxnSpPr>
          <p:cNvPr id="4" name="Conector reto 3">
            <a:extLst>
              <a:ext uri="{FF2B5EF4-FFF2-40B4-BE49-F238E27FC236}">
                <a16:creationId xmlns:a16="http://schemas.microsoft.com/office/drawing/2014/main" id="{5F8E39C8-D5F9-6C18-D63D-19F2F377708F}"/>
              </a:ext>
            </a:extLst>
          </p:cNvPr>
          <p:cNvCxnSpPr>
            <a:cxnSpLocks/>
          </p:cNvCxnSpPr>
          <p:nvPr/>
        </p:nvCxnSpPr>
        <p:spPr>
          <a:xfrm>
            <a:off x="275303" y="1032387"/>
            <a:ext cx="6145971" cy="0"/>
          </a:xfrm>
          <a:prstGeom prst="line">
            <a:avLst/>
          </a:prstGeom>
          <a:ln w="28575">
            <a:solidFill>
              <a:srgbClr val="E8EA62"/>
            </a:solidFill>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0E5B0FF9-173D-8C31-B1C6-F22C5FC981F3}"/>
              </a:ext>
            </a:extLst>
          </p:cNvPr>
          <p:cNvSpPr txBox="1"/>
          <p:nvPr/>
        </p:nvSpPr>
        <p:spPr>
          <a:xfrm>
            <a:off x="275303" y="735383"/>
            <a:ext cx="2418736" cy="297004"/>
          </a:xfrm>
          <a:prstGeom prst="rect">
            <a:avLst/>
          </a:prstGeom>
          <a:noFill/>
        </p:spPr>
        <p:txBody>
          <a:bodyPr wrap="square" rtlCol="0">
            <a:spAutoFit/>
          </a:bodyPr>
          <a:lstStyle/>
          <a:p>
            <a:pPr>
              <a:lnSpc>
                <a:spcPct val="95000"/>
              </a:lnSpc>
            </a:pPr>
            <a:r>
              <a:rPr lang="pt-BR" sz="1400" b="1" dirty="0">
                <a:solidFill>
                  <a:srgbClr val="002060"/>
                </a:solidFill>
                <a:latin typeface="Bahnschrift SemiCondensed" panose="020B0502040204020203" pitchFamily="34" charset="0"/>
                <a:ea typeface="Cambria" panose="02040503050406030204" pitchFamily="18" charset="0"/>
              </a:rPr>
              <a:t>CASE DETAILS</a:t>
            </a:r>
          </a:p>
        </p:txBody>
      </p:sp>
      <p:sp>
        <p:nvSpPr>
          <p:cNvPr id="20" name="CaixaDeTexto 19">
            <a:extLst>
              <a:ext uri="{FF2B5EF4-FFF2-40B4-BE49-F238E27FC236}">
                <a16:creationId xmlns:a16="http://schemas.microsoft.com/office/drawing/2014/main" id="{F4E034B9-41EC-58C4-088F-37EE6ED66AA7}"/>
              </a:ext>
            </a:extLst>
          </p:cNvPr>
          <p:cNvSpPr txBox="1"/>
          <p:nvPr/>
        </p:nvSpPr>
        <p:spPr>
          <a:xfrm>
            <a:off x="275303" y="1106342"/>
            <a:ext cx="6035062" cy="1107996"/>
          </a:xfrm>
          <a:prstGeom prst="rect">
            <a:avLst/>
          </a:prstGeom>
          <a:noFill/>
        </p:spPr>
        <p:txBody>
          <a:bodyPr wrap="square" rtlCol="0">
            <a:spAutoFit/>
          </a:bodyPr>
          <a:lstStyle/>
          <a:p>
            <a:pPr marL="171450" indent="-171450">
              <a:buFont typeface="Wingdings" panose="05000000000000000000" pitchFamily="2" charset="2"/>
              <a:buChar char="§"/>
            </a:pPr>
            <a:r>
              <a:rPr lang="pt-BR" sz="1100" dirty="0" err="1">
                <a:latin typeface="Bahnschrift SemiCondensed" panose="020B0502040204020203" pitchFamily="34" charset="0"/>
              </a:rPr>
              <a:t>Number</a:t>
            </a:r>
            <a:r>
              <a:rPr lang="pt-BR" sz="1100" dirty="0">
                <a:latin typeface="Bahnschrift SemiCondensed" panose="020B0502040204020203" pitchFamily="34" charset="0"/>
              </a:rPr>
              <a:t>:                   </a:t>
            </a:r>
            <a:r>
              <a:rPr lang="pt-BR" sz="1100" dirty="0">
                <a:latin typeface="Bahnschrift SemiCondensed" panose="020B0502040204020203" pitchFamily="34" charset="0"/>
                <a:hlinkClick r:id="rId3" tooltip="Link para o processo no e-saj">
                  <a:extLst>
                    <a:ext uri="{A12FA001-AC4F-418D-AE19-62706E023703}">
                      <ahyp:hlinkClr xmlns:ahyp="http://schemas.microsoft.com/office/drawing/2018/hyperlinkcolor" val="tx"/>
                    </a:ext>
                  </a:extLst>
                </a:hlinkClick>
              </a:rPr>
              <a:t>1079544-45.2022.8.26.0100</a:t>
            </a:r>
            <a:endParaRPr lang="pt-BR" sz="1100" dirty="0">
              <a:latin typeface="Bahnschrift SemiCondensed" panose="020B0502040204020203" pitchFamily="34" charset="0"/>
            </a:endParaRPr>
          </a:p>
          <a:p>
            <a:pPr marL="171450" indent="-171450">
              <a:buFont typeface="Wingdings" panose="05000000000000000000" pitchFamily="2" charset="2"/>
              <a:buChar char="§"/>
            </a:pPr>
            <a:r>
              <a:rPr lang="pt-BR" sz="1100" dirty="0" err="1">
                <a:latin typeface="Bahnschrift SemiCondensed" panose="020B0502040204020203" pitchFamily="34" charset="0"/>
              </a:rPr>
              <a:t>Court</a:t>
            </a:r>
            <a:r>
              <a:rPr lang="pt-BR" sz="1050" dirty="0">
                <a:latin typeface="Bahnschrift SemiCondensed" panose="020B0502040204020203" pitchFamily="34" charset="0"/>
              </a:rPr>
              <a:t>:                        </a:t>
            </a:r>
            <a:r>
              <a:rPr lang="en-US" sz="1050" dirty="0">
                <a:latin typeface="Bahnschrift SemiCondensed" panose="020B0502040204020203" pitchFamily="34" charset="0"/>
              </a:rPr>
              <a:t>2</a:t>
            </a:r>
            <a:r>
              <a:rPr lang="en-US" sz="1050" baseline="30000" dirty="0">
                <a:latin typeface="Bahnschrift SemiCondensed" panose="020B0502040204020203" pitchFamily="34" charset="0"/>
              </a:rPr>
              <a:t>nd</a:t>
            </a:r>
            <a:r>
              <a:rPr lang="en-US" sz="1050" dirty="0">
                <a:latin typeface="Bahnschrift SemiCondensed" panose="020B0502040204020203" pitchFamily="34" charset="0"/>
              </a:rPr>
              <a:t> Bankruptcy and Judicial Recovery Court, Central Civil Forum, São Paulo State Court</a:t>
            </a:r>
            <a:endParaRPr lang="pt-BR" sz="1050" dirty="0">
              <a:latin typeface="Bahnschrift SemiCondensed" panose="020B0502040204020203" pitchFamily="34" charset="0"/>
            </a:endParaRPr>
          </a:p>
          <a:p>
            <a:pPr marL="171450" indent="-171450">
              <a:buFont typeface="Wingdings" panose="05000000000000000000" pitchFamily="2" charset="2"/>
              <a:buChar char="§"/>
            </a:pPr>
            <a:r>
              <a:rPr lang="pt-BR" sz="1100" dirty="0">
                <a:latin typeface="Bahnschrift SemiCondensed" panose="020B0502040204020203" pitchFamily="34" charset="0"/>
              </a:rPr>
              <a:t>Judge:                      </a:t>
            </a:r>
            <a:r>
              <a:rPr lang="pt-BR" sz="1100" dirty="0" err="1">
                <a:latin typeface="Bahnschrift SemiCondensed" panose="020B0502040204020203" pitchFamily="34" charset="0"/>
              </a:rPr>
              <a:t>Ralpho</a:t>
            </a:r>
            <a:r>
              <a:rPr lang="pt-BR" sz="1100" dirty="0">
                <a:latin typeface="Bahnschrift SemiCondensed" panose="020B0502040204020203" pitchFamily="34" charset="0"/>
              </a:rPr>
              <a:t> Waldo de Barros Monteiro Filho</a:t>
            </a:r>
          </a:p>
          <a:p>
            <a:pPr marL="171450" indent="-171450">
              <a:buFont typeface="Wingdings" panose="05000000000000000000" pitchFamily="2" charset="2"/>
              <a:buChar char="§"/>
            </a:pPr>
            <a:r>
              <a:rPr lang="pt-BR" sz="1100" dirty="0" err="1">
                <a:latin typeface="Bahnschrift SemiCondensed" panose="020B0502040204020203" pitchFamily="34" charset="0"/>
              </a:rPr>
              <a:t>Filling</a:t>
            </a:r>
            <a:r>
              <a:rPr lang="pt-BR" sz="1100" dirty="0">
                <a:latin typeface="Bahnschrift SemiCondensed" panose="020B0502040204020203" pitchFamily="34" charset="0"/>
              </a:rPr>
              <a:t> Date:             07/28/2022</a:t>
            </a:r>
          </a:p>
          <a:p>
            <a:pPr marL="171450" indent="-171450">
              <a:buFont typeface="Wingdings" panose="05000000000000000000" pitchFamily="2" charset="2"/>
              <a:buChar char="§"/>
            </a:pPr>
            <a:r>
              <a:rPr lang="pt-BR" sz="1100" dirty="0" err="1">
                <a:latin typeface="Bahnschrift SemiCondensed" panose="020B0502040204020203" pitchFamily="34" charset="0"/>
              </a:rPr>
              <a:t>Amount</a:t>
            </a:r>
            <a:r>
              <a:rPr lang="pt-BR" sz="1100" dirty="0">
                <a:latin typeface="Bahnschrift SemiCondensed" panose="020B0502040204020203" pitchFamily="34" charset="0"/>
              </a:rPr>
              <a:t> in dispute:  BRL 27,242,511.31</a:t>
            </a:r>
          </a:p>
          <a:p>
            <a:pPr marL="171450" indent="-171450">
              <a:buFont typeface="Wingdings" panose="05000000000000000000" pitchFamily="2" charset="2"/>
              <a:buChar char="§"/>
            </a:pPr>
            <a:r>
              <a:rPr lang="pt-BR" sz="1100" dirty="0">
                <a:latin typeface="Bahnschrift SemiCondensed" panose="020B0502040204020203" pitchFamily="34" charset="0"/>
              </a:rPr>
              <a:t>Administrator:         </a:t>
            </a:r>
            <a:r>
              <a:rPr lang="pt-BR" sz="1100" dirty="0" err="1">
                <a:latin typeface="Bahnschrift SemiCondensed" panose="020B0502040204020203" pitchFamily="34" charset="0"/>
              </a:rPr>
              <a:t>Laspro</a:t>
            </a:r>
            <a:endParaRPr lang="pt-BR" sz="1100" dirty="0">
              <a:latin typeface="Bahnschrift SemiCondensed" panose="020B0502040204020203" pitchFamily="34" charset="0"/>
            </a:endParaRPr>
          </a:p>
        </p:txBody>
      </p:sp>
      <p:cxnSp>
        <p:nvCxnSpPr>
          <p:cNvPr id="21" name="Conector reto 20">
            <a:extLst>
              <a:ext uri="{FF2B5EF4-FFF2-40B4-BE49-F238E27FC236}">
                <a16:creationId xmlns:a16="http://schemas.microsoft.com/office/drawing/2014/main" id="{659002A3-B487-FBA3-E332-7CC64F54AED4}"/>
              </a:ext>
            </a:extLst>
          </p:cNvPr>
          <p:cNvCxnSpPr>
            <a:cxnSpLocks/>
          </p:cNvCxnSpPr>
          <p:nvPr/>
        </p:nvCxnSpPr>
        <p:spPr>
          <a:xfrm>
            <a:off x="6511332" y="1041412"/>
            <a:ext cx="5515033" cy="0"/>
          </a:xfrm>
          <a:prstGeom prst="line">
            <a:avLst/>
          </a:prstGeom>
          <a:ln w="28575">
            <a:solidFill>
              <a:srgbClr val="E8EA62"/>
            </a:solidFill>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AD00FE95-81AD-CAB3-8027-7F45CC2838D9}"/>
              </a:ext>
            </a:extLst>
          </p:cNvPr>
          <p:cNvSpPr txBox="1"/>
          <p:nvPr/>
        </p:nvSpPr>
        <p:spPr>
          <a:xfrm>
            <a:off x="6421274" y="744408"/>
            <a:ext cx="2418736" cy="297004"/>
          </a:xfrm>
          <a:prstGeom prst="rect">
            <a:avLst/>
          </a:prstGeom>
          <a:noFill/>
        </p:spPr>
        <p:txBody>
          <a:bodyPr wrap="square" rtlCol="0">
            <a:spAutoFit/>
          </a:bodyPr>
          <a:lstStyle/>
          <a:p>
            <a:pPr>
              <a:lnSpc>
                <a:spcPct val="95000"/>
              </a:lnSpc>
            </a:pPr>
            <a:r>
              <a:rPr lang="pt-BR" sz="1400" b="1" dirty="0">
                <a:solidFill>
                  <a:srgbClr val="002060"/>
                </a:solidFill>
                <a:latin typeface="Bahnschrift SemiCondensed" panose="020B0502040204020203" pitchFamily="34" charset="0"/>
                <a:ea typeface="Cambria" panose="02040503050406030204" pitchFamily="18" charset="0"/>
              </a:rPr>
              <a:t>PARTIES IN THE LAWSUIT</a:t>
            </a:r>
          </a:p>
        </p:txBody>
      </p:sp>
      <p:cxnSp>
        <p:nvCxnSpPr>
          <p:cNvPr id="23" name="Conector reto 22">
            <a:extLst>
              <a:ext uri="{FF2B5EF4-FFF2-40B4-BE49-F238E27FC236}">
                <a16:creationId xmlns:a16="http://schemas.microsoft.com/office/drawing/2014/main" id="{35D28CE8-A1FA-FE7D-8CD0-5C1DBC29F54B}"/>
              </a:ext>
            </a:extLst>
          </p:cNvPr>
          <p:cNvCxnSpPr>
            <a:cxnSpLocks/>
          </p:cNvCxnSpPr>
          <p:nvPr/>
        </p:nvCxnSpPr>
        <p:spPr>
          <a:xfrm>
            <a:off x="275303" y="2611419"/>
            <a:ext cx="5122607" cy="0"/>
          </a:xfrm>
          <a:prstGeom prst="line">
            <a:avLst/>
          </a:prstGeom>
          <a:ln w="28575">
            <a:solidFill>
              <a:srgbClr val="E8EA62"/>
            </a:solidFill>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E67E3183-BAE4-5AD4-DA42-F029D1CB41FF}"/>
              </a:ext>
            </a:extLst>
          </p:cNvPr>
          <p:cNvSpPr txBox="1"/>
          <p:nvPr/>
        </p:nvSpPr>
        <p:spPr>
          <a:xfrm>
            <a:off x="275303" y="2314415"/>
            <a:ext cx="2418736" cy="297004"/>
          </a:xfrm>
          <a:prstGeom prst="rect">
            <a:avLst/>
          </a:prstGeom>
          <a:noFill/>
        </p:spPr>
        <p:txBody>
          <a:bodyPr wrap="square" rtlCol="0">
            <a:spAutoFit/>
          </a:bodyPr>
          <a:lstStyle/>
          <a:p>
            <a:pPr>
              <a:lnSpc>
                <a:spcPct val="95000"/>
              </a:lnSpc>
            </a:pPr>
            <a:r>
              <a:rPr lang="pt-BR" sz="1400" b="1" dirty="0">
                <a:solidFill>
                  <a:srgbClr val="002060"/>
                </a:solidFill>
                <a:latin typeface="Bahnschrift SemiCondensed" panose="020B0502040204020203" pitchFamily="34" charset="0"/>
                <a:ea typeface="Cambria" panose="02040503050406030204" pitchFamily="18" charset="0"/>
              </a:rPr>
              <a:t>CURRENT STATUS</a:t>
            </a:r>
          </a:p>
        </p:txBody>
      </p:sp>
      <p:sp>
        <p:nvSpPr>
          <p:cNvPr id="25" name="CaixaDeTexto 24">
            <a:extLst>
              <a:ext uri="{FF2B5EF4-FFF2-40B4-BE49-F238E27FC236}">
                <a16:creationId xmlns:a16="http://schemas.microsoft.com/office/drawing/2014/main" id="{C66BE009-2F3D-D846-5DC1-B96820183848}"/>
              </a:ext>
            </a:extLst>
          </p:cNvPr>
          <p:cNvSpPr txBox="1"/>
          <p:nvPr/>
        </p:nvSpPr>
        <p:spPr>
          <a:xfrm>
            <a:off x="275303" y="2706098"/>
            <a:ext cx="5122607" cy="2970044"/>
          </a:xfrm>
          <a:prstGeom prst="rect">
            <a:avLst/>
          </a:prstGeom>
          <a:noFill/>
        </p:spPr>
        <p:txBody>
          <a:bodyPr wrap="square" rtlCol="0">
            <a:spAutoFit/>
          </a:bodyPr>
          <a:lstStyle/>
          <a:p>
            <a:pPr marL="171450" indent="-171450">
              <a:buFont typeface="Wingdings" panose="05000000000000000000" pitchFamily="2" charset="2"/>
              <a:buChar char="§"/>
            </a:pPr>
            <a:r>
              <a:rPr lang="pt-BR" sz="1100" dirty="0" err="1">
                <a:latin typeface="Bahnschrift SemiCondensed" panose="020B0502040204020203" pitchFamily="34" charset="0"/>
              </a:rPr>
              <a:t>Sentence</a:t>
            </a:r>
            <a:r>
              <a:rPr lang="pt-BR" sz="1100" dirty="0">
                <a:latin typeface="Bahnschrift SemiCondensed" panose="020B0502040204020203" pitchFamily="34" charset="0"/>
              </a:rPr>
              <a:t>: </a:t>
            </a:r>
            <a:r>
              <a:rPr lang="pt-BR" sz="1100" dirty="0" err="1">
                <a:latin typeface="Bahnschrift SemiCondensed" panose="020B0502040204020203" pitchFamily="34" charset="0"/>
              </a:rPr>
              <a:t>Bankruptcy</a:t>
            </a:r>
            <a:r>
              <a:rPr lang="pt-BR" sz="1100" dirty="0">
                <a:latin typeface="Bahnschrift SemiCondensed" panose="020B0502040204020203" pitchFamily="34" charset="0"/>
              </a:rPr>
              <a:t> </a:t>
            </a:r>
            <a:r>
              <a:rPr lang="pt-BR" sz="1100" dirty="0" err="1">
                <a:latin typeface="Bahnschrift SemiCondensed" panose="020B0502040204020203" pitchFamily="34" charset="0"/>
              </a:rPr>
              <a:t>declared</a:t>
            </a:r>
            <a:r>
              <a:rPr lang="pt-BR" sz="1100" dirty="0">
                <a:latin typeface="Bahnschrift SemiCondensed" panose="020B0502040204020203" pitchFamily="34" charset="0"/>
              </a:rPr>
              <a:t> </a:t>
            </a:r>
            <a:r>
              <a:rPr lang="pt-BR" sz="1100" dirty="0" err="1">
                <a:latin typeface="Bahnschrift SemiCondensed" panose="020B0502040204020203" pitchFamily="34" charset="0"/>
              </a:rPr>
              <a:t>on</a:t>
            </a:r>
            <a:r>
              <a:rPr lang="pt-BR" sz="1100" dirty="0">
                <a:latin typeface="Bahnschrift SemiCondensed" panose="020B0502040204020203" pitchFamily="34" charset="0"/>
              </a:rPr>
              <a:t> 07/07/2023.</a:t>
            </a:r>
          </a:p>
          <a:p>
            <a:endParaRPr lang="pt-BR" sz="1100" dirty="0">
              <a:latin typeface="Bahnschrift SemiCondensed" panose="020B0502040204020203" pitchFamily="34" charset="0"/>
            </a:endParaRPr>
          </a:p>
          <a:p>
            <a:pPr marL="171450" indent="-171450">
              <a:buFont typeface="Wingdings" panose="05000000000000000000" pitchFamily="2" charset="2"/>
              <a:buChar char="§"/>
            </a:pPr>
            <a:r>
              <a:rPr lang="en-US" sz="1100" dirty="0">
                <a:latin typeface="Bahnschrift SemiCondensed" panose="020B0502040204020203" pitchFamily="34" charset="0"/>
              </a:rPr>
              <a:t>Ongoing Decision: On 18/08/2023, the judge ruled:</a:t>
            </a:r>
          </a:p>
          <a:p>
            <a:pPr marL="171450" indent="-171450">
              <a:buFont typeface="Wingdings" panose="05000000000000000000" pitchFamily="2" charset="2"/>
              <a:buChar char="§"/>
            </a:pPr>
            <a:endParaRPr lang="en-US" sz="1100" dirty="0">
              <a:latin typeface="Bahnschrift SemiCondensed" panose="020B0502040204020203" pitchFamily="34" charset="0"/>
            </a:endParaRPr>
          </a:p>
          <a:p>
            <a:pPr marL="628650" lvl="1" indent="-171450">
              <a:buFont typeface="Wingdings" panose="05000000000000000000" pitchFamily="2" charset="2"/>
              <a:buChar char="§"/>
            </a:pPr>
            <a:r>
              <a:rPr lang="en-US" sz="1100" dirty="0">
                <a:latin typeface="Bahnschrift SemiCondensed" panose="020B0502040204020203" pitchFamily="34" charset="0"/>
              </a:rPr>
              <a:t>Choosing </a:t>
            </a:r>
            <a:r>
              <a:rPr lang="en-US" sz="1100" dirty="0" err="1">
                <a:latin typeface="Bahnschrift SemiCondensed" panose="020B0502040204020203" pitchFamily="34" charset="0"/>
              </a:rPr>
              <a:t>Geribá</a:t>
            </a:r>
            <a:r>
              <a:rPr lang="en-US" sz="1100" dirty="0">
                <a:latin typeface="Bahnschrift SemiCondensed" panose="020B0502040204020203" pitchFamily="34" charset="0"/>
              </a:rPr>
              <a:t> to assume interim management of </a:t>
            </a:r>
            <a:r>
              <a:rPr lang="en-US" sz="1100" dirty="0" err="1">
                <a:latin typeface="Bahnschrift SemiCondensed" panose="020B0502040204020203" pitchFamily="34" charset="0"/>
              </a:rPr>
              <a:t>Buritirama</a:t>
            </a:r>
            <a:r>
              <a:rPr lang="en-US" sz="1100" dirty="0">
                <a:latin typeface="Bahnschrift SemiCondensed" panose="020B0502040204020203" pitchFamily="34" charset="0"/>
              </a:rPr>
              <a:t> for a period of three months;</a:t>
            </a:r>
          </a:p>
          <a:p>
            <a:pPr marL="628650" lvl="1" indent="-171450">
              <a:buFont typeface="Wingdings" panose="05000000000000000000" pitchFamily="2" charset="2"/>
              <a:buChar char="§"/>
            </a:pPr>
            <a:r>
              <a:rPr lang="en-US" sz="1100" dirty="0">
                <a:latin typeface="Bahnschrift SemiCondensed" panose="020B0502040204020203" pitchFamily="34" charset="0"/>
              </a:rPr>
              <a:t>The Judicial Administrator (AJ) to arrange a General Assembly of Shareholders (AGE) to choose the company that will take over the management of </a:t>
            </a:r>
            <a:r>
              <a:rPr lang="en-US" sz="1100" dirty="0" err="1">
                <a:latin typeface="Bahnschrift SemiCondensed" panose="020B0502040204020203" pitchFamily="34" charset="0"/>
              </a:rPr>
              <a:t>Buritirama</a:t>
            </a:r>
            <a:r>
              <a:rPr lang="en-US" sz="1100" dirty="0">
                <a:latin typeface="Bahnschrift SemiCondensed" panose="020B0502040204020203" pitchFamily="34" charset="0"/>
              </a:rPr>
              <a:t> during the continuation of activities until its complete closure becomes feasible;</a:t>
            </a:r>
          </a:p>
          <a:p>
            <a:pPr marL="628650" lvl="1" indent="-171450">
              <a:buFont typeface="Wingdings" panose="05000000000000000000" pitchFamily="2" charset="2"/>
              <a:buChar char="§"/>
            </a:pPr>
            <a:r>
              <a:rPr lang="en-US" sz="1100" dirty="0">
                <a:latin typeface="Bahnschrift SemiCondensed" panose="020B0502040204020203" pitchFamily="34" charset="0"/>
              </a:rPr>
              <a:t>Serving notice to Norte </a:t>
            </a:r>
            <a:r>
              <a:rPr lang="en-US" sz="1100" dirty="0" err="1">
                <a:latin typeface="Bahnschrift SemiCondensed" panose="020B0502040204020203" pitchFamily="34" charset="0"/>
              </a:rPr>
              <a:t>Empreendimentos</a:t>
            </a:r>
            <a:r>
              <a:rPr lang="en-US" sz="1100" dirty="0">
                <a:latin typeface="Bahnschrift SemiCondensed" panose="020B0502040204020203" pitchFamily="34" charset="0"/>
              </a:rPr>
              <a:t> to provide clarification regarding the manganese stocks and shipments of </a:t>
            </a:r>
            <a:r>
              <a:rPr lang="en-US" sz="1100" dirty="0" err="1">
                <a:latin typeface="Bahnschrift SemiCondensed" panose="020B0502040204020203" pitchFamily="34" charset="0"/>
              </a:rPr>
              <a:t>Buritirama</a:t>
            </a:r>
            <a:r>
              <a:rPr lang="en-US" sz="1100" dirty="0">
                <a:latin typeface="Bahnschrift SemiCondensed" panose="020B0502040204020203" pitchFamily="34" charset="0"/>
              </a:rPr>
              <a:t>.</a:t>
            </a:r>
          </a:p>
          <a:p>
            <a:pPr marL="628650" lvl="1" indent="-171450">
              <a:buFont typeface="Wingdings" panose="05000000000000000000" pitchFamily="2" charset="2"/>
              <a:buChar char="§"/>
            </a:pPr>
            <a:endParaRPr lang="en-US" sz="1100" dirty="0">
              <a:latin typeface="Bahnschrift SemiCondensed" panose="020B0502040204020203" pitchFamily="34" charset="0"/>
            </a:endParaRPr>
          </a:p>
          <a:p>
            <a:pPr marL="171450" indent="-171450">
              <a:buFont typeface="Wingdings" panose="05000000000000000000" pitchFamily="2" charset="2"/>
              <a:buChar char="§"/>
            </a:pPr>
            <a:r>
              <a:rPr lang="en-US" sz="1100" dirty="0" err="1">
                <a:latin typeface="Bahnschrift SemiCondensed" panose="020B0502040204020203" pitchFamily="34" charset="0"/>
              </a:rPr>
              <a:t>Buritirama's</a:t>
            </a:r>
            <a:r>
              <a:rPr lang="en-US" sz="1100" dirty="0">
                <a:latin typeface="Bahnschrift SemiCondensed" panose="020B0502040204020203" pitchFamily="34" charset="0"/>
              </a:rPr>
              <a:t> Instrumental Appeal (AI 01) seeking to reverse the bankruptcy had its suspensive effect denied on 27/07/2023, and on the same date, it was forwarded for processing. The Judicial Administrator and interested parties were summoned to make their statements.</a:t>
            </a:r>
            <a:endParaRPr lang="pt-BR" sz="1100" dirty="0">
              <a:latin typeface="Bahnschrift SemiCondensed" panose="020B0502040204020203" pitchFamily="34" charset="0"/>
            </a:endParaRPr>
          </a:p>
        </p:txBody>
      </p:sp>
      <p:graphicFrame>
        <p:nvGraphicFramePr>
          <p:cNvPr id="26" name="Tabela 47">
            <a:extLst>
              <a:ext uri="{FF2B5EF4-FFF2-40B4-BE49-F238E27FC236}">
                <a16:creationId xmlns:a16="http://schemas.microsoft.com/office/drawing/2014/main" id="{B2D40CD2-2A87-BD6A-72EF-C16A40908C66}"/>
              </a:ext>
            </a:extLst>
          </p:cNvPr>
          <p:cNvGraphicFramePr>
            <a:graphicFrameLocks noGrp="1"/>
          </p:cNvGraphicFramePr>
          <p:nvPr>
            <p:extLst>
              <p:ext uri="{D42A27DB-BD31-4B8C-83A1-F6EECF244321}">
                <p14:modId xmlns:p14="http://schemas.microsoft.com/office/powerpoint/2010/main" val="34650550"/>
              </p:ext>
            </p:extLst>
          </p:nvPr>
        </p:nvGraphicFramePr>
        <p:xfrm>
          <a:off x="6511331" y="1120451"/>
          <a:ext cx="5515033" cy="5274480"/>
        </p:xfrm>
        <a:graphic>
          <a:graphicData uri="http://schemas.openxmlformats.org/drawingml/2006/table">
            <a:tbl>
              <a:tblPr bandRow="1">
                <a:tableStyleId>{5C22544A-7EE6-4342-B048-85BDC9FD1C3A}</a:tableStyleId>
              </a:tblPr>
              <a:tblGrid>
                <a:gridCol w="2023069">
                  <a:extLst>
                    <a:ext uri="{9D8B030D-6E8A-4147-A177-3AD203B41FA5}">
                      <a16:colId xmlns:a16="http://schemas.microsoft.com/office/drawing/2014/main" val="1435869726"/>
                    </a:ext>
                  </a:extLst>
                </a:gridCol>
                <a:gridCol w="828331">
                  <a:extLst>
                    <a:ext uri="{9D8B030D-6E8A-4147-A177-3AD203B41FA5}">
                      <a16:colId xmlns:a16="http://schemas.microsoft.com/office/drawing/2014/main" val="2044962724"/>
                    </a:ext>
                  </a:extLst>
                </a:gridCol>
                <a:gridCol w="2663633">
                  <a:extLst>
                    <a:ext uri="{9D8B030D-6E8A-4147-A177-3AD203B41FA5}">
                      <a16:colId xmlns:a16="http://schemas.microsoft.com/office/drawing/2014/main" val="1283616609"/>
                    </a:ext>
                  </a:extLst>
                </a:gridCol>
              </a:tblGrid>
              <a:tr h="327576">
                <a:tc>
                  <a:txBody>
                    <a:bodyPr/>
                    <a:lstStyle/>
                    <a:p>
                      <a:r>
                        <a:rPr lang="pt-BR" sz="1000" b="1" dirty="0" err="1">
                          <a:latin typeface="Bahnschrift SemiCondensed" panose="020B0502040204020203" pitchFamily="34" charset="0"/>
                        </a:rPr>
                        <a:t>Parties</a:t>
                      </a:r>
                      <a:endParaRPr lang="pt-BR" sz="1000" b="1" dirty="0">
                        <a:latin typeface="Bahnschrift SemiCondensed" panose="020B0502040204020203" pitchFamily="34" charset="0"/>
                      </a:endParaRPr>
                    </a:p>
                  </a:txBody>
                  <a:tcPr marL="45720" marR="45720" anchor="ctr">
                    <a:lnR w="19050" cap="flat" cmpd="sng" algn="ctr">
                      <a:solidFill>
                        <a:srgbClr val="E8EA62"/>
                      </a:solidFill>
                      <a:prstDash val="solid"/>
                      <a:round/>
                      <a:headEnd type="none" w="med" len="med"/>
                      <a:tailEnd type="none" w="med" len="med"/>
                    </a:lnR>
                    <a:lnT w="19050"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algn="ctr"/>
                      <a:r>
                        <a:rPr lang="pt-BR" sz="1000" b="1" dirty="0" err="1">
                          <a:latin typeface="Bahnschrift SemiCondensed" panose="020B0502040204020203" pitchFamily="34" charset="0"/>
                        </a:rPr>
                        <a:t>Type</a:t>
                      </a:r>
                      <a:endParaRPr lang="pt-BR" sz="1000" b="1"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19050"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algn="ctr"/>
                      <a:r>
                        <a:rPr lang="pt-BR" sz="1000" b="1" dirty="0" err="1">
                          <a:latin typeface="Bahnschrift SemiCondensed" panose="020B0502040204020203" pitchFamily="34" charset="0"/>
                        </a:rPr>
                        <a:t>Attorney</a:t>
                      </a:r>
                      <a:endParaRPr lang="pt-BR" sz="1000" b="1"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2618322422"/>
                  </a:ext>
                </a:extLst>
              </a:tr>
              <a:tr h="565404">
                <a:tc>
                  <a:txBody>
                    <a:bodyPr/>
                    <a:lstStyle/>
                    <a:p>
                      <a:r>
                        <a:rPr lang="de-DE" sz="900" dirty="0">
                          <a:latin typeface="Bahnschrift SemiCondensed" panose="020B0502040204020203" pitchFamily="34" charset="0"/>
                        </a:rPr>
                        <a:t>C. Steinweg Handelsveem (Latin America) S.a.</a:t>
                      </a:r>
                      <a:endParaRPr lang="pt-BR" sz="900" dirty="0">
                        <a:latin typeface="Bahnschrift SemiCondensed" panose="020B0502040204020203" pitchFamily="34" charset="0"/>
                      </a:endParaRP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lang="pt-BR" sz="900" dirty="0" err="1">
                          <a:latin typeface="Bahnschrift SemiCondensed" panose="020B0502040204020203" pitchFamily="34" charset="0"/>
                        </a:rPr>
                        <a:t>Plaintiff</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Ricardo Amorim (CSA)</a:t>
                      </a:r>
                    </a:p>
                  </a:txBody>
                  <a:tcPr marL="45720" marR="45720"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216453756"/>
                  </a:ext>
                </a:extLst>
              </a:tr>
              <a:tr h="8077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900" dirty="0">
                          <a:latin typeface="Bahnschrift SemiCondensed" panose="020B0502040204020203" pitchFamily="34" charset="0"/>
                        </a:rPr>
                        <a:t>Mineração Buritirama S/A</a:t>
                      </a:r>
                    </a:p>
                    <a:p>
                      <a:endParaRPr lang="pt-BR" sz="900" dirty="0">
                        <a:latin typeface="Bahnschrift SemiCondensed" panose="020B0502040204020203" pitchFamily="34" charset="0"/>
                      </a:endParaRP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lang="pt-BR" sz="900" dirty="0" err="1">
                          <a:latin typeface="Bahnschrift SemiCondensed" panose="020B0502040204020203" pitchFamily="34" charset="0"/>
                        </a:rPr>
                        <a:t>Bankrupt</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Gustavo Freire da Fonseca (Fonseca Brasil)</a:t>
                      </a:r>
                    </a:p>
                    <a:p>
                      <a:pPr marL="171450" indent="-171450">
                        <a:buFont typeface="Wingdings" panose="05000000000000000000" pitchFamily="2" charset="2"/>
                        <a:buChar char="§"/>
                      </a:pPr>
                      <a:r>
                        <a:rPr lang="pt-BR" sz="900" dirty="0" err="1">
                          <a:latin typeface="Bahnschrift SemiCondensed" panose="020B0502040204020203" pitchFamily="34" charset="0"/>
                        </a:rPr>
                        <a:t>Brahum</a:t>
                      </a:r>
                      <a:r>
                        <a:rPr lang="pt-BR" sz="900" dirty="0">
                          <a:latin typeface="Bahnschrift SemiCondensed" panose="020B0502040204020203" pitchFamily="34" charset="0"/>
                        </a:rPr>
                        <a:t> Bitar de Sousa (Fonseca Brasil)</a:t>
                      </a:r>
                    </a:p>
                    <a:p>
                      <a:pPr marL="171450" indent="-171450">
                        <a:buFont typeface="Wingdings" panose="05000000000000000000" pitchFamily="2" charset="2"/>
                        <a:buChar char="§"/>
                      </a:pPr>
                      <a:r>
                        <a:rPr lang="pt-BR" sz="900" dirty="0">
                          <a:latin typeface="Bahnschrift SemiCondensed" panose="020B0502040204020203" pitchFamily="34" charset="0"/>
                        </a:rPr>
                        <a:t>Fabrício Rocha da Silva (Rocha Baptista)</a:t>
                      </a:r>
                    </a:p>
                    <a:p>
                      <a:pPr marL="171450" indent="-171450">
                        <a:buFont typeface="Wingdings" panose="05000000000000000000" pitchFamily="2" charset="2"/>
                        <a:buChar char="§"/>
                      </a:pPr>
                      <a:r>
                        <a:rPr lang="pt-BR" sz="900" dirty="0">
                          <a:latin typeface="Bahnschrift SemiCondensed" panose="020B0502040204020203" pitchFamily="34" charset="0"/>
                        </a:rPr>
                        <a:t>Flavia Moller (Buritirama)</a:t>
                      </a:r>
                    </a:p>
                    <a:p>
                      <a:pPr marL="171450" indent="-171450">
                        <a:buFont typeface="Wingdings" panose="05000000000000000000" pitchFamily="2" charset="2"/>
                        <a:buChar char="§"/>
                      </a:pPr>
                      <a:r>
                        <a:rPr lang="pt-BR" sz="900" dirty="0">
                          <a:latin typeface="Bahnschrift SemiCondensed" panose="020B0502040204020203" pitchFamily="34" charset="0"/>
                        </a:rPr>
                        <a:t>Rogério </a:t>
                      </a:r>
                      <a:r>
                        <a:rPr lang="pt-BR" sz="900" dirty="0" err="1">
                          <a:latin typeface="Bahnschrift SemiCondensed" panose="020B0502040204020203" pitchFamily="34" charset="0"/>
                        </a:rPr>
                        <a:t>Zampier</a:t>
                      </a:r>
                      <a:r>
                        <a:rPr lang="pt-BR" sz="900" dirty="0">
                          <a:latin typeface="Bahnschrift SemiCondensed" panose="020B0502040204020203" pitchFamily="34" charset="0"/>
                        </a:rPr>
                        <a:t> Nicola (Nicola &amp; </a:t>
                      </a:r>
                      <a:r>
                        <a:rPr lang="pt-BR" sz="900" dirty="0" err="1">
                          <a:latin typeface="Bahnschrift SemiCondensed" panose="020B0502040204020203" pitchFamily="34" charset="0"/>
                        </a:rPr>
                        <a:t>Saragossa</a:t>
                      </a:r>
                      <a:r>
                        <a:rPr lang="pt-BR" sz="900" dirty="0">
                          <a:latin typeface="Bahnschrift SemiCondensed" panose="020B0502040204020203" pitchFamily="34" charset="0"/>
                        </a:rPr>
                        <a:t>)</a:t>
                      </a:r>
                    </a:p>
                    <a:p>
                      <a:pPr marL="171450" indent="-171450">
                        <a:buFont typeface="Wingdings" panose="05000000000000000000" pitchFamily="2" charset="2"/>
                        <a:buChar char="§"/>
                      </a:pPr>
                      <a:r>
                        <a:rPr lang="pt-BR" sz="900" dirty="0">
                          <a:latin typeface="Bahnschrift SemiCondensed" panose="020B0502040204020203" pitchFamily="34" charset="0"/>
                        </a:rPr>
                        <a:t>Jonathan Camilo </a:t>
                      </a:r>
                      <a:r>
                        <a:rPr lang="pt-BR" sz="900" dirty="0" err="1">
                          <a:latin typeface="Bahnschrift SemiCondensed" panose="020B0502040204020203" pitchFamily="34" charset="0"/>
                        </a:rPr>
                        <a:t>Saragossa</a:t>
                      </a:r>
                      <a:r>
                        <a:rPr lang="pt-BR" sz="900" dirty="0">
                          <a:latin typeface="Bahnschrift SemiCondensed" panose="020B0502040204020203" pitchFamily="34" charset="0"/>
                        </a:rPr>
                        <a:t> (Nicola &amp; </a:t>
                      </a:r>
                      <a:r>
                        <a:rPr lang="pt-BR" sz="900" dirty="0" err="1">
                          <a:latin typeface="Bahnschrift SemiCondensed" panose="020B0502040204020203" pitchFamily="34" charset="0"/>
                        </a:rPr>
                        <a:t>Saragossa</a:t>
                      </a:r>
                      <a:r>
                        <a:rPr lang="pt-BR" sz="900" dirty="0">
                          <a:latin typeface="Bahnschrift SemiCondensed" panose="020B0502040204020203" pitchFamily="34" charset="0"/>
                        </a:rPr>
                        <a:t>)</a:t>
                      </a:r>
                    </a:p>
                  </a:txBody>
                  <a:tcPr marL="45720" marR="45720"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1267628863"/>
                  </a:ext>
                </a:extLst>
              </a:tr>
              <a:tr h="565404">
                <a:tc>
                  <a:txBody>
                    <a:bodyPr/>
                    <a:lstStyle/>
                    <a:p>
                      <a:r>
                        <a:rPr lang="pt-BR" sz="900" dirty="0" err="1">
                          <a:latin typeface="Bahnschrift SemiCondensed" panose="020B0502040204020203" pitchFamily="34" charset="0"/>
                        </a:rPr>
                        <a:t>Skypar</a:t>
                      </a:r>
                      <a:r>
                        <a:rPr lang="pt-BR" sz="900" dirty="0">
                          <a:latin typeface="Bahnschrift SemiCondensed" panose="020B0502040204020203" pitchFamily="34" charset="0"/>
                        </a:rPr>
                        <a:t> </a:t>
                      </a:r>
                      <a:r>
                        <a:rPr lang="pt-BR" sz="900" dirty="0" err="1">
                          <a:latin typeface="Bahnschrift SemiCondensed" panose="020B0502040204020203" pitchFamily="34" charset="0"/>
                        </a:rPr>
                        <a:t>International</a:t>
                      </a:r>
                      <a:r>
                        <a:rPr lang="pt-BR" sz="900" dirty="0">
                          <a:latin typeface="Bahnschrift SemiCondensed" panose="020B0502040204020203" pitchFamily="34" charset="0"/>
                        </a:rPr>
                        <a:t> Inc</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lang="pt-BR" sz="900" dirty="0" err="1">
                          <a:latin typeface="Bahnschrift SemiCondensed" panose="020B0502040204020203" pitchFamily="34" charset="0"/>
                        </a:rPr>
                        <a:t>Interested</a:t>
                      </a:r>
                      <a:r>
                        <a:rPr lang="pt-BR" sz="900" dirty="0">
                          <a:latin typeface="Bahnschrift SemiCondensed" panose="020B0502040204020203" pitchFamily="34" charset="0"/>
                        </a:rPr>
                        <a:t> </a:t>
                      </a:r>
                      <a:r>
                        <a:rPr lang="pt-BR" sz="900" dirty="0" err="1">
                          <a:latin typeface="Bahnschrift SemiCondensed" panose="020B0502040204020203" pitchFamily="34" charset="0"/>
                        </a:rPr>
                        <a:t>party</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Sheldon Geraldo de Almeida (Sheldon, Almeida, Teodoro &amp; Oliveira)</a:t>
                      </a:r>
                    </a:p>
                  </a:txBody>
                  <a:tcPr marL="45720" marR="45720"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478511098"/>
                  </a:ext>
                </a:extLst>
              </a:tr>
              <a:tr h="565404">
                <a:tc>
                  <a:txBody>
                    <a:bodyPr/>
                    <a:lstStyle/>
                    <a:p>
                      <a:r>
                        <a:rPr lang="pt-BR" sz="900" dirty="0" err="1">
                          <a:latin typeface="Bahnschrift SemiCondensed" panose="020B0502040204020203" pitchFamily="34" charset="0"/>
                        </a:rPr>
                        <a:t>Laspro</a:t>
                      </a:r>
                      <a:r>
                        <a:rPr lang="pt-BR" sz="900" dirty="0">
                          <a:latin typeface="Bahnschrift SemiCondensed" panose="020B0502040204020203" pitchFamily="34" charset="0"/>
                        </a:rPr>
                        <a:t> Consultores LTDA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lang="pt-BR" sz="900" dirty="0">
                          <a:latin typeface="Bahnschrift SemiCondensed" panose="020B0502040204020203" pitchFamily="34" charset="0"/>
                        </a:rPr>
                        <a:t>Judicial Administrator</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Orestes Nestor de Souza </a:t>
                      </a:r>
                      <a:r>
                        <a:rPr lang="pt-BR" sz="900" dirty="0" err="1">
                          <a:latin typeface="Bahnschrift SemiCondensed" panose="020B0502040204020203" pitchFamily="34" charset="0"/>
                        </a:rPr>
                        <a:t>Laspro</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2840706920"/>
                  </a:ext>
                </a:extLst>
              </a:tr>
              <a:tr h="565404">
                <a:tc>
                  <a:txBody>
                    <a:bodyPr/>
                    <a:lstStyle/>
                    <a:p>
                      <a:r>
                        <a:rPr lang="pt-BR" sz="900" dirty="0">
                          <a:latin typeface="Bahnschrift SemiCondensed" panose="020B0502040204020203" pitchFamily="34" charset="0"/>
                        </a:rPr>
                        <a:t>Itaú Unibanco S.A.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lang="pt-BR" sz="900" dirty="0" err="1">
                          <a:latin typeface="Bahnschrift SemiCondensed" panose="020B0502040204020203" pitchFamily="34" charset="0"/>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Domingos Fernando </a:t>
                      </a:r>
                      <a:r>
                        <a:rPr lang="pt-BR" sz="900" dirty="0" err="1">
                          <a:latin typeface="Bahnschrift SemiCondensed" panose="020B0502040204020203" pitchFamily="34" charset="0"/>
                        </a:rPr>
                        <a:t>Refinetti</a:t>
                      </a:r>
                      <a:r>
                        <a:rPr lang="pt-BR" sz="900" dirty="0">
                          <a:latin typeface="Bahnschrift SemiCondensed" panose="020B0502040204020203" pitchFamily="34" charset="0"/>
                        </a:rPr>
                        <a:t> (WK)</a:t>
                      </a:r>
                    </a:p>
                    <a:p>
                      <a:pPr marL="171450" indent="-171450">
                        <a:buFont typeface="Wingdings" panose="05000000000000000000" pitchFamily="2" charset="2"/>
                        <a:buChar char="§"/>
                      </a:pPr>
                      <a:r>
                        <a:rPr lang="pt-BR" sz="900" dirty="0">
                          <a:latin typeface="Bahnschrift SemiCondensed" panose="020B0502040204020203" pitchFamily="34" charset="0"/>
                        </a:rPr>
                        <a:t>Victor Salgado (WK)</a:t>
                      </a:r>
                    </a:p>
                  </a:txBody>
                  <a:tcPr marL="45720" marR="45720"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1258418847"/>
                  </a:ext>
                </a:extLst>
              </a:tr>
              <a:tr h="565404">
                <a:tc>
                  <a:txBody>
                    <a:bodyPr/>
                    <a:lstStyle/>
                    <a:p>
                      <a:r>
                        <a:rPr lang="pt-BR" sz="900" dirty="0">
                          <a:latin typeface="Bahnschrift SemiCondensed" panose="020B0502040204020203" pitchFamily="34" charset="0"/>
                        </a:rPr>
                        <a:t>Banco Santander Brasil S.A.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lang="pt-BR" sz="900" dirty="0" err="1">
                          <a:latin typeface="Bahnschrift SemiCondensed" panose="020B0502040204020203" pitchFamily="34" charset="0"/>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Gabriel de Orleans e Bragança (SOB)</a:t>
                      </a:r>
                    </a:p>
                  </a:txBody>
                  <a:tcPr marL="45720" marR="45720"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1238658741"/>
                  </a:ext>
                </a:extLst>
              </a:tr>
              <a:tr h="565404">
                <a:tc>
                  <a:txBody>
                    <a:bodyPr/>
                    <a:lstStyle/>
                    <a:p>
                      <a:r>
                        <a:rPr lang="pt-BR" sz="900" dirty="0">
                          <a:latin typeface="Bahnschrift SemiCondensed" panose="020B0502040204020203" pitchFamily="34" charset="0"/>
                        </a:rPr>
                        <a:t>Citibank N.A.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lang="pt-BR" sz="900" dirty="0" err="1">
                          <a:latin typeface="Bahnschrift SemiCondensed" panose="020B0502040204020203" pitchFamily="34" charset="0"/>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Marcos Cavalcante de Oliveira (Sturzenegger e Cavalcante)</a:t>
                      </a:r>
                    </a:p>
                    <a:p>
                      <a:pPr marL="171450" indent="-171450">
                        <a:buFont typeface="Wingdings" panose="05000000000000000000" pitchFamily="2" charset="2"/>
                        <a:buChar char="§"/>
                      </a:pPr>
                      <a:r>
                        <a:rPr lang="pt-BR" sz="900" dirty="0">
                          <a:latin typeface="Bahnschrift SemiCondensed" panose="020B0502040204020203" pitchFamily="34" charset="0"/>
                        </a:rPr>
                        <a:t>Ricardo </a:t>
                      </a:r>
                      <a:r>
                        <a:rPr lang="pt-BR" sz="900" dirty="0" err="1">
                          <a:latin typeface="Bahnschrift SemiCondensed" panose="020B0502040204020203" pitchFamily="34" charset="0"/>
                        </a:rPr>
                        <a:t>Chiavegatti</a:t>
                      </a:r>
                      <a:r>
                        <a:rPr lang="pt-BR" sz="900" dirty="0">
                          <a:latin typeface="Bahnschrift SemiCondensed" panose="020B0502040204020203" pitchFamily="34" charset="0"/>
                        </a:rPr>
                        <a:t> (Sturzenegger e Cavalcante)</a:t>
                      </a:r>
                    </a:p>
                    <a:p>
                      <a:pPr marL="171450" indent="-171450">
                        <a:buFont typeface="Wingdings" panose="05000000000000000000" pitchFamily="2" charset="2"/>
                        <a:buChar char="§"/>
                      </a:pPr>
                      <a:r>
                        <a:rPr lang="pt-BR" sz="900" dirty="0">
                          <a:latin typeface="Bahnschrift SemiCondensed" panose="020B0502040204020203" pitchFamily="34" charset="0"/>
                        </a:rPr>
                        <a:t>Bruna </a:t>
                      </a:r>
                      <a:r>
                        <a:rPr lang="pt-BR" sz="900" dirty="0" err="1">
                          <a:latin typeface="Bahnschrift SemiCondensed" panose="020B0502040204020203" pitchFamily="34" charset="0"/>
                        </a:rPr>
                        <a:t>Processi</a:t>
                      </a:r>
                      <a:r>
                        <a:rPr lang="pt-BR" sz="900" dirty="0">
                          <a:latin typeface="Bahnschrift SemiCondensed" panose="020B0502040204020203" pitchFamily="34" charset="0"/>
                        </a:rPr>
                        <a:t> (Sturzenegger e Cavalcante)</a:t>
                      </a:r>
                    </a:p>
                  </a:txBody>
                  <a:tcPr marL="45720" marR="45720"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3269050047"/>
                  </a:ext>
                </a:extLst>
              </a:tr>
              <a:tr h="565404">
                <a:tc>
                  <a:txBody>
                    <a:bodyPr/>
                    <a:lstStyle/>
                    <a:p>
                      <a:r>
                        <a:rPr lang="pt-BR" sz="900" dirty="0">
                          <a:latin typeface="Bahnschrift SemiCondensed" panose="020B0502040204020203" pitchFamily="34" charset="0"/>
                        </a:rPr>
                        <a:t>Banco Safra S.A.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tc>
                  <a:txBody>
                    <a:bodyPr/>
                    <a:lstStyle/>
                    <a:p>
                      <a:r>
                        <a:rPr lang="pt-BR" sz="900" dirty="0" err="1">
                          <a:latin typeface="Bahnschrift SemiCondensed" panose="020B0502040204020203" pitchFamily="34" charset="0"/>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Carlos </a:t>
                      </a:r>
                      <a:r>
                        <a:rPr lang="pt-BR" sz="900" dirty="0" err="1">
                          <a:latin typeface="Bahnschrift SemiCondensed" panose="020B0502040204020203" pitchFamily="34" charset="0"/>
                        </a:rPr>
                        <a:t>Septembero</a:t>
                      </a:r>
                      <a:r>
                        <a:rPr lang="pt-BR" sz="900" dirty="0">
                          <a:latin typeface="Bahnschrift SemiCondensed" panose="020B0502040204020203" pitchFamily="34" charset="0"/>
                        </a:rPr>
                        <a:t> </a:t>
                      </a:r>
                      <a:r>
                        <a:rPr lang="pt-BR" sz="900" dirty="0" err="1">
                          <a:latin typeface="Bahnschrift SemiCondensed" panose="020B0502040204020203" pitchFamily="34" charset="0"/>
                        </a:rPr>
                        <a:t>Tortoro</a:t>
                      </a:r>
                      <a:r>
                        <a:rPr lang="pt-BR" sz="900" dirty="0">
                          <a:latin typeface="Bahnschrift SemiCondensed" panose="020B0502040204020203" pitchFamily="34" charset="0"/>
                        </a:rPr>
                        <a:t> Júnior (</a:t>
                      </a:r>
                      <a:r>
                        <a:rPr lang="pt-BR" sz="900" dirty="0" err="1">
                          <a:latin typeface="Bahnschrift SemiCondensed" panose="020B0502040204020203" pitchFamily="34" charset="0"/>
                        </a:rPr>
                        <a:t>Tortoro</a:t>
                      </a:r>
                      <a:r>
                        <a:rPr lang="pt-BR" sz="900" dirty="0">
                          <a:latin typeface="Bahnschrift SemiCondensed" panose="020B0502040204020203" pitchFamily="34" charset="0"/>
                        </a:rPr>
                        <a:t>, Madureira &amp; </a:t>
                      </a:r>
                      <a:r>
                        <a:rPr lang="pt-BR" sz="900" dirty="0" err="1">
                          <a:latin typeface="Bahnschrift SemiCondensed" panose="020B0502040204020203" pitchFamily="34" charset="0"/>
                        </a:rPr>
                        <a:t>Ragazzi</a:t>
                      </a:r>
                      <a:r>
                        <a:rPr lang="pt-BR" sz="900" dirty="0">
                          <a:latin typeface="Bahnschrift SemiCondensed" panose="020B0502040204020203" pitchFamily="34" charset="0"/>
                        </a:rPr>
                        <a:t>)</a:t>
                      </a:r>
                    </a:p>
                  </a:txBody>
                  <a:tcPr marL="45720" marR="45720"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2752928381"/>
                  </a:ext>
                </a:extLst>
              </a:tr>
            </a:tbl>
          </a:graphicData>
        </a:graphic>
      </p:graphicFrame>
      <p:sp>
        <p:nvSpPr>
          <p:cNvPr id="3" name="Retângulo 2">
            <a:extLst>
              <a:ext uri="{FF2B5EF4-FFF2-40B4-BE49-F238E27FC236}">
                <a16:creationId xmlns:a16="http://schemas.microsoft.com/office/drawing/2014/main" id="{FE9D0736-C2A1-A617-C6C9-EFD89C3C57E4}"/>
              </a:ext>
            </a:extLst>
          </p:cNvPr>
          <p:cNvSpPr/>
          <p:nvPr/>
        </p:nvSpPr>
        <p:spPr>
          <a:xfrm>
            <a:off x="6541197" y="3098799"/>
            <a:ext cx="5375500" cy="323951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4BD2BAD6-89BD-2FB3-2E5B-CAF6A8B2B38A}"/>
              </a:ext>
            </a:extLst>
          </p:cNvPr>
          <p:cNvSpPr/>
          <p:nvPr/>
        </p:nvSpPr>
        <p:spPr>
          <a:xfrm>
            <a:off x="934865" y="3249023"/>
            <a:ext cx="4472814" cy="117126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16921001-7D06-03E6-9F40-9FF8EF831CE0}"/>
              </a:ext>
            </a:extLst>
          </p:cNvPr>
          <p:cNvSpPr/>
          <p:nvPr/>
        </p:nvSpPr>
        <p:spPr>
          <a:xfrm>
            <a:off x="457631" y="4430974"/>
            <a:ext cx="4950047" cy="124516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D8026FA-B660-47F2-9BB8-2237AA49B290}"/>
              </a:ext>
            </a:extLst>
          </p:cNvPr>
          <p:cNvSpPr txBox="1"/>
          <p:nvPr/>
        </p:nvSpPr>
        <p:spPr>
          <a:xfrm>
            <a:off x="8168895" y="4348732"/>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11" name="CaixaDeTexto 10">
            <a:extLst>
              <a:ext uri="{FF2B5EF4-FFF2-40B4-BE49-F238E27FC236}">
                <a16:creationId xmlns:a16="http://schemas.microsoft.com/office/drawing/2014/main" id="{7524C85B-6B63-3955-EE20-289F1CB3DD75}"/>
              </a:ext>
            </a:extLst>
          </p:cNvPr>
          <p:cNvSpPr txBox="1"/>
          <p:nvPr/>
        </p:nvSpPr>
        <p:spPr>
          <a:xfrm>
            <a:off x="1876579" y="3501550"/>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12" name="CaixaDeTexto 11">
            <a:extLst>
              <a:ext uri="{FF2B5EF4-FFF2-40B4-BE49-F238E27FC236}">
                <a16:creationId xmlns:a16="http://schemas.microsoft.com/office/drawing/2014/main" id="{FB49921C-71CD-9FEC-09D8-0DE5E8EC8A1F}"/>
              </a:ext>
            </a:extLst>
          </p:cNvPr>
          <p:cNvSpPr txBox="1"/>
          <p:nvPr/>
        </p:nvSpPr>
        <p:spPr>
          <a:xfrm>
            <a:off x="1780531" y="4684025"/>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Tree>
    <p:extLst>
      <p:ext uri="{BB962C8B-B14F-4D97-AF65-F5344CB8AC3E}">
        <p14:creationId xmlns:p14="http://schemas.microsoft.com/office/powerpoint/2010/main" val="1388839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tângulo 67">
            <a:extLst>
              <a:ext uri="{FF2B5EF4-FFF2-40B4-BE49-F238E27FC236}">
                <a16:creationId xmlns:a16="http://schemas.microsoft.com/office/drawing/2014/main" id="{A8FE8BEB-EEB5-41E1-A290-B82E5332C26E}"/>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9" name="Imagem 23">
            <a:extLst>
              <a:ext uri="{FF2B5EF4-FFF2-40B4-BE49-F238E27FC236}">
                <a16:creationId xmlns:a16="http://schemas.microsoft.com/office/drawing/2014/main" id="{A0C428AB-9082-4D81-A494-89F22DF41CE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3" name="CaixaDeTexto 2">
            <a:extLst>
              <a:ext uri="{FF2B5EF4-FFF2-40B4-BE49-F238E27FC236}">
                <a16:creationId xmlns:a16="http://schemas.microsoft.com/office/drawing/2014/main" id="{071FB798-E243-AA58-F03B-831589602700}"/>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LIQUIDATION IN BANKRUPTCY PROCEEDINGS SUMMARY</a:t>
            </a:r>
          </a:p>
        </p:txBody>
      </p:sp>
      <p:sp>
        <p:nvSpPr>
          <p:cNvPr id="5" name="CaixaDeTexto 4">
            <a:extLst>
              <a:ext uri="{FF2B5EF4-FFF2-40B4-BE49-F238E27FC236}">
                <a16:creationId xmlns:a16="http://schemas.microsoft.com/office/drawing/2014/main" id="{F0F6C172-9B40-2E9F-B0C5-2E516E66382B}"/>
              </a:ext>
            </a:extLst>
          </p:cNvPr>
          <p:cNvSpPr txBox="1"/>
          <p:nvPr/>
        </p:nvSpPr>
        <p:spPr>
          <a:xfrm>
            <a:off x="1160493" y="322666"/>
            <a:ext cx="11050964" cy="276999"/>
          </a:xfrm>
          <a:prstGeom prst="rect">
            <a:avLst/>
          </a:prstGeom>
          <a:noFill/>
        </p:spPr>
        <p:txBody>
          <a:bodyPr wrap="square">
            <a:spAutoFit/>
          </a:bodyPr>
          <a:lstStyle/>
          <a:p>
            <a:pPr algn="r"/>
            <a:r>
              <a:rPr lang="en-US" sz="1200" dirty="0">
                <a:solidFill>
                  <a:srgbClr val="002060"/>
                </a:solidFill>
                <a:latin typeface="Bahnschrift SemiCondensed" panose="020B0502040204020203" pitchFamily="34" charset="0"/>
              </a:rPr>
              <a:t>BURITIRAMA IS CURRENTLY TRYING TO REVERSE THE LIQUIDATION BANKRUPTCY SENTENCE </a:t>
            </a:r>
            <a:endParaRPr lang="pt-BR" sz="1200" dirty="0">
              <a:solidFill>
                <a:srgbClr val="002060"/>
              </a:solidFill>
              <a:latin typeface="Bahnschrift SemiCondensed" panose="020B0502040204020203" pitchFamily="34" charset="0"/>
            </a:endParaRPr>
          </a:p>
        </p:txBody>
      </p:sp>
      <p:cxnSp>
        <p:nvCxnSpPr>
          <p:cNvPr id="14" name="Conector reto 13">
            <a:extLst>
              <a:ext uri="{FF2B5EF4-FFF2-40B4-BE49-F238E27FC236}">
                <a16:creationId xmlns:a16="http://schemas.microsoft.com/office/drawing/2014/main" id="{A86CF632-67AD-313C-D91A-08E6AA23CCC7}"/>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18" name="Espaço Reservado para Número de Slide 2">
            <a:extLst>
              <a:ext uri="{FF2B5EF4-FFF2-40B4-BE49-F238E27FC236}">
                <a16:creationId xmlns:a16="http://schemas.microsoft.com/office/drawing/2014/main" id="{CADD64E2-DED4-68FA-1B5C-73AC6E00F141}"/>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12</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19" name="Arco 18">
            <a:extLst>
              <a:ext uri="{FF2B5EF4-FFF2-40B4-BE49-F238E27FC236}">
                <a16:creationId xmlns:a16="http://schemas.microsoft.com/office/drawing/2014/main" id="{DADA8427-263C-3AFC-95B4-1BCD4DF61FA6}"/>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0" name="Arco 19">
            <a:extLst>
              <a:ext uri="{FF2B5EF4-FFF2-40B4-BE49-F238E27FC236}">
                <a16:creationId xmlns:a16="http://schemas.microsoft.com/office/drawing/2014/main" id="{89FB8504-1AAA-1E1E-BA94-E10027AEB879}"/>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 name="CaixaDeTexto 1">
            <a:extLst>
              <a:ext uri="{FF2B5EF4-FFF2-40B4-BE49-F238E27FC236}">
                <a16:creationId xmlns:a16="http://schemas.microsoft.com/office/drawing/2014/main" id="{5F293893-1488-EF13-5FEA-EE527B5AA3E4}"/>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Liquidation</a:t>
            </a:r>
            <a:r>
              <a:rPr lang="pt-BR" sz="800" b="1" dirty="0">
                <a:solidFill>
                  <a:srgbClr val="002060"/>
                </a:solidFill>
                <a:latin typeface="Arial" panose="020B0604020202020204" pitchFamily="34" charset="0"/>
                <a:cs typeface="Arial" panose="020B0604020202020204" pitchFamily="34" charset="0"/>
              </a:rPr>
              <a:t> in </a:t>
            </a:r>
            <a:r>
              <a:rPr lang="en-US" sz="800" b="1" dirty="0">
                <a:solidFill>
                  <a:srgbClr val="002060"/>
                </a:solidFill>
                <a:latin typeface="Arial" panose="020B0604020202020204" pitchFamily="34" charset="0"/>
                <a:cs typeface="Arial" panose="020B0604020202020204" pitchFamily="34" charset="0"/>
              </a:rPr>
              <a:t>Bankruptcy Proceedings Case Update</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graphicFrame>
        <p:nvGraphicFramePr>
          <p:cNvPr id="22" name="Tabela 47">
            <a:extLst>
              <a:ext uri="{FF2B5EF4-FFF2-40B4-BE49-F238E27FC236}">
                <a16:creationId xmlns:a16="http://schemas.microsoft.com/office/drawing/2014/main" id="{8F4F8408-4950-8537-0227-E45EFC2D11A5}"/>
              </a:ext>
            </a:extLst>
          </p:cNvPr>
          <p:cNvGraphicFramePr>
            <a:graphicFrameLocks noGrp="1"/>
          </p:cNvGraphicFramePr>
          <p:nvPr>
            <p:extLst>
              <p:ext uri="{D42A27DB-BD31-4B8C-83A1-F6EECF244321}">
                <p14:modId xmlns:p14="http://schemas.microsoft.com/office/powerpoint/2010/main" val="2211936618"/>
              </p:ext>
            </p:extLst>
          </p:nvPr>
        </p:nvGraphicFramePr>
        <p:xfrm>
          <a:off x="6198177" y="1042041"/>
          <a:ext cx="5635690" cy="5114627"/>
        </p:xfrm>
        <a:graphic>
          <a:graphicData uri="http://schemas.openxmlformats.org/drawingml/2006/table">
            <a:tbl>
              <a:tblPr bandRow="1">
                <a:tableStyleId>{5C22544A-7EE6-4342-B048-85BDC9FD1C3A}</a:tableStyleId>
              </a:tblPr>
              <a:tblGrid>
                <a:gridCol w="2170018">
                  <a:extLst>
                    <a:ext uri="{9D8B030D-6E8A-4147-A177-3AD203B41FA5}">
                      <a16:colId xmlns:a16="http://schemas.microsoft.com/office/drawing/2014/main" val="1435869726"/>
                    </a:ext>
                  </a:extLst>
                </a:gridCol>
                <a:gridCol w="757086">
                  <a:extLst>
                    <a:ext uri="{9D8B030D-6E8A-4147-A177-3AD203B41FA5}">
                      <a16:colId xmlns:a16="http://schemas.microsoft.com/office/drawing/2014/main" val="2044962724"/>
                    </a:ext>
                  </a:extLst>
                </a:gridCol>
                <a:gridCol w="2708586">
                  <a:extLst>
                    <a:ext uri="{9D8B030D-6E8A-4147-A177-3AD203B41FA5}">
                      <a16:colId xmlns:a16="http://schemas.microsoft.com/office/drawing/2014/main" val="1283616609"/>
                    </a:ext>
                  </a:extLst>
                </a:gridCol>
              </a:tblGrid>
              <a:tr h="278918">
                <a:tc>
                  <a:txBody>
                    <a:bodyPr/>
                    <a:lstStyle/>
                    <a:p>
                      <a:r>
                        <a:rPr lang="pt-BR" sz="1000" b="1" dirty="0" err="1">
                          <a:latin typeface="Bahnschrift SemiCondensed" panose="020B0502040204020203" pitchFamily="34" charset="0"/>
                        </a:rPr>
                        <a:t>Parties</a:t>
                      </a:r>
                      <a:endParaRPr lang="pt-BR" sz="1000" b="1" dirty="0">
                        <a:latin typeface="Bahnschrift SemiCondensed" panose="020B0502040204020203" pitchFamily="34" charset="0"/>
                      </a:endParaRPr>
                    </a:p>
                  </a:txBody>
                  <a:tcPr marL="45720" marR="45720" anchor="ctr">
                    <a:lnR w="19050" cap="flat" cmpd="sng" algn="ctr">
                      <a:solidFill>
                        <a:srgbClr val="E8EA62"/>
                      </a:solidFill>
                      <a:prstDash val="solid"/>
                      <a:round/>
                      <a:headEnd type="none" w="med" len="med"/>
                      <a:tailEnd type="none" w="med" len="med"/>
                    </a:lnR>
                    <a:lnT w="28575"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algn="ctr"/>
                      <a:r>
                        <a:rPr lang="pt-BR" sz="1000" b="1" dirty="0" err="1">
                          <a:latin typeface="Bahnschrift SemiCondensed" panose="020B0502040204020203" pitchFamily="34" charset="0"/>
                        </a:rPr>
                        <a:t>Type</a:t>
                      </a:r>
                      <a:endParaRPr lang="pt-BR" sz="1000" b="1"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28575"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algn="ctr"/>
                      <a:r>
                        <a:rPr lang="pt-BR" sz="1000" b="1" dirty="0" err="1">
                          <a:latin typeface="Bahnschrift SemiCondensed" panose="020B0502040204020203" pitchFamily="34" charset="0"/>
                        </a:rPr>
                        <a:t>Attorney</a:t>
                      </a:r>
                      <a:endParaRPr lang="pt-BR" sz="1000" b="1"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28575"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2618322422"/>
                  </a:ext>
                </a:extLst>
              </a:tr>
              <a:tr h="481421">
                <a:tc>
                  <a:txBody>
                    <a:bodyPr/>
                    <a:lstStyle/>
                    <a:p>
                      <a:r>
                        <a:rPr lang="pt-BR" sz="900" dirty="0" err="1">
                          <a:latin typeface="Bahnschrift SemiCondensed" panose="020B0502040204020203" pitchFamily="34" charset="0"/>
                        </a:rPr>
                        <a:t>Primotech</a:t>
                      </a:r>
                      <a:r>
                        <a:rPr lang="pt-BR" sz="900" dirty="0">
                          <a:latin typeface="Bahnschrift SemiCondensed" panose="020B0502040204020203" pitchFamily="34" charset="0"/>
                        </a:rPr>
                        <a:t> Logística e Serviços LTDA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José Luiz Pereira de Souza Júnior</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216453756"/>
                  </a:ext>
                </a:extLst>
              </a:tr>
              <a:tr h="481421">
                <a:tc>
                  <a:txBody>
                    <a:bodyPr/>
                    <a:lstStyle/>
                    <a:p>
                      <a:r>
                        <a:rPr lang="pt-BR" sz="900" dirty="0">
                          <a:latin typeface="Bahnschrift SemiCondensed" panose="020B0502040204020203" pitchFamily="34" charset="0"/>
                        </a:rPr>
                        <a:t>Transportadora de Cargas Fazendão LTDA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err="1">
                          <a:latin typeface="Bahnschrift SemiCondensed" panose="020B0502040204020203" pitchFamily="34" charset="0"/>
                        </a:rPr>
                        <a:t>Raphaell</a:t>
                      </a:r>
                      <a:r>
                        <a:rPr lang="pt-BR" sz="900" dirty="0">
                          <a:latin typeface="Bahnschrift SemiCondensed" panose="020B0502040204020203" pitchFamily="34" charset="0"/>
                        </a:rPr>
                        <a:t> Lemes Braz</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478511098"/>
                  </a:ext>
                </a:extLst>
              </a:tr>
              <a:tr h="481421">
                <a:tc>
                  <a:txBody>
                    <a:bodyPr/>
                    <a:lstStyle/>
                    <a:p>
                      <a:r>
                        <a:rPr lang="pt-BR" sz="900" dirty="0">
                          <a:latin typeface="Bahnschrift SemiCondensed" panose="020B0502040204020203" pitchFamily="34" charset="0"/>
                        </a:rPr>
                        <a:t>Boutique de Carnes </a:t>
                      </a:r>
                      <a:r>
                        <a:rPr lang="pt-BR" sz="900" dirty="0" err="1">
                          <a:latin typeface="Bahnschrift SemiCondensed" panose="020B0502040204020203" pitchFamily="34" charset="0"/>
                        </a:rPr>
                        <a:t>Maraba</a:t>
                      </a:r>
                      <a:r>
                        <a:rPr lang="pt-BR" sz="900" dirty="0">
                          <a:latin typeface="Bahnschrift SemiCondensed" panose="020B0502040204020203" pitchFamily="34" charset="0"/>
                        </a:rPr>
                        <a:t> LTDA-ME</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Renato Ewerton de Melo Pereira Silva</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2840706920"/>
                  </a:ext>
                </a:extLst>
              </a:tr>
              <a:tr h="481421">
                <a:tc>
                  <a:txBody>
                    <a:bodyPr/>
                    <a:lstStyle/>
                    <a:p>
                      <a:r>
                        <a:rPr lang="pt-BR" sz="900" dirty="0">
                          <a:latin typeface="Bahnschrift SemiCondensed" panose="020B0502040204020203" pitchFamily="34" charset="0"/>
                        </a:rPr>
                        <a:t>Roberto Luiz de Freitas Campos – ME</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Murilo Campos </a:t>
                      </a:r>
                      <a:r>
                        <a:rPr lang="pt-BR" sz="900" dirty="0" err="1">
                          <a:latin typeface="Bahnschrift SemiCondensed" panose="020B0502040204020203" pitchFamily="34" charset="0"/>
                        </a:rPr>
                        <a:t>Mizzerani</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1258418847"/>
                  </a:ext>
                </a:extLst>
              </a:tr>
              <a:tr h="481421">
                <a:tc>
                  <a:txBody>
                    <a:bodyPr/>
                    <a:lstStyle/>
                    <a:p>
                      <a:r>
                        <a:rPr lang="pt-BR" sz="900" dirty="0">
                          <a:latin typeface="Bahnschrift SemiCondensed" panose="020B0502040204020203" pitchFamily="34" charset="0"/>
                        </a:rPr>
                        <a:t>Cooperativa Mista de Caçambeiros e Proprietários de Máquinas de Marabá</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Wadson Veloso Silva</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1238658741"/>
                  </a:ext>
                </a:extLst>
              </a:tr>
              <a:tr h="481421">
                <a:tc>
                  <a:txBody>
                    <a:bodyPr/>
                    <a:lstStyle/>
                    <a:p>
                      <a:r>
                        <a:rPr lang="pt-BR" sz="900" dirty="0" err="1">
                          <a:latin typeface="Bahnschrift SemiCondensed" panose="020B0502040204020203" pitchFamily="34" charset="0"/>
                        </a:rPr>
                        <a:t>Swire</a:t>
                      </a:r>
                      <a:r>
                        <a:rPr lang="pt-BR" sz="900" dirty="0">
                          <a:latin typeface="Bahnschrift SemiCondensed" panose="020B0502040204020203" pitchFamily="34" charset="0"/>
                        </a:rPr>
                        <a:t> </a:t>
                      </a:r>
                      <a:r>
                        <a:rPr lang="pt-BR" sz="900" dirty="0" err="1">
                          <a:latin typeface="Bahnschrift SemiCondensed" panose="020B0502040204020203" pitchFamily="34" charset="0"/>
                        </a:rPr>
                        <a:t>Shipping</a:t>
                      </a:r>
                      <a:r>
                        <a:rPr lang="pt-BR" sz="900" dirty="0">
                          <a:latin typeface="Bahnschrift SemiCondensed" panose="020B0502040204020203" pitchFamily="34" charset="0"/>
                        </a:rPr>
                        <a:t> </a:t>
                      </a:r>
                      <a:r>
                        <a:rPr lang="pt-BR" sz="900" dirty="0" err="1">
                          <a:latin typeface="Bahnschrift SemiCondensed" panose="020B0502040204020203" pitchFamily="34" charset="0"/>
                        </a:rPr>
                        <a:t>Pte</a:t>
                      </a:r>
                      <a:r>
                        <a:rPr lang="pt-BR" sz="900" dirty="0">
                          <a:latin typeface="Bahnschrift SemiCondensed" panose="020B0502040204020203" pitchFamily="34" charset="0"/>
                        </a:rPr>
                        <a:t>. Ltd.</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Luiz Roberto </a:t>
                      </a:r>
                      <a:r>
                        <a:rPr lang="pt-BR" sz="900" dirty="0" err="1">
                          <a:latin typeface="Bahnschrift SemiCondensed" panose="020B0502040204020203" pitchFamily="34" charset="0"/>
                        </a:rPr>
                        <a:t>Leven</a:t>
                      </a:r>
                      <a:r>
                        <a:rPr lang="pt-BR" sz="900" dirty="0">
                          <a:latin typeface="Bahnschrift SemiCondensed" panose="020B0502040204020203" pitchFamily="34" charset="0"/>
                        </a:rPr>
                        <a:t> Siano (Siano &amp; Martins)</a:t>
                      </a:r>
                    </a:p>
                    <a:p>
                      <a:pPr marL="171450" indent="-171450">
                        <a:buFont typeface="Wingdings" panose="05000000000000000000" pitchFamily="2" charset="2"/>
                        <a:buChar char="§"/>
                      </a:pPr>
                      <a:r>
                        <a:rPr lang="pt-BR" sz="900" dirty="0">
                          <a:latin typeface="Bahnschrift SemiCondensed" panose="020B0502040204020203" pitchFamily="34" charset="0"/>
                        </a:rPr>
                        <a:t>Fabiana Simões Martins (Siano &amp; Martins)</a:t>
                      </a:r>
                    </a:p>
                    <a:p>
                      <a:pPr marL="171450" indent="-171450">
                        <a:buFont typeface="Wingdings" panose="05000000000000000000" pitchFamily="2" charset="2"/>
                        <a:buChar char="§"/>
                      </a:pPr>
                      <a:r>
                        <a:rPr lang="pt-BR" sz="900" dirty="0">
                          <a:latin typeface="Bahnschrift SemiCondensed" panose="020B0502040204020203" pitchFamily="34" charset="0"/>
                        </a:rPr>
                        <a:t>Marcos Simões Martins Filho (Siano &amp; Martins)</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3269050047"/>
                  </a:ext>
                </a:extLst>
              </a:tr>
              <a:tr h="481421">
                <a:tc>
                  <a:txBody>
                    <a:bodyPr/>
                    <a:lstStyle/>
                    <a:p>
                      <a:r>
                        <a:rPr lang="pt-BR" sz="900" dirty="0">
                          <a:latin typeface="Bahnschrift SemiCondensed" panose="020B0502040204020203" pitchFamily="34" charset="0"/>
                        </a:rPr>
                        <a:t>Colaboradores </a:t>
                      </a:r>
                      <a:r>
                        <a:rPr lang="pt-BR" sz="900" dirty="0" err="1">
                          <a:latin typeface="Bahnschrift SemiCondensed" panose="020B0502040204020203" pitchFamily="34" charset="0"/>
                        </a:rPr>
                        <a:t>Buritirama</a:t>
                      </a:r>
                      <a:r>
                        <a:rPr lang="pt-BR" sz="900" dirty="0">
                          <a:latin typeface="Bahnschrift SemiCondensed" panose="020B0502040204020203" pitchFamily="34" charset="0"/>
                        </a:rPr>
                        <a:t> (filiais Pará)</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Daniel Rodrigues Cruz</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1572497648"/>
                  </a:ext>
                </a:extLst>
              </a:tr>
              <a:tr h="481421">
                <a:tc>
                  <a:txBody>
                    <a:bodyPr/>
                    <a:lstStyle/>
                    <a:p>
                      <a:r>
                        <a:rPr lang="pt-BR" sz="900" dirty="0" err="1">
                          <a:latin typeface="Bahnschrift SemiCondensed" panose="020B0502040204020203" pitchFamily="34" charset="0"/>
                        </a:rPr>
                        <a:t>Letroart</a:t>
                      </a:r>
                      <a:r>
                        <a:rPr lang="pt-BR" sz="900" dirty="0">
                          <a:latin typeface="Bahnschrift SemiCondensed" panose="020B0502040204020203" pitchFamily="34" charset="0"/>
                        </a:rPr>
                        <a:t> Comunicação Visual </a:t>
                      </a:r>
                      <a:r>
                        <a:rPr lang="pt-BR" sz="900" dirty="0" err="1">
                          <a:latin typeface="Bahnschrift SemiCondensed" panose="020B0502040204020203" pitchFamily="34" charset="0"/>
                        </a:rPr>
                        <a:t>Eireli</a:t>
                      </a:r>
                      <a:endParaRPr lang="pt-BR" sz="900" dirty="0">
                        <a:latin typeface="Bahnschrift SemiCondensed" panose="020B0502040204020203" pitchFamily="34" charset="0"/>
                      </a:endParaRP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Letícia </a:t>
                      </a:r>
                      <a:r>
                        <a:rPr lang="pt-BR" sz="900" dirty="0" err="1">
                          <a:latin typeface="Bahnschrift SemiCondensed" panose="020B0502040204020203" pitchFamily="34" charset="0"/>
                        </a:rPr>
                        <a:t>Ohanna</a:t>
                      </a:r>
                      <a:r>
                        <a:rPr lang="pt-BR" sz="900" dirty="0">
                          <a:latin typeface="Bahnschrift SemiCondensed" panose="020B0502040204020203" pitchFamily="34" charset="0"/>
                        </a:rPr>
                        <a:t> Grotto Sousa</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721822332"/>
                  </a:ext>
                </a:extLst>
              </a:tr>
              <a:tr h="481421">
                <a:tc>
                  <a:txBody>
                    <a:bodyPr/>
                    <a:lstStyle/>
                    <a:p>
                      <a:r>
                        <a:rPr lang="pt-BR" sz="900" dirty="0" err="1">
                          <a:latin typeface="Bahnschrift SemiCondensed" panose="020B0502040204020203" pitchFamily="34" charset="0"/>
                        </a:rPr>
                        <a:t>Terrafacil</a:t>
                      </a:r>
                      <a:r>
                        <a:rPr lang="pt-BR" sz="900" dirty="0">
                          <a:latin typeface="Bahnschrift SemiCondensed" panose="020B0502040204020203" pitchFamily="34" charset="0"/>
                        </a:rPr>
                        <a:t> Serviços de </a:t>
                      </a:r>
                      <a:r>
                        <a:rPr lang="pt-BR" sz="900" dirty="0" err="1">
                          <a:latin typeface="Bahnschrift SemiCondensed" panose="020B0502040204020203" pitchFamily="34" charset="0"/>
                        </a:rPr>
                        <a:t>Terrapalnagem</a:t>
                      </a:r>
                      <a:r>
                        <a:rPr lang="pt-BR" sz="900" dirty="0">
                          <a:latin typeface="Bahnschrift SemiCondensed" panose="020B0502040204020203" pitchFamily="34" charset="0"/>
                        </a:rPr>
                        <a:t> LTDA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dirty="0" err="1">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Luciano Almeida</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1999319242"/>
                  </a:ext>
                </a:extLst>
              </a:tr>
              <a:tr h="481421">
                <a:tc>
                  <a:txBody>
                    <a:bodyPr/>
                    <a:lstStyle/>
                    <a:p>
                      <a:r>
                        <a:rPr lang="pt-BR" sz="900" dirty="0">
                          <a:latin typeface="Bahnschrift SemiCondensed" panose="020B0502040204020203" pitchFamily="34" charset="0"/>
                        </a:rPr>
                        <a:t>Companhia Docas do Pará</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tc>
                  <a:txBody>
                    <a:bodyPr/>
                    <a:lstStyle/>
                    <a:p>
                      <a:r>
                        <a:rPr lang="pt-BR" sz="900" dirty="0" err="1">
                          <a:latin typeface="Bahnschrift SemiCondensed" panose="020B0502040204020203" pitchFamily="34" charset="0"/>
                        </a:rPr>
                        <a:t>Interested</a:t>
                      </a:r>
                      <a:r>
                        <a:rPr lang="pt-BR" sz="900" dirty="0">
                          <a:latin typeface="Bahnschrift SemiCondensed" panose="020B0502040204020203" pitchFamily="34" charset="0"/>
                        </a:rPr>
                        <a:t> </a:t>
                      </a:r>
                      <a:r>
                        <a:rPr lang="pt-BR" sz="900" dirty="0" err="1">
                          <a:latin typeface="Bahnschrift SemiCondensed" panose="020B0502040204020203" pitchFamily="34" charset="0"/>
                        </a:rPr>
                        <a:t>party</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Letícia </a:t>
                      </a:r>
                      <a:r>
                        <a:rPr lang="pt-BR" sz="900" dirty="0" err="1">
                          <a:latin typeface="Bahnschrift SemiCondensed" panose="020B0502040204020203" pitchFamily="34" charset="0"/>
                        </a:rPr>
                        <a:t>Camara</a:t>
                      </a:r>
                      <a:r>
                        <a:rPr lang="pt-BR" sz="900" dirty="0">
                          <a:latin typeface="Bahnschrift SemiCondensed" panose="020B0502040204020203" pitchFamily="34" charset="0"/>
                        </a:rPr>
                        <a:t> Machado (jurídico CDP)</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332520493"/>
                  </a:ext>
                </a:extLst>
              </a:tr>
            </a:tbl>
          </a:graphicData>
        </a:graphic>
      </p:graphicFrame>
      <p:graphicFrame>
        <p:nvGraphicFramePr>
          <p:cNvPr id="23" name="Tabela 47">
            <a:extLst>
              <a:ext uri="{FF2B5EF4-FFF2-40B4-BE49-F238E27FC236}">
                <a16:creationId xmlns:a16="http://schemas.microsoft.com/office/drawing/2014/main" id="{81D73406-E75F-2D30-CA56-4049B31A76D0}"/>
              </a:ext>
            </a:extLst>
          </p:cNvPr>
          <p:cNvGraphicFramePr>
            <a:graphicFrameLocks noGrp="1"/>
          </p:cNvGraphicFramePr>
          <p:nvPr>
            <p:extLst>
              <p:ext uri="{D42A27DB-BD31-4B8C-83A1-F6EECF244321}">
                <p14:modId xmlns:p14="http://schemas.microsoft.com/office/powerpoint/2010/main" val="2454950033"/>
              </p:ext>
            </p:extLst>
          </p:nvPr>
        </p:nvGraphicFramePr>
        <p:xfrm>
          <a:off x="358133" y="1042040"/>
          <a:ext cx="5635690" cy="5093125"/>
        </p:xfrm>
        <a:graphic>
          <a:graphicData uri="http://schemas.openxmlformats.org/drawingml/2006/table">
            <a:tbl>
              <a:tblPr bandRow="1">
                <a:tableStyleId>{5C22544A-7EE6-4342-B048-85BDC9FD1C3A}</a:tableStyleId>
              </a:tblPr>
              <a:tblGrid>
                <a:gridCol w="2170018">
                  <a:extLst>
                    <a:ext uri="{9D8B030D-6E8A-4147-A177-3AD203B41FA5}">
                      <a16:colId xmlns:a16="http://schemas.microsoft.com/office/drawing/2014/main" val="1435869726"/>
                    </a:ext>
                  </a:extLst>
                </a:gridCol>
                <a:gridCol w="757086">
                  <a:extLst>
                    <a:ext uri="{9D8B030D-6E8A-4147-A177-3AD203B41FA5}">
                      <a16:colId xmlns:a16="http://schemas.microsoft.com/office/drawing/2014/main" val="2044962724"/>
                    </a:ext>
                  </a:extLst>
                </a:gridCol>
                <a:gridCol w="2708586">
                  <a:extLst>
                    <a:ext uri="{9D8B030D-6E8A-4147-A177-3AD203B41FA5}">
                      <a16:colId xmlns:a16="http://schemas.microsoft.com/office/drawing/2014/main" val="1283616609"/>
                    </a:ext>
                  </a:extLst>
                </a:gridCol>
              </a:tblGrid>
              <a:tr h="327576">
                <a:tc>
                  <a:txBody>
                    <a:bodyPr/>
                    <a:lstStyle/>
                    <a:p>
                      <a:r>
                        <a:rPr lang="pt-BR" sz="1000" b="1" dirty="0" err="1">
                          <a:latin typeface="Bahnschrift SemiCondensed" panose="020B0502040204020203" pitchFamily="34" charset="0"/>
                        </a:rPr>
                        <a:t>Parties</a:t>
                      </a:r>
                      <a:endParaRPr lang="pt-BR" sz="1000" b="1" dirty="0">
                        <a:latin typeface="Bahnschrift SemiCondensed" panose="020B0502040204020203" pitchFamily="34" charset="0"/>
                      </a:endParaRPr>
                    </a:p>
                  </a:txBody>
                  <a:tcPr marL="45720" marR="45720" anchor="ctr">
                    <a:lnR w="19050" cap="flat" cmpd="sng" algn="ctr">
                      <a:solidFill>
                        <a:srgbClr val="E8EA62"/>
                      </a:solidFill>
                      <a:prstDash val="solid"/>
                      <a:round/>
                      <a:headEnd type="none" w="med" len="med"/>
                      <a:tailEnd type="none" w="med" len="med"/>
                    </a:lnR>
                    <a:lnT w="28575"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algn="ctr"/>
                      <a:r>
                        <a:rPr lang="pt-BR" sz="1000" b="1" dirty="0" err="1">
                          <a:latin typeface="Bahnschrift SemiCondensed" panose="020B0502040204020203" pitchFamily="34" charset="0"/>
                        </a:rPr>
                        <a:t>Type</a:t>
                      </a:r>
                      <a:endParaRPr lang="pt-BR" sz="1000" b="1"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28575"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algn="ctr"/>
                      <a:r>
                        <a:rPr lang="pt-BR" sz="1000" b="1" dirty="0" err="1">
                          <a:latin typeface="Bahnschrift SemiCondensed" panose="020B0502040204020203" pitchFamily="34" charset="0"/>
                        </a:rPr>
                        <a:t>Attorney</a:t>
                      </a:r>
                      <a:endParaRPr lang="pt-BR" sz="1000" b="1"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28575"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2618322422"/>
                  </a:ext>
                </a:extLst>
              </a:tr>
              <a:tr h="565404">
                <a:tc>
                  <a:txBody>
                    <a:bodyPr/>
                    <a:lstStyle/>
                    <a:p>
                      <a:r>
                        <a:rPr lang="pt-BR" sz="900" dirty="0">
                          <a:latin typeface="Bahnschrift SemiCondensed" panose="020B0502040204020203" pitchFamily="34" charset="0"/>
                        </a:rPr>
                        <a:t>Banco ABC Brasil S.A.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Gustavo </a:t>
                      </a:r>
                      <a:r>
                        <a:rPr lang="pt-BR" sz="900" dirty="0" err="1">
                          <a:latin typeface="Bahnschrift SemiCondensed" panose="020B0502040204020203" pitchFamily="34" charset="0"/>
                        </a:rPr>
                        <a:t>Tepedino</a:t>
                      </a:r>
                      <a:r>
                        <a:rPr lang="pt-BR" sz="900" dirty="0">
                          <a:latin typeface="Bahnschrift SemiCondensed" panose="020B0502040204020203" pitchFamily="34" charset="0"/>
                        </a:rPr>
                        <a:t> (Gustavo </a:t>
                      </a:r>
                      <a:r>
                        <a:rPr lang="pt-BR" sz="900" dirty="0" err="1">
                          <a:latin typeface="Bahnschrift SemiCondensed" panose="020B0502040204020203" pitchFamily="34" charset="0"/>
                        </a:rPr>
                        <a:t>Tepedino</a:t>
                      </a:r>
                      <a:r>
                        <a:rPr lang="pt-BR" sz="900" dirty="0">
                          <a:latin typeface="Bahnschrift SemiCondensed" panose="020B0502040204020203" pitchFamily="34" charset="0"/>
                        </a:rPr>
                        <a:t> Advogados)</a:t>
                      </a:r>
                    </a:p>
                    <a:p>
                      <a:pPr marL="171450" indent="-171450">
                        <a:buFont typeface="Wingdings" panose="05000000000000000000" pitchFamily="2" charset="2"/>
                        <a:buChar char="§"/>
                      </a:pPr>
                      <a:r>
                        <a:rPr lang="pt-BR" sz="900" dirty="0">
                          <a:latin typeface="Bahnschrift SemiCondensed" panose="020B0502040204020203" pitchFamily="34" charset="0"/>
                        </a:rPr>
                        <a:t>Milena Donato Oliva (Gustavo </a:t>
                      </a:r>
                      <a:r>
                        <a:rPr lang="pt-BR" sz="900" dirty="0" err="1">
                          <a:latin typeface="Bahnschrift SemiCondensed" panose="020B0502040204020203" pitchFamily="34" charset="0"/>
                        </a:rPr>
                        <a:t>Tepedino</a:t>
                      </a:r>
                      <a:r>
                        <a:rPr lang="pt-BR" sz="900" dirty="0">
                          <a:latin typeface="Bahnschrift SemiCondensed" panose="020B0502040204020203" pitchFamily="34" charset="0"/>
                        </a:rPr>
                        <a:t> Advogados)</a:t>
                      </a:r>
                    </a:p>
                    <a:p>
                      <a:pPr marL="171450" indent="-171450">
                        <a:buFont typeface="Wingdings" panose="05000000000000000000" pitchFamily="2" charset="2"/>
                        <a:buChar char="§"/>
                      </a:pPr>
                      <a:r>
                        <a:rPr lang="pt-BR" sz="900" dirty="0">
                          <a:latin typeface="Bahnschrift SemiCondensed" panose="020B0502040204020203" pitchFamily="34" charset="0"/>
                        </a:rPr>
                        <a:t>Renan Soares </a:t>
                      </a:r>
                      <a:r>
                        <a:rPr lang="pt-BR" sz="900" dirty="0" err="1">
                          <a:latin typeface="Bahnschrift SemiCondensed" panose="020B0502040204020203" pitchFamily="34" charset="0"/>
                        </a:rPr>
                        <a:t>Cortazio</a:t>
                      </a:r>
                      <a:r>
                        <a:rPr lang="pt-BR" sz="900" dirty="0">
                          <a:latin typeface="Bahnschrift SemiCondensed" panose="020B0502040204020203" pitchFamily="34" charset="0"/>
                        </a:rPr>
                        <a:t> (Gustavo </a:t>
                      </a:r>
                      <a:r>
                        <a:rPr lang="pt-BR" sz="900" dirty="0" err="1">
                          <a:latin typeface="Bahnschrift SemiCondensed" panose="020B0502040204020203" pitchFamily="34" charset="0"/>
                        </a:rPr>
                        <a:t>Tepedino</a:t>
                      </a:r>
                      <a:r>
                        <a:rPr lang="pt-BR" sz="900" dirty="0">
                          <a:latin typeface="Bahnschrift SemiCondensed" panose="020B0502040204020203" pitchFamily="34" charset="0"/>
                        </a:rPr>
                        <a:t> Advogados)</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216453756"/>
                  </a:ext>
                </a:extLst>
              </a:tr>
              <a:tr h="807721">
                <a:tc>
                  <a:txBody>
                    <a:bodyPr/>
                    <a:lstStyle/>
                    <a:p>
                      <a:r>
                        <a:rPr lang="pt-BR" sz="900" dirty="0">
                          <a:latin typeface="Bahnschrift SemiCondensed" panose="020B0502040204020203" pitchFamily="34" charset="0"/>
                        </a:rPr>
                        <a:t>Banco Votorantim S.A.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Alfredo </a:t>
                      </a:r>
                      <a:r>
                        <a:rPr lang="pt-BR" sz="900" dirty="0" err="1">
                          <a:latin typeface="Bahnschrift SemiCondensed" panose="020B0502040204020203" pitchFamily="34" charset="0"/>
                        </a:rPr>
                        <a:t>Migliore</a:t>
                      </a:r>
                      <a:r>
                        <a:rPr lang="pt-BR" sz="900" dirty="0">
                          <a:latin typeface="Bahnschrift SemiCondensed" panose="020B0502040204020203" pitchFamily="34" charset="0"/>
                        </a:rPr>
                        <a:t> (MWF Advogados)</a:t>
                      </a:r>
                    </a:p>
                    <a:p>
                      <a:pPr marL="171450" indent="-171450">
                        <a:buFont typeface="Wingdings" panose="05000000000000000000" pitchFamily="2" charset="2"/>
                        <a:buChar char="§"/>
                      </a:pPr>
                      <a:r>
                        <a:rPr lang="pt-BR" sz="900" dirty="0">
                          <a:latin typeface="Bahnschrift SemiCondensed" panose="020B0502040204020203" pitchFamily="34" charset="0"/>
                        </a:rPr>
                        <a:t>Kedma de Moraes Watanabe (MWF Advogados)</a:t>
                      </a:r>
                    </a:p>
                    <a:p>
                      <a:pPr marL="171450" indent="-171450">
                        <a:buFont typeface="Wingdings" panose="05000000000000000000" pitchFamily="2" charset="2"/>
                        <a:buChar char="§"/>
                      </a:pPr>
                      <a:r>
                        <a:rPr lang="pt-BR" sz="900" dirty="0">
                          <a:latin typeface="Bahnschrift SemiCondensed" panose="020B0502040204020203" pitchFamily="34" charset="0"/>
                        </a:rPr>
                        <a:t>Rodrigo Poit </a:t>
                      </a:r>
                      <a:r>
                        <a:rPr lang="pt-BR" sz="900" dirty="0" err="1">
                          <a:latin typeface="Bahnschrift SemiCondensed" panose="020B0502040204020203" pitchFamily="34" charset="0"/>
                        </a:rPr>
                        <a:t>Bassalobre</a:t>
                      </a:r>
                      <a:r>
                        <a:rPr lang="pt-BR" sz="900" dirty="0">
                          <a:latin typeface="Bahnschrift SemiCondensed" panose="020B0502040204020203" pitchFamily="34" charset="0"/>
                        </a:rPr>
                        <a:t> (MWF Advogados)</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1267628863"/>
                  </a:ext>
                </a:extLst>
              </a:tr>
              <a:tr h="565404">
                <a:tc>
                  <a:txBody>
                    <a:bodyPr/>
                    <a:lstStyle/>
                    <a:p>
                      <a:r>
                        <a:rPr lang="pt-BR" sz="900" dirty="0">
                          <a:latin typeface="Bahnschrift SemiCondensed" panose="020B0502040204020203" pitchFamily="34" charset="0"/>
                        </a:rPr>
                        <a:t>ICBC do Brasil Banco Múltiplo S.A.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Rodrigo Carlos Pelegrini Silva</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1238658741"/>
                  </a:ext>
                </a:extLst>
              </a:tr>
              <a:tr h="565404">
                <a:tc>
                  <a:txBody>
                    <a:bodyPr/>
                    <a:lstStyle/>
                    <a:p>
                      <a:r>
                        <a:rPr lang="pt-BR" sz="900" dirty="0">
                          <a:latin typeface="Bahnschrift SemiCondensed" panose="020B0502040204020203" pitchFamily="34" charset="0"/>
                        </a:rPr>
                        <a:t>Albieri Transporte e Logística LTDA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Maria Madalena da Silva</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3269050047"/>
                  </a:ext>
                </a:extLst>
              </a:tr>
              <a:tr h="565404">
                <a:tc>
                  <a:txBody>
                    <a:bodyPr/>
                    <a:lstStyle/>
                    <a:p>
                      <a:r>
                        <a:rPr lang="pt-BR" sz="900" dirty="0" err="1">
                          <a:latin typeface="Bahnschrift SemiCondensed" panose="020B0502040204020203" pitchFamily="34" charset="0"/>
                        </a:rPr>
                        <a:t>Zalog</a:t>
                      </a:r>
                      <a:r>
                        <a:rPr lang="pt-BR" sz="900" dirty="0">
                          <a:latin typeface="Bahnschrift SemiCondensed" panose="020B0502040204020203" pitchFamily="34" charset="0"/>
                        </a:rPr>
                        <a:t> Operadora Logística LTDA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Juliana </a:t>
                      </a:r>
                      <a:r>
                        <a:rPr lang="pt-BR" sz="900" dirty="0" err="1">
                          <a:latin typeface="Bahnschrift SemiCondensed" panose="020B0502040204020203" pitchFamily="34" charset="0"/>
                        </a:rPr>
                        <a:t>Lambertucci</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2752928381"/>
                  </a:ext>
                </a:extLst>
              </a:tr>
              <a:tr h="565404">
                <a:tc>
                  <a:txBody>
                    <a:bodyPr/>
                    <a:lstStyle/>
                    <a:p>
                      <a:r>
                        <a:rPr lang="pt-BR" sz="900" dirty="0">
                          <a:latin typeface="Bahnschrift SemiCondensed" panose="020B0502040204020203" pitchFamily="34" charset="0"/>
                        </a:rPr>
                        <a:t>Fox Comércio de Lubrificantes LTDA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Emanuel Pires das Chagas</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719507594"/>
                  </a:ext>
                </a:extLst>
              </a:tr>
              <a:tr h="565404">
                <a:tc>
                  <a:txBody>
                    <a:bodyPr/>
                    <a:lstStyle/>
                    <a:p>
                      <a:r>
                        <a:rPr lang="pt-BR" sz="900" dirty="0">
                          <a:latin typeface="Bahnschrift SemiCondensed" panose="020B0502040204020203" pitchFamily="34" charset="0"/>
                        </a:rPr>
                        <a:t>R A Machado Restaurante LTDA</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r>
                        <a:rPr kumimoji="0" lang="pt-BR" sz="900" b="0" i="0" u="none" strike="noStrike" kern="1200" cap="none" spc="0" normalizeH="0" baseline="0" noProof="0">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Ivan Lula de Sousa Junior</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1210754143"/>
                  </a:ext>
                </a:extLst>
              </a:tr>
              <a:tr h="565404">
                <a:tc>
                  <a:txBody>
                    <a:bodyPr/>
                    <a:lstStyle/>
                    <a:p>
                      <a:r>
                        <a:rPr lang="pt-BR" sz="900" dirty="0">
                          <a:latin typeface="Bahnschrift SemiCondensed" panose="020B0502040204020203" pitchFamily="34" charset="0"/>
                        </a:rPr>
                        <a:t>Colaboradores </a:t>
                      </a:r>
                      <a:r>
                        <a:rPr lang="pt-BR" sz="900" dirty="0" err="1">
                          <a:latin typeface="Bahnschrift SemiCondensed" panose="020B0502040204020203" pitchFamily="34" charset="0"/>
                        </a:rPr>
                        <a:t>Buritirama</a:t>
                      </a:r>
                      <a:r>
                        <a:rPr lang="pt-BR" sz="900" dirty="0">
                          <a:latin typeface="Bahnschrift SemiCondensed" panose="020B0502040204020203" pitchFamily="34" charset="0"/>
                        </a:rPr>
                        <a:t> (filial São Paulo)</a:t>
                      </a:r>
                    </a:p>
                  </a:txBody>
                  <a:tcPr marL="45720" marR="45720"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tc>
                  <a:txBody>
                    <a:bodyPr/>
                    <a:lstStyle/>
                    <a:p>
                      <a:r>
                        <a:rPr kumimoji="0" lang="pt-BR" sz="900" b="0" i="0" u="none" strike="noStrike" kern="1200" cap="none" spc="0" normalizeH="0" baseline="0" noProof="0" dirty="0" err="1">
                          <a:ln>
                            <a:noFill/>
                          </a:ln>
                          <a:solidFill>
                            <a:prstClr val="black"/>
                          </a:solidFill>
                          <a:effectLst/>
                          <a:uLnTx/>
                          <a:uFillTx/>
                          <a:latin typeface="Bahnschrift SemiCondensed" panose="020B0502040204020203" pitchFamily="34" charset="0"/>
                          <a:ea typeface="+mn-ea"/>
                          <a:cs typeface="+mn-cs"/>
                        </a:rPr>
                        <a:t>Creditor</a:t>
                      </a:r>
                      <a:endParaRPr lang="pt-BR" sz="900"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a:latin typeface="Bahnschrift SemiCondensed" panose="020B0502040204020203" pitchFamily="34" charset="0"/>
                        </a:rPr>
                        <a:t>Cleiton Rodrigues de Souza</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3510398717"/>
                  </a:ext>
                </a:extLst>
              </a:tr>
            </a:tbl>
          </a:graphicData>
        </a:graphic>
      </p:graphicFrame>
      <p:sp>
        <p:nvSpPr>
          <p:cNvPr id="4" name="Retângulo 3">
            <a:extLst>
              <a:ext uri="{FF2B5EF4-FFF2-40B4-BE49-F238E27FC236}">
                <a16:creationId xmlns:a16="http://schemas.microsoft.com/office/drawing/2014/main" id="{F968EC7D-9E98-76DE-B382-00F61D6318B6}"/>
              </a:ext>
            </a:extLst>
          </p:cNvPr>
          <p:cNvSpPr/>
          <p:nvPr/>
        </p:nvSpPr>
        <p:spPr>
          <a:xfrm>
            <a:off x="358132" y="1471117"/>
            <a:ext cx="5635689" cy="453264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3575A091-9624-547B-26DF-6F1A1859E66D}"/>
              </a:ext>
            </a:extLst>
          </p:cNvPr>
          <p:cNvSpPr/>
          <p:nvPr/>
        </p:nvSpPr>
        <p:spPr>
          <a:xfrm>
            <a:off x="6198175" y="1471117"/>
            <a:ext cx="5635689" cy="453264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1FA1D0C2-328D-110F-B173-25BB8CD80224}"/>
              </a:ext>
            </a:extLst>
          </p:cNvPr>
          <p:cNvSpPr txBox="1"/>
          <p:nvPr/>
        </p:nvSpPr>
        <p:spPr>
          <a:xfrm>
            <a:off x="7959944" y="3188048"/>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8" name="CaixaDeTexto 7">
            <a:extLst>
              <a:ext uri="{FF2B5EF4-FFF2-40B4-BE49-F238E27FC236}">
                <a16:creationId xmlns:a16="http://schemas.microsoft.com/office/drawing/2014/main" id="{B5B3E0CC-0BFE-2FA7-CB1A-5D2CE66023AC}"/>
              </a:ext>
            </a:extLst>
          </p:cNvPr>
          <p:cNvSpPr txBox="1"/>
          <p:nvPr/>
        </p:nvSpPr>
        <p:spPr>
          <a:xfrm>
            <a:off x="2119901" y="3225608"/>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Tree>
    <p:extLst>
      <p:ext uri="{BB962C8B-B14F-4D97-AF65-F5344CB8AC3E}">
        <p14:creationId xmlns:p14="http://schemas.microsoft.com/office/powerpoint/2010/main" val="173693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tângulo 67">
            <a:extLst>
              <a:ext uri="{FF2B5EF4-FFF2-40B4-BE49-F238E27FC236}">
                <a16:creationId xmlns:a16="http://schemas.microsoft.com/office/drawing/2014/main" id="{A8FE8BEB-EEB5-41E1-A290-B82E5332C26E}"/>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9" name="Imagem 23">
            <a:extLst>
              <a:ext uri="{FF2B5EF4-FFF2-40B4-BE49-F238E27FC236}">
                <a16:creationId xmlns:a16="http://schemas.microsoft.com/office/drawing/2014/main" id="{A0C428AB-9082-4D81-A494-89F22DF41CE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3" name="CaixaDeTexto 2">
            <a:extLst>
              <a:ext uri="{FF2B5EF4-FFF2-40B4-BE49-F238E27FC236}">
                <a16:creationId xmlns:a16="http://schemas.microsoft.com/office/drawing/2014/main" id="{071FB798-E243-AA58-F03B-831589602700}"/>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LIQUIDATION IN BANKRUPTCY PROCEEDINGS SUMMARY</a:t>
            </a:r>
          </a:p>
        </p:txBody>
      </p:sp>
      <p:sp>
        <p:nvSpPr>
          <p:cNvPr id="5" name="CaixaDeTexto 4">
            <a:extLst>
              <a:ext uri="{FF2B5EF4-FFF2-40B4-BE49-F238E27FC236}">
                <a16:creationId xmlns:a16="http://schemas.microsoft.com/office/drawing/2014/main" id="{F0F6C172-9B40-2E9F-B0C5-2E516E66382B}"/>
              </a:ext>
            </a:extLst>
          </p:cNvPr>
          <p:cNvSpPr txBox="1"/>
          <p:nvPr/>
        </p:nvSpPr>
        <p:spPr>
          <a:xfrm>
            <a:off x="1160493" y="322666"/>
            <a:ext cx="11050964" cy="276999"/>
          </a:xfrm>
          <a:prstGeom prst="rect">
            <a:avLst/>
          </a:prstGeom>
          <a:noFill/>
        </p:spPr>
        <p:txBody>
          <a:bodyPr wrap="square">
            <a:spAutoFit/>
          </a:bodyPr>
          <a:lstStyle/>
          <a:p>
            <a:pPr algn="r"/>
            <a:r>
              <a:rPr lang="en-US" sz="1200" dirty="0">
                <a:solidFill>
                  <a:srgbClr val="002060"/>
                </a:solidFill>
                <a:latin typeface="Bahnschrift SemiCondensed" panose="020B0502040204020203" pitchFamily="34" charset="0"/>
              </a:rPr>
              <a:t>BURITIRAMA IS CURRENTLY TRYING TO REVERSE THE LIQUIDATION BANKRUPTCY SENTENCE </a:t>
            </a:r>
            <a:endParaRPr lang="pt-BR" sz="1200" dirty="0">
              <a:solidFill>
                <a:srgbClr val="002060"/>
              </a:solidFill>
              <a:latin typeface="Bahnschrift SemiCondensed" panose="020B0502040204020203" pitchFamily="34" charset="0"/>
            </a:endParaRPr>
          </a:p>
        </p:txBody>
      </p:sp>
      <p:cxnSp>
        <p:nvCxnSpPr>
          <p:cNvPr id="14" name="Conector reto 13">
            <a:extLst>
              <a:ext uri="{FF2B5EF4-FFF2-40B4-BE49-F238E27FC236}">
                <a16:creationId xmlns:a16="http://schemas.microsoft.com/office/drawing/2014/main" id="{A86CF632-67AD-313C-D91A-08E6AA23CCC7}"/>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18" name="Espaço Reservado para Número de Slide 2">
            <a:extLst>
              <a:ext uri="{FF2B5EF4-FFF2-40B4-BE49-F238E27FC236}">
                <a16:creationId xmlns:a16="http://schemas.microsoft.com/office/drawing/2014/main" id="{CADD64E2-DED4-68FA-1B5C-73AC6E00F141}"/>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13</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19" name="Arco 18">
            <a:extLst>
              <a:ext uri="{FF2B5EF4-FFF2-40B4-BE49-F238E27FC236}">
                <a16:creationId xmlns:a16="http://schemas.microsoft.com/office/drawing/2014/main" id="{DADA8427-263C-3AFC-95B4-1BCD4DF61FA6}"/>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0" name="Arco 19">
            <a:extLst>
              <a:ext uri="{FF2B5EF4-FFF2-40B4-BE49-F238E27FC236}">
                <a16:creationId xmlns:a16="http://schemas.microsoft.com/office/drawing/2014/main" id="{89FB8504-1AAA-1E1E-BA94-E10027AEB879}"/>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 name="CaixaDeTexto 1">
            <a:extLst>
              <a:ext uri="{FF2B5EF4-FFF2-40B4-BE49-F238E27FC236}">
                <a16:creationId xmlns:a16="http://schemas.microsoft.com/office/drawing/2014/main" id="{5F293893-1488-EF13-5FEA-EE527B5AA3E4}"/>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Liquidation</a:t>
            </a:r>
            <a:r>
              <a:rPr lang="pt-BR" sz="800" b="1" dirty="0">
                <a:solidFill>
                  <a:srgbClr val="002060"/>
                </a:solidFill>
                <a:latin typeface="Arial" panose="020B0604020202020204" pitchFamily="34" charset="0"/>
                <a:cs typeface="Arial" panose="020B0604020202020204" pitchFamily="34" charset="0"/>
              </a:rPr>
              <a:t> in </a:t>
            </a:r>
            <a:r>
              <a:rPr lang="en-US" sz="800" b="1" dirty="0">
                <a:solidFill>
                  <a:srgbClr val="002060"/>
                </a:solidFill>
                <a:latin typeface="Arial" panose="020B0604020202020204" pitchFamily="34" charset="0"/>
                <a:cs typeface="Arial" panose="020B0604020202020204" pitchFamily="34" charset="0"/>
              </a:rPr>
              <a:t>Bankruptcy Proceedings Case Update</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graphicFrame>
        <p:nvGraphicFramePr>
          <p:cNvPr id="4" name="Tabela 47">
            <a:extLst>
              <a:ext uri="{FF2B5EF4-FFF2-40B4-BE49-F238E27FC236}">
                <a16:creationId xmlns:a16="http://schemas.microsoft.com/office/drawing/2014/main" id="{1AF74B06-3E77-E409-F578-F8980556DAB9}"/>
              </a:ext>
            </a:extLst>
          </p:cNvPr>
          <p:cNvGraphicFramePr>
            <a:graphicFrameLocks noGrp="1"/>
          </p:cNvGraphicFramePr>
          <p:nvPr>
            <p:extLst>
              <p:ext uri="{D42A27DB-BD31-4B8C-83A1-F6EECF244321}">
                <p14:modId xmlns:p14="http://schemas.microsoft.com/office/powerpoint/2010/main" val="93982181"/>
              </p:ext>
            </p:extLst>
          </p:nvPr>
        </p:nvGraphicFramePr>
        <p:xfrm>
          <a:off x="217139" y="1198282"/>
          <a:ext cx="11824625" cy="3106734"/>
        </p:xfrm>
        <a:graphic>
          <a:graphicData uri="http://schemas.openxmlformats.org/drawingml/2006/table">
            <a:tbl>
              <a:tblPr bandRow="1">
                <a:tableStyleId>{5C22544A-7EE6-4342-B048-85BDC9FD1C3A}</a:tableStyleId>
              </a:tblPr>
              <a:tblGrid>
                <a:gridCol w="1742369">
                  <a:extLst>
                    <a:ext uri="{9D8B030D-6E8A-4147-A177-3AD203B41FA5}">
                      <a16:colId xmlns:a16="http://schemas.microsoft.com/office/drawing/2014/main" val="1435869726"/>
                    </a:ext>
                  </a:extLst>
                </a:gridCol>
                <a:gridCol w="2018486">
                  <a:extLst>
                    <a:ext uri="{9D8B030D-6E8A-4147-A177-3AD203B41FA5}">
                      <a16:colId xmlns:a16="http://schemas.microsoft.com/office/drawing/2014/main" val="2044962724"/>
                    </a:ext>
                  </a:extLst>
                </a:gridCol>
                <a:gridCol w="1618331">
                  <a:extLst>
                    <a:ext uri="{9D8B030D-6E8A-4147-A177-3AD203B41FA5}">
                      <a16:colId xmlns:a16="http://schemas.microsoft.com/office/drawing/2014/main" val="2617306104"/>
                    </a:ext>
                  </a:extLst>
                </a:gridCol>
                <a:gridCol w="2424545">
                  <a:extLst>
                    <a:ext uri="{9D8B030D-6E8A-4147-A177-3AD203B41FA5}">
                      <a16:colId xmlns:a16="http://schemas.microsoft.com/office/drawing/2014/main" val="3486510697"/>
                    </a:ext>
                  </a:extLst>
                </a:gridCol>
                <a:gridCol w="4020894">
                  <a:extLst>
                    <a:ext uri="{9D8B030D-6E8A-4147-A177-3AD203B41FA5}">
                      <a16:colId xmlns:a16="http://schemas.microsoft.com/office/drawing/2014/main" val="1283616609"/>
                    </a:ext>
                  </a:extLst>
                </a:gridCol>
              </a:tblGrid>
              <a:tr h="341286">
                <a:tc>
                  <a:txBody>
                    <a:bodyPr/>
                    <a:lstStyle/>
                    <a:p>
                      <a:r>
                        <a:rPr lang="pt-BR" sz="1000" b="1" dirty="0" err="1">
                          <a:latin typeface="Bahnschrift SemiCondensed" panose="020B0502040204020203" pitchFamily="34" charset="0"/>
                        </a:rPr>
                        <a:t>Lawsuit</a:t>
                      </a:r>
                      <a:r>
                        <a:rPr lang="pt-BR" sz="1000" b="1" dirty="0">
                          <a:latin typeface="Bahnschrift SemiCondensed" panose="020B0502040204020203" pitchFamily="34" charset="0"/>
                        </a:rPr>
                        <a:t>/Appeal</a:t>
                      </a:r>
                    </a:p>
                  </a:txBody>
                  <a:tcPr marL="45720" marR="45720" anchor="ctr">
                    <a:lnR w="19050" cap="flat" cmpd="sng" algn="ctr">
                      <a:solidFill>
                        <a:srgbClr val="E8EA62"/>
                      </a:solidFill>
                      <a:prstDash val="solid"/>
                      <a:round/>
                      <a:headEnd type="none" w="med" len="med"/>
                      <a:tailEnd type="none" w="med" len="med"/>
                    </a:lnR>
                    <a:lnT w="28575"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algn="ctr"/>
                      <a:r>
                        <a:rPr lang="pt-BR" sz="1000" b="1" dirty="0" err="1">
                          <a:latin typeface="Bahnschrift SemiCondensed" panose="020B0502040204020203" pitchFamily="34" charset="0"/>
                        </a:rPr>
                        <a:t>Parties</a:t>
                      </a:r>
                      <a:endParaRPr lang="pt-BR" sz="1000" b="1"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28575"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algn="ctr"/>
                      <a:r>
                        <a:rPr lang="pt-BR" sz="1000" b="1" dirty="0" err="1">
                          <a:latin typeface="Bahnschrift SemiCondensed" panose="020B0502040204020203" pitchFamily="34" charset="0"/>
                        </a:rPr>
                        <a:t>Assignment</a:t>
                      </a:r>
                      <a:endParaRPr lang="pt-BR" sz="1000" b="1"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28575"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algn="ctr"/>
                      <a:r>
                        <a:rPr lang="pt-BR" sz="1000" b="1" dirty="0">
                          <a:latin typeface="Bahnschrift SemiCondensed" panose="020B0502040204020203" pitchFamily="34" charset="0"/>
                        </a:rPr>
                        <a:t>Status</a:t>
                      </a:r>
                    </a:p>
                  </a:txBody>
                  <a:tcPr marL="45720" marR="45720"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28575"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tc>
                  <a:txBody>
                    <a:bodyPr/>
                    <a:lstStyle/>
                    <a:p>
                      <a:pPr algn="ctr"/>
                      <a:r>
                        <a:rPr lang="pt-BR" sz="1000" b="1" dirty="0" err="1">
                          <a:latin typeface="Bahnschrift SemiCondensed" panose="020B0502040204020203" pitchFamily="34" charset="0"/>
                        </a:rPr>
                        <a:t>Summary</a:t>
                      </a:r>
                      <a:endParaRPr lang="pt-BR" sz="1000" b="1" dirty="0">
                        <a:latin typeface="Bahnschrift SemiCondensed" panose="020B0502040204020203" pitchFamily="34" charset="0"/>
                      </a:endParaRPr>
                    </a:p>
                  </a:txBody>
                  <a:tcPr marL="45720" marR="45720"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2618322422"/>
                  </a:ext>
                </a:extLst>
              </a:tr>
              <a:tr h="925524">
                <a:tc>
                  <a:txBody>
                    <a:bodyPr/>
                    <a:lstStyle/>
                    <a:p>
                      <a:r>
                        <a:rPr lang="de-DE" sz="900" b="1" dirty="0">
                          <a:latin typeface="Bahnschrift SemiCondensed" panose="020B0502040204020203" pitchFamily="34" charset="0"/>
                        </a:rPr>
                        <a:t>AI 01: </a:t>
                      </a:r>
                      <a:r>
                        <a:rPr lang="de-DE" sz="900" dirty="0">
                          <a:latin typeface="Bahnschrift SemiCondensed" panose="020B0502040204020203" pitchFamily="34" charset="0"/>
                        </a:rPr>
                        <a:t>INTERLOCUTORY APPEAL</a:t>
                      </a:r>
                    </a:p>
                    <a:p>
                      <a:r>
                        <a:rPr lang="de-DE" sz="900" dirty="0">
                          <a:latin typeface="Bahnschrift SemiCondensed" panose="020B0502040204020203" pitchFamily="34" charset="0"/>
                        </a:rPr>
                        <a:t>          </a:t>
                      </a:r>
                      <a:r>
                        <a:rPr lang="de-DE" sz="900" dirty="0">
                          <a:solidFill>
                            <a:schemeClr val="tx1"/>
                          </a:solidFill>
                          <a:latin typeface="Bahnschrift SemiCondensed" panose="020B0502040204020203" pitchFamily="34" charset="0"/>
                          <a:hlinkClick r:id="rId3">
                            <a:extLst>
                              <a:ext uri="{A12FA001-AC4F-418D-AE19-62706E023703}">
                                <ahyp:hlinkClr xmlns:ahyp="http://schemas.microsoft.com/office/drawing/2018/hyperlinkcolor" val="tx"/>
                              </a:ext>
                            </a:extLst>
                          </a:hlinkClick>
                        </a:rPr>
                        <a:t>2190172-59.2023.8.26.0000</a:t>
                      </a:r>
                      <a:r>
                        <a:rPr lang="de-DE" sz="900" dirty="0">
                          <a:latin typeface="Bahnschrift SemiCondensed" panose="020B0502040204020203" pitchFamily="34" charset="0"/>
                        </a:rPr>
                        <a:t> </a:t>
                      </a:r>
                      <a:endParaRPr lang="pt-BR" sz="900" dirty="0">
                        <a:latin typeface="Bahnschrift SemiCondensed" panose="020B0502040204020203" pitchFamily="34" charset="0"/>
                      </a:endParaRPr>
                    </a:p>
                  </a:txBody>
                  <a:tcPr anchor="ctr">
                    <a:lnR w="19050" cap="flat" cmpd="sng" algn="ctr">
                      <a:solidFill>
                        <a:srgbClr val="E8EA62"/>
                      </a:solidFill>
                      <a:prstDash val="solid"/>
                      <a:round/>
                      <a:headEnd type="none" w="med" len="med"/>
                      <a:tailEnd type="none" w="med" len="med"/>
                    </a:lnR>
                    <a:lnT w="12700"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err="1">
                          <a:latin typeface="Bahnschrift SemiCondensed" panose="020B0502040204020203" pitchFamily="34" charset="0"/>
                        </a:rPr>
                        <a:t>Appellant</a:t>
                      </a:r>
                      <a:r>
                        <a:rPr lang="pt-BR" sz="900" dirty="0">
                          <a:latin typeface="Bahnschrift SemiCondensed" panose="020B0502040204020203" pitchFamily="34" charset="0"/>
                        </a:rPr>
                        <a:t>: Mineração Buritirama S/A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BR" sz="900" dirty="0" err="1">
                          <a:latin typeface="Bahnschrift SemiCondensed" panose="020B0502040204020203" pitchFamily="34" charset="0"/>
                        </a:rPr>
                        <a:t>Appelee</a:t>
                      </a:r>
                      <a:r>
                        <a:rPr lang="pt-BR" sz="900" dirty="0">
                          <a:latin typeface="Bahnschrift SemiCondensed" panose="020B0502040204020203" pitchFamily="34" charset="0"/>
                        </a:rPr>
                        <a:t> </a:t>
                      </a:r>
                      <a:r>
                        <a:rPr lang="de-DE" sz="900" dirty="0">
                          <a:latin typeface="Bahnschrift SemiCondensed" panose="020B0502040204020203" pitchFamily="34" charset="0"/>
                        </a:rPr>
                        <a:t>C. Steinweg Handelsveem (Latin America) S.a.</a:t>
                      </a:r>
                      <a:endParaRPr lang="pt-BR" sz="900" dirty="0">
                        <a:latin typeface="Bahnschrift SemiCondensed" panose="020B0502040204020203" pitchFamily="34" charset="0"/>
                      </a:endParaRPr>
                    </a:p>
                  </a:txBody>
                  <a:tcPr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12700"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0" indent="0" algn="l">
                        <a:buFont typeface="Wingdings" panose="05000000000000000000" pitchFamily="2" charset="2"/>
                        <a:buNone/>
                      </a:pPr>
                      <a:r>
                        <a:rPr lang="pt-BR" sz="900" dirty="0">
                          <a:latin typeface="Bahnschrift SemiCondensed" panose="020B0502040204020203" pitchFamily="34" charset="0"/>
                        </a:rPr>
                        <a:t>07/25/2023 </a:t>
                      </a:r>
                      <a:r>
                        <a:rPr lang="en-US" sz="900" dirty="0">
                          <a:latin typeface="Bahnschrift SemiCondensed" panose="020B0502040204020203" pitchFamily="34" charset="0"/>
                        </a:rPr>
                        <a:t>to the 1st Chamber of Business Law, with Justice </a:t>
                      </a:r>
                      <a:r>
                        <a:rPr lang="en-US" sz="900" b="1" dirty="0">
                          <a:latin typeface="Bahnschrift SemiCondensed" panose="020B0502040204020203" pitchFamily="34" charset="0"/>
                        </a:rPr>
                        <a:t>Alexandre </a:t>
                      </a:r>
                      <a:r>
                        <a:rPr lang="en-US" sz="900" b="1" dirty="0" err="1">
                          <a:latin typeface="Bahnschrift SemiCondensed" panose="020B0502040204020203" pitchFamily="34" charset="0"/>
                        </a:rPr>
                        <a:t>Lazzarini</a:t>
                      </a:r>
                      <a:r>
                        <a:rPr lang="en-US" sz="900" dirty="0">
                          <a:latin typeface="Bahnschrift SemiCondensed" panose="020B0502040204020203" pitchFamily="34" charset="0"/>
                        </a:rPr>
                        <a:t> as the rapporteur.</a:t>
                      </a:r>
                      <a:endParaRPr lang="pt-BR" sz="900" b="1" dirty="0">
                        <a:latin typeface="Bahnschrift SemiCondensed" panose="020B0502040204020203" pitchFamily="34" charset="0"/>
                      </a:endParaRPr>
                    </a:p>
                  </a:txBody>
                  <a:tcPr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12700"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en-US" sz="900" dirty="0">
                          <a:latin typeface="Bahnschrift SemiCondensed" panose="020B0502040204020203" pitchFamily="34" charset="0"/>
                        </a:rPr>
                        <a:t>Suspensive effect denied on 07/27/2023</a:t>
                      </a:r>
                    </a:p>
                    <a:p>
                      <a:pPr marL="171450" indent="-171450">
                        <a:buFont typeface="Wingdings" panose="05000000000000000000" pitchFamily="2" charset="2"/>
                        <a:buChar char="§"/>
                      </a:pPr>
                      <a:r>
                        <a:rPr lang="en-US" sz="900" dirty="0">
                          <a:latin typeface="Bahnschrift SemiCondensed" panose="020B0502040204020203" pitchFamily="34" charset="0"/>
                        </a:rPr>
                        <a:t>Forwarded for Processing by Groups and Chambers on 07/27/2023</a:t>
                      </a:r>
                    </a:p>
                    <a:p>
                      <a:pPr marL="171450" indent="-171450">
                        <a:buFont typeface="Wingdings" panose="05000000000000000000" pitchFamily="2" charset="2"/>
                        <a:buChar char="§"/>
                      </a:pPr>
                      <a:r>
                        <a:rPr lang="en-US" sz="900" dirty="0">
                          <a:latin typeface="Bahnschrift SemiCondensed" panose="020B0502040204020203" pitchFamily="34" charset="0"/>
                        </a:rPr>
                        <a:t>Parties and interested parties were summoned for statement on 07/27/2023</a:t>
                      </a:r>
                      <a:endParaRPr lang="pt-BR" sz="900" dirty="0">
                        <a:latin typeface="Bahnschrift SemiCondensed" panose="020B0502040204020203" pitchFamily="34" charset="0"/>
                      </a:endParaRPr>
                    </a:p>
                  </a:txBody>
                  <a:tcPr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12700"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0" indent="0">
                        <a:buFont typeface="Wingdings" panose="05000000000000000000" pitchFamily="2" charset="2"/>
                        <a:buNone/>
                      </a:pPr>
                      <a:r>
                        <a:rPr lang="en-US" sz="900" dirty="0">
                          <a:latin typeface="Bahnschrift SemiCondensed" panose="020B0502040204020203" pitchFamily="34" charset="0"/>
                        </a:rPr>
                        <a:t>Buritirama requests the setting aside of the judgment that declared the company bankrupt and the granting of a suspensive effect until the final resolution of the appeal. The mining company alleges (</a:t>
                      </a:r>
                      <a:r>
                        <a:rPr lang="en-US" sz="900" dirty="0" err="1">
                          <a:latin typeface="Bahnschrift SemiCondensed" panose="020B0502040204020203" pitchFamily="34" charset="0"/>
                        </a:rPr>
                        <a:t>i</a:t>
                      </a:r>
                      <a:r>
                        <a:rPr lang="en-US" sz="900" dirty="0">
                          <a:latin typeface="Bahnschrift SemiCondensed" panose="020B0502040204020203" pitchFamily="34" charset="0"/>
                        </a:rPr>
                        <a:t>) the absence of requirements for the liquidation bankruptcy declaration; (ii) the use of the bankruptcy petition as a coercive measure by </a:t>
                      </a:r>
                      <a:r>
                        <a:rPr lang="en-US" sz="900" dirty="0" err="1">
                          <a:latin typeface="Bahnschrift SemiCondensed" panose="020B0502040204020203" pitchFamily="34" charset="0"/>
                        </a:rPr>
                        <a:t>Steinweg</a:t>
                      </a:r>
                      <a:r>
                        <a:rPr lang="en-US" sz="900" dirty="0">
                          <a:latin typeface="Bahnschrift SemiCondensed" panose="020B0502040204020203" pitchFamily="34" charset="0"/>
                        </a:rPr>
                        <a:t>; (iii) invalid citation and denial of the right to a defense, and (iv) the unquestionable solvency of Buritirama</a:t>
                      </a:r>
                      <a:endParaRPr lang="pt-BR" sz="900" dirty="0">
                        <a:latin typeface="Bahnschrift SemiCondensed" panose="020B0502040204020203" pitchFamily="34" charset="0"/>
                      </a:endParaRPr>
                    </a:p>
                  </a:txBody>
                  <a:tcPr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002060"/>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216453756"/>
                  </a:ext>
                </a:extLst>
              </a:tr>
              <a:tr h="925524">
                <a:tc>
                  <a:txBody>
                    <a:bodyPr/>
                    <a:lstStyle/>
                    <a:p>
                      <a:r>
                        <a:rPr lang="de-DE" sz="900" b="1" dirty="0">
                          <a:latin typeface="Bahnschrift SemiCondensed" panose="020B0502040204020203" pitchFamily="34" charset="0"/>
                        </a:rPr>
                        <a:t>AIC 01.1: </a:t>
                      </a:r>
                      <a:r>
                        <a:rPr lang="de-DE" sz="900" dirty="0">
                          <a:latin typeface="Bahnschrift SemiCondensed" panose="020B0502040204020203" pitchFamily="34" charset="0"/>
                        </a:rPr>
                        <a:t>CIVIL INTERNAL APPEAL</a:t>
                      </a:r>
                    </a:p>
                    <a:p>
                      <a:r>
                        <a:rPr lang="de-DE" sz="900" dirty="0">
                          <a:latin typeface="Bahnschrift SemiCondensed" panose="020B0502040204020203" pitchFamily="34" charset="0"/>
                        </a:rPr>
                        <a:t>              </a:t>
                      </a:r>
                      <a:r>
                        <a:rPr lang="de-DE" sz="900" b="0" dirty="0">
                          <a:solidFill>
                            <a:schemeClr val="tx1"/>
                          </a:solidFill>
                          <a:latin typeface="Bahnschrift SemiCondensed" panose="020B0502040204020203" pitchFamily="34" charset="0"/>
                          <a:hlinkClick r:id="rId4">
                            <a:extLst>
                              <a:ext uri="{A12FA001-AC4F-418D-AE19-62706E023703}">
                                <ahyp:hlinkClr xmlns:ahyp="http://schemas.microsoft.com/office/drawing/2018/hyperlinkcolor" val="tx"/>
                              </a:ext>
                            </a:extLst>
                          </a:hlinkClick>
                        </a:rPr>
                        <a:t>2190172-59.2023.8.26.0000</a:t>
                      </a:r>
                      <a:r>
                        <a:rPr lang="de-DE" sz="900" b="1" dirty="0">
                          <a:solidFill>
                            <a:schemeClr val="tx1"/>
                          </a:solidFill>
                          <a:latin typeface="Bahnschrift SemiCondensed" panose="020B0502040204020203" pitchFamily="34" charset="0"/>
                          <a:hlinkClick r:id="rId4">
                            <a:extLst>
                              <a:ext uri="{A12FA001-AC4F-418D-AE19-62706E023703}">
                                <ahyp:hlinkClr xmlns:ahyp="http://schemas.microsoft.com/office/drawing/2018/hyperlinkcolor" val="tx"/>
                              </a:ext>
                            </a:extLst>
                          </a:hlinkClick>
                        </a:rPr>
                        <a:t> </a:t>
                      </a:r>
                      <a:endParaRPr lang="pt-BR" sz="900" b="1" dirty="0">
                        <a:solidFill>
                          <a:schemeClr val="tx1"/>
                        </a:solidFill>
                        <a:latin typeface="Bahnschrift SemiCondensed" panose="020B0502040204020203" pitchFamily="34" charset="0"/>
                      </a:endParaRPr>
                    </a:p>
                  </a:txBody>
                  <a:tcPr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err="1">
                          <a:latin typeface="Bahnschrift SemiCondensed" panose="020B0502040204020203" pitchFamily="34" charset="0"/>
                        </a:rPr>
                        <a:t>Appellant</a:t>
                      </a:r>
                      <a:r>
                        <a:rPr lang="pt-BR" sz="900" dirty="0">
                          <a:latin typeface="Bahnschrift SemiCondensed" panose="020B0502040204020203" pitchFamily="34" charset="0"/>
                        </a:rPr>
                        <a:t>: Mineração </a:t>
                      </a:r>
                      <a:r>
                        <a:rPr lang="pt-BR" sz="900" dirty="0" err="1">
                          <a:latin typeface="Bahnschrift SemiCondensed" panose="020B0502040204020203" pitchFamily="34" charset="0"/>
                        </a:rPr>
                        <a:t>Buritirama</a:t>
                      </a:r>
                      <a:r>
                        <a:rPr lang="pt-BR" sz="900" dirty="0">
                          <a:latin typeface="Bahnschrift SemiCondensed" panose="020B0502040204020203" pitchFamily="34" charset="0"/>
                        </a:rPr>
                        <a:t> S/A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BR" sz="900" dirty="0" err="1">
                          <a:latin typeface="Bahnschrift SemiCondensed" panose="020B0502040204020203" pitchFamily="34" charset="0"/>
                        </a:rPr>
                        <a:t>Appelee</a:t>
                      </a:r>
                      <a:r>
                        <a:rPr lang="pt-BR" sz="900" dirty="0">
                          <a:latin typeface="Bahnschrift SemiCondensed" panose="020B0502040204020203" pitchFamily="34" charset="0"/>
                        </a:rPr>
                        <a:t> </a:t>
                      </a:r>
                      <a:r>
                        <a:rPr lang="de-DE" sz="900" dirty="0">
                          <a:latin typeface="Bahnschrift SemiCondensed" panose="020B0502040204020203" pitchFamily="34" charset="0"/>
                        </a:rPr>
                        <a:t>C. Steinweg Handelsveem (Latin America) S.a.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BR" sz="900" dirty="0" err="1">
                          <a:latin typeface="Bahnschrift SemiCondensed" panose="020B0502040204020203" pitchFamily="34" charset="0"/>
                        </a:rPr>
                        <a:t>Interested</a:t>
                      </a:r>
                      <a:r>
                        <a:rPr lang="pt-BR" sz="900" dirty="0">
                          <a:latin typeface="Bahnschrift SemiCondensed" panose="020B0502040204020203" pitchFamily="34" charset="0"/>
                        </a:rPr>
                        <a:t> </a:t>
                      </a:r>
                      <a:r>
                        <a:rPr lang="pt-BR" sz="900" dirty="0" err="1">
                          <a:latin typeface="Bahnschrift SemiCondensed" panose="020B0502040204020203" pitchFamily="34" charset="0"/>
                        </a:rPr>
                        <a:t>party</a:t>
                      </a:r>
                      <a:r>
                        <a:rPr lang="pt-BR" sz="900" dirty="0">
                          <a:latin typeface="Bahnschrift SemiCondensed" panose="020B0502040204020203" pitchFamily="34" charset="0"/>
                        </a:rPr>
                        <a:t>: </a:t>
                      </a:r>
                      <a:r>
                        <a:rPr lang="pt-BR" sz="900" dirty="0" err="1">
                          <a:latin typeface="Bahnschrift SemiCondensed" panose="020B0502040204020203" pitchFamily="34" charset="0"/>
                        </a:rPr>
                        <a:t>Laspro</a:t>
                      </a:r>
                      <a:endParaRPr lang="pt-BR" sz="900" dirty="0">
                        <a:latin typeface="Bahnschrift SemiCondensed" panose="020B0502040204020203" pitchFamily="34" charset="0"/>
                      </a:endParaRPr>
                    </a:p>
                  </a:txBody>
                  <a:tcPr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900" dirty="0">
                          <a:latin typeface="Bahnschrift SemiCondensed" panose="020B0502040204020203" pitchFamily="34" charset="0"/>
                        </a:rPr>
                        <a:t>08/08/2023 </a:t>
                      </a:r>
                      <a:r>
                        <a:rPr lang="en-US" sz="900" dirty="0">
                          <a:latin typeface="Bahnschrift SemiCondensed" panose="020B0502040204020203" pitchFamily="34" charset="0"/>
                        </a:rPr>
                        <a:t>to the 1st Chamber of Business Law, with Justice </a:t>
                      </a:r>
                      <a:r>
                        <a:rPr lang="en-US" sz="900" b="1" dirty="0">
                          <a:latin typeface="Bahnschrift SemiCondensed" panose="020B0502040204020203" pitchFamily="34" charset="0"/>
                        </a:rPr>
                        <a:t>Alexandre </a:t>
                      </a:r>
                      <a:r>
                        <a:rPr lang="en-US" sz="900" b="1" dirty="0" err="1">
                          <a:latin typeface="Bahnschrift SemiCondensed" panose="020B0502040204020203" pitchFamily="34" charset="0"/>
                        </a:rPr>
                        <a:t>Lazzarini</a:t>
                      </a:r>
                      <a:r>
                        <a:rPr lang="en-US" sz="900" dirty="0">
                          <a:latin typeface="Bahnschrift SemiCondensed" panose="020B0502040204020203" pitchFamily="34" charset="0"/>
                        </a:rPr>
                        <a:t> as the rapporteur</a:t>
                      </a:r>
                      <a:endParaRPr lang="pt-BR" sz="900" b="1" dirty="0">
                        <a:latin typeface="Bahnschrift SemiCondensed" panose="020B0502040204020203" pitchFamily="34" charset="0"/>
                      </a:endParaRPr>
                    </a:p>
                  </a:txBody>
                  <a:tcPr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en-US" sz="900" dirty="0" err="1">
                          <a:latin typeface="Bahnschrift SemiCondensed" panose="020B0502040204020203" pitchFamily="34" charset="0"/>
                        </a:rPr>
                        <a:t>Steinweg</a:t>
                      </a:r>
                      <a:r>
                        <a:rPr lang="en-US" sz="900" dirty="0">
                          <a:latin typeface="Bahnschrift SemiCondensed" panose="020B0502040204020203" pitchFamily="34" charset="0"/>
                        </a:rPr>
                        <a:t> summoned to provide comments in the case</a:t>
                      </a:r>
                      <a:endParaRPr lang="pt-BR" sz="900" dirty="0">
                        <a:latin typeface="Bahnschrift SemiCondensed" panose="020B0502040204020203" pitchFamily="34" charset="0"/>
                      </a:endParaRPr>
                    </a:p>
                  </a:txBody>
                  <a:tcPr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tc>
                  <a:txBody>
                    <a:bodyPr/>
                    <a:lstStyle/>
                    <a:p>
                      <a:pPr marL="0" indent="0">
                        <a:buFont typeface="Wingdings" panose="05000000000000000000" pitchFamily="2" charset="2"/>
                        <a:buNone/>
                      </a:pPr>
                      <a:r>
                        <a:rPr lang="en-US" sz="900" dirty="0" err="1">
                          <a:latin typeface="Bahnschrift SemiCondensed" panose="020B0502040204020203" pitchFamily="34" charset="0"/>
                        </a:rPr>
                        <a:t>Buritirama</a:t>
                      </a:r>
                      <a:r>
                        <a:rPr lang="en-US" sz="900" dirty="0">
                          <a:latin typeface="Bahnschrift SemiCondensed" panose="020B0502040204020203" pitchFamily="34" charset="0"/>
                        </a:rPr>
                        <a:t> requests reconsideration of the decision of the interlocutory appeal AI 01, which denied the granting of a suspensive effect on the appeal aimed at annulling the bankruptcy of the company. The mining company argues that it filed for judicial recovery, that several suppliers expressed support for reversing the bankruptcy into judicial recovery, and that the protest that led to the filing for bankruptcy is invalid.</a:t>
                      </a:r>
                      <a:endParaRPr lang="pt-BR" sz="900" dirty="0">
                        <a:latin typeface="Bahnschrift SemiCondensed" panose="020B0502040204020203" pitchFamily="34" charset="0"/>
                      </a:endParaRPr>
                    </a:p>
                  </a:txBody>
                  <a:tcPr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rgbClr val="E8EA62"/>
                      </a:solidFill>
                      <a:prstDash val="solid"/>
                      <a:round/>
                      <a:headEnd type="none" w="med" len="med"/>
                      <a:tailEnd type="none" w="med" len="med"/>
                    </a:lnT>
                    <a:lnB w="6350" cap="flat" cmpd="sng" algn="ctr">
                      <a:solidFill>
                        <a:srgbClr val="E8EA62"/>
                      </a:solidFill>
                      <a:prstDash val="solid"/>
                      <a:round/>
                      <a:headEnd type="none" w="med" len="med"/>
                      <a:tailEnd type="none" w="med" len="med"/>
                    </a:lnB>
                    <a:noFill/>
                  </a:tcPr>
                </a:tc>
                <a:extLst>
                  <a:ext uri="{0D108BD9-81ED-4DB2-BD59-A6C34878D82A}">
                    <a16:rowId xmlns:a16="http://schemas.microsoft.com/office/drawing/2014/main" val="1267628863"/>
                  </a:ext>
                </a:extLst>
              </a:tr>
              <a:tr h="589069">
                <a:tc>
                  <a:txBody>
                    <a:bodyPr/>
                    <a:lstStyle/>
                    <a:p>
                      <a:r>
                        <a:rPr lang="pt-BR" sz="900" b="1" dirty="0">
                          <a:latin typeface="Bahnschrift SemiCondensed" panose="020B0502040204020203" pitchFamily="34" charset="0"/>
                        </a:rPr>
                        <a:t>RJ 01</a:t>
                      </a:r>
                      <a:r>
                        <a:rPr lang="pt-BR" sz="900" dirty="0">
                          <a:latin typeface="Bahnschrift SemiCondensed" panose="020B0502040204020203" pitchFamily="34" charset="0"/>
                        </a:rPr>
                        <a:t>: JUDICIAL RECOVERY</a:t>
                      </a:r>
                    </a:p>
                    <a:p>
                      <a:r>
                        <a:rPr lang="pt-BR" sz="900" dirty="0">
                          <a:latin typeface="Bahnschrift SemiCondensed" panose="020B0502040204020203" pitchFamily="34" charset="0"/>
                        </a:rPr>
                        <a:t>           </a:t>
                      </a:r>
                      <a:r>
                        <a:rPr lang="pt-BR" sz="900" dirty="0">
                          <a:solidFill>
                            <a:schemeClr val="tx1"/>
                          </a:solidFill>
                          <a:latin typeface="Bahnschrift SemiCondensed" panose="020B0502040204020203" pitchFamily="34" charset="0"/>
                          <a:hlinkClick r:id="rId5">
                            <a:extLst>
                              <a:ext uri="{A12FA001-AC4F-418D-AE19-62706E023703}">
                                <ahyp:hlinkClr xmlns:ahyp="http://schemas.microsoft.com/office/drawing/2018/hyperlinkcolor" val="tx"/>
                              </a:ext>
                            </a:extLst>
                          </a:hlinkClick>
                        </a:rPr>
                        <a:t>1101742-42.2023.8.26.0100</a:t>
                      </a:r>
                      <a:r>
                        <a:rPr lang="pt-BR" sz="900" dirty="0">
                          <a:latin typeface="Bahnschrift SemiCondensed" panose="020B0502040204020203" pitchFamily="34" charset="0"/>
                        </a:rPr>
                        <a:t> </a:t>
                      </a:r>
                    </a:p>
                  </a:txBody>
                  <a:tcPr anchor="ctr">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err="1">
                          <a:latin typeface="Bahnschrift SemiCondensed" panose="020B0502040204020203" pitchFamily="34" charset="0"/>
                        </a:rPr>
                        <a:t>Petitioners</a:t>
                      </a:r>
                      <a:r>
                        <a:rPr lang="pt-BR" sz="900" dirty="0">
                          <a:latin typeface="Bahnschrift SemiCondensed" panose="020B0502040204020203" pitchFamily="34" charset="0"/>
                        </a:rPr>
                        <a:t>: Mineração Buritirama S/A; </a:t>
                      </a:r>
                      <a:r>
                        <a:rPr lang="pt-BR" sz="900" dirty="0" err="1">
                          <a:latin typeface="Bahnschrift SemiCondensed" panose="020B0502040204020203" pitchFamily="34" charset="0"/>
                        </a:rPr>
                        <a:t>Buritipar</a:t>
                      </a:r>
                      <a:r>
                        <a:rPr lang="pt-BR" sz="900" dirty="0">
                          <a:latin typeface="Bahnschrift SemiCondensed" panose="020B0502040204020203" pitchFamily="34" charset="0"/>
                        </a:rPr>
                        <a:t> Holding S/A; Fazendas Nacionais Participações LTDA; </a:t>
                      </a:r>
                      <a:r>
                        <a:rPr lang="pt-BR" sz="900" dirty="0" err="1">
                          <a:latin typeface="Bahnschrift SemiCondensed" panose="020B0502040204020203" pitchFamily="34" charset="0"/>
                        </a:rPr>
                        <a:t>Skypar</a:t>
                      </a:r>
                      <a:r>
                        <a:rPr lang="pt-BR" sz="900" dirty="0">
                          <a:latin typeface="Bahnschrift SemiCondensed" panose="020B0502040204020203" pitchFamily="34" charset="0"/>
                        </a:rPr>
                        <a:t> Participações e Empreendimentos EIRELI; </a:t>
                      </a:r>
                      <a:r>
                        <a:rPr lang="pt-BR" sz="900" dirty="0" err="1">
                          <a:latin typeface="Bahnschrift SemiCondensed" panose="020B0502040204020203" pitchFamily="34" charset="0"/>
                        </a:rPr>
                        <a:t>Eurotech</a:t>
                      </a:r>
                      <a:r>
                        <a:rPr lang="pt-BR" sz="900" dirty="0">
                          <a:latin typeface="Bahnschrift SemiCondensed" panose="020B0502040204020203" pitchFamily="34" charset="0"/>
                        </a:rPr>
                        <a:t> </a:t>
                      </a:r>
                      <a:r>
                        <a:rPr lang="pt-BR" sz="900" dirty="0" err="1">
                          <a:latin typeface="Bahnschrift SemiCondensed" panose="020B0502040204020203" pitchFamily="34" charset="0"/>
                        </a:rPr>
                        <a:t>Yachting</a:t>
                      </a:r>
                      <a:r>
                        <a:rPr lang="pt-BR" sz="900" dirty="0">
                          <a:latin typeface="Bahnschrift SemiCondensed" panose="020B0502040204020203" pitchFamily="34" charset="0"/>
                        </a:rPr>
                        <a:t> Management LTDA</a:t>
                      </a:r>
                    </a:p>
                  </a:txBody>
                  <a:tcPr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tc>
                  <a:txBody>
                    <a:bodyPr/>
                    <a:lstStyle/>
                    <a:p>
                      <a:pPr marL="0" indent="0" algn="l">
                        <a:buFont typeface="Wingdings" panose="05000000000000000000" pitchFamily="2" charset="2"/>
                        <a:buNone/>
                      </a:pPr>
                      <a:r>
                        <a:rPr lang="pt-BR" sz="900" dirty="0">
                          <a:latin typeface="Bahnschrift SemiCondensed" panose="020B0502040204020203" pitchFamily="34" charset="0"/>
                        </a:rPr>
                        <a:t>07/27/2023 </a:t>
                      </a:r>
                      <a:r>
                        <a:rPr lang="pt-BR" sz="900" dirty="0" err="1">
                          <a:latin typeface="Bahnschrift SemiCondensed" panose="020B0502040204020203" pitchFamily="34" charset="0"/>
                        </a:rPr>
                        <a:t>to</a:t>
                      </a:r>
                      <a:r>
                        <a:rPr lang="pt-BR" sz="900" dirty="0">
                          <a:latin typeface="Bahnschrift SemiCondensed" panose="020B0502040204020203" pitchFamily="34" charset="0"/>
                        </a:rPr>
                        <a:t> </a:t>
                      </a:r>
                      <a:r>
                        <a:rPr lang="pt-BR" sz="900" dirty="0" err="1">
                          <a:latin typeface="Bahnschrift SemiCondensed" panose="020B0502040204020203" pitchFamily="34" charset="0"/>
                        </a:rPr>
                        <a:t>the</a:t>
                      </a:r>
                      <a:r>
                        <a:rPr lang="pt-BR" sz="900" dirty="0">
                          <a:latin typeface="Bahnschrift SemiCondensed" panose="020B0502040204020203" pitchFamily="34" charset="0"/>
                        </a:rPr>
                        <a:t> </a:t>
                      </a:r>
                      <a:r>
                        <a:rPr lang="en-US" sz="900" dirty="0">
                          <a:latin typeface="Bahnschrift SemiCondensed" panose="020B0502040204020203" pitchFamily="34" charset="0"/>
                        </a:rPr>
                        <a:t>2nd Bankruptcy and Judicial Recovery Court, Central Civil Forum, </a:t>
                      </a:r>
                      <a:r>
                        <a:rPr lang="en-US" sz="900" b="1" dirty="0">
                          <a:latin typeface="Bahnschrift SemiCondensed" panose="020B0502040204020203" pitchFamily="34" charset="0"/>
                        </a:rPr>
                        <a:t>Judge </a:t>
                      </a:r>
                      <a:r>
                        <a:rPr lang="en-US" sz="900" b="1" dirty="0" err="1">
                          <a:latin typeface="Bahnschrift SemiCondensed" panose="020B0502040204020203" pitchFamily="34" charset="0"/>
                        </a:rPr>
                        <a:t>Ralpho</a:t>
                      </a:r>
                      <a:r>
                        <a:rPr lang="en-US" sz="900" b="1" dirty="0">
                          <a:latin typeface="Bahnschrift SemiCondensed" panose="020B0502040204020203" pitchFamily="34" charset="0"/>
                        </a:rPr>
                        <a:t> Waldo de Barros Monteiro Filho</a:t>
                      </a:r>
                      <a:endParaRPr lang="pt-BR" sz="900" b="1" dirty="0">
                        <a:latin typeface="Bahnschrift SemiCondensed" panose="020B0502040204020203" pitchFamily="34" charset="0"/>
                      </a:endParaRPr>
                    </a:p>
                  </a:txBody>
                  <a:tcPr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tc>
                  <a:txBody>
                    <a:bodyPr/>
                    <a:lstStyle/>
                    <a:p>
                      <a:pPr marL="171450" indent="-171450">
                        <a:buFont typeface="Wingdings" panose="05000000000000000000" pitchFamily="2" charset="2"/>
                        <a:buChar char="§"/>
                      </a:pPr>
                      <a:r>
                        <a:rPr lang="pt-BR" sz="900" dirty="0" err="1">
                          <a:latin typeface="Bahnschrift SemiCondensed" panose="020B0502040204020203" pitchFamily="34" charset="0"/>
                        </a:rPr>
                        <a:t>Distributed</a:t>
                      </a:r>
                      <a:r>
                        <a:rPr lang="pt-BR" sz="900" dirty="0">
                          <a:latin typeface="Bahnschrift SemiCondensed" panose="020B0502040204020203" pitchFamily="34" charset="0"/>
                        </a:rPr>
                        <a:t> </a:t>
                      </a:r>
                      <a:r>
                        <a:rPr lang="pt-BR" sz="900" dirty="0" err="1">
                          <a:latin typeface="Bahnschrift SemiCondensed" panose="020B0502040204020203" pitchFamily="34" charset="0"/>
                        </a:rPr>
                        <a:t>on</a:t>
                      </a:r>
                      <a:r>
                        <a:rPr lang="pt-BR" sz="900" dirty="0">
                          <a:latin typeface="Bahnschrift SemiCondensed" panose="020B0502040204020203" pitchFamily="34" charset="0"/>
                        </a:rPr>
                        <a:t> 07/27/2023</a:t>
                      </a:r>
                    </a:p>
                  </a:txBody>
                  <a:tcPr anchor="ctr">
                    <a:lnL w="19050" cap="flat" cmpd="sng" algn="ctr">
                      <a:solidFill>
                        <a:srgbClr val="E8EA62"/>
                      </a:solidFill>
                      <a:prstDash val="solid"/>
                      <a:round/>
                      <a:headEnd type="none" w="med" len="med"/>
                      <a:tailEnd type="none" w="med" len="med"/>
                    </a:lnL>
                    <a:lnR w="19050" cap="flat" cmpd="sng" algn="ctr">
                      <a:solidFill>
                        <a:srgbClr val="E8EA62"/>
                      </a:solid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tc>
                  <a:txBody>
                    <a:bodyPr/>
                    <a:lstStyle/>
                    <a:p>
                      <a:pPr marL="0" indent="0">
                        <a:buFont typeface="Wingdings" panose="05000000000000000000" pitchFamily="2" charset="2"/>
                        <a:buNone/>
                      </a:pPr>
                      <a:r>
                        <a:rPr lang="en-US" sz="900" dirty="0">
                          <a:latin typeface="Bahnschrift SemiCondensed" panose="020B0502040204020203" pitchFamily="34" charset="0"/>
                        </a:rPr>
                        <a:t>Buritirama files for judicial recovery and states that it does not consider itself bankrupt, as the judgment in the liquidation bankruptcy process has not become final, pending the resolution of the interlocutory appeal </a:t>
                      </a:r>
                      <a:r>
                        <a:rPr lang="en-US" sz="900" b="1" dirty="0">
                          <a:latin typeface="Bahnschrift SemiCondensed" panose="020B0502040204020203" pitchFamily="34" charset="0"/>
                        </a:rPr>
                        <a:t>AI 01</a:t>
                      </a:r>
                      <a:r>
                        <a:rPr lang="en-US" sz="900" dirty="0">
                          <a:latin typeface="Bahnschrift SemiCondensed" panose="020B0502040204020203" pitchFamily="34" charset="0"/>
                        </a:rPr>
                        <a:t>. The value of the claim in the judicial recovery process, as informed by the company, is </a:t>
                      </a:r>
                      <a:r>
                        <a:rPr lang="en-US" sz="900" b="1" dirty="0">
                          <a:latin typeface="Bahnschrift SemiCondensed" panose="020B0502040204020203" pitchFamily="34" charset="0"/>
                        </a:rPr>
                        <a:t>BRL 3.6 billion</a:t>
                      </a:r>
                      <a:r>
                        <a:rPr lang="en-US" sz="900" dirty="0">
                          <a:latin typeface="Bahnschrift SemiCondensed" panose="020B0502040204020203" pitchFamily="34" charset="0"/>
                        </a:rPr>
                        <a:t>, and the mining company's net equity at the end of 2022 was </a:t>
                      </a:r>
                      <a:r>
                        <a:rPr lang="en-US" sz="900" b="1" dirty="0">
                          <a:latin typeface="Bahnschrift SemiCondensed" panose="020B0502040204020203" pitchFamily="34" charset="0"/>
                        </a:rPr>
                        <a:t>negative</a:t>
                      </a:r>
                      <a:r>
                        <a:rPr lang="en-US" sz="900" dirty="0">
                          <a:latin typeface="Bahnschrift SemiCondensed" panose="020B0502040204020203" pitchFamily="34" charset="0"/>
                        </a:rPr>
                        <a:t> </a:t>
                      </a:r>
                      <a:r>
                        <a:rPr lang="en-US" sz="900" b="1" dirty="0">
                          <a:latin typeface="Bahnschrift SemiCondensed" panose="020B0502040204020203" pitchFamily="34" charset="0"/>
                        </a:rPr>
                        <a:t>BRL 1.5 billion</a:t>
                      </a:r>
                      <a:r>
                        <a:rPr lang="en-US" sz="900" dirty="0">
                          <a:latin typeface="Bahnschrift SemiCondensed" panose="020B0502040204020203" pitchFamily="34" charset="0"/>
                        </a:rPr>
                        <a:t>.</a:t>
                      </a:r>
                      <a:endParaRPr lang="pt-BR" sz="900" b="0" dirty="0">
                        <a:latin typeface="Bahnschrift SemiCondensed" panose="020B0502040204020203" pitchFamily="34" charset="0"/>
                      </a:endParaRPr>
                    </a:p>
                  </a:txBody>
                  <a:tcPr anchor="ctr">
                    <a:lnL w="19050" cap="flat" cmpd="sng" algn="ctr">
                      <a:solidFill>
                        <a:srgbClr val="E8EA62"/>
                      </a:solidFill>
                      <a:prstDash val="solid"/>
                      <a:round/>
                      <a:headEnd type="none" w="med" len="med"/>
                      <a:tailEnd type="none" w="med" len="med"/>
                    </a:lnL>
                    <a:lnR w="19050" cap="flat" cmpd="sng" algn="ctr">
                      <a:noFill/>
                      <a:prstDash val="solid"/>
                      <a:round/>
                      <a:headEnd type="none" w="med" len="med"/>
                      <a:tailEnd type="none" w="med" len="med"/>
                    </a:lnR>
                    <a:lnT w="6350" cap="flat" cmpd="sng" algn="ctr">
                      <a:solidFill>
                        <a:srgbClr val="E8EA62"/>
                      </a:solidFill>
                      <a:prstDash val="solid"/>
                      <a:round/>
                      <a:headEnd type="none" w="med" len="med"/>
                      <a:tailEnd type="none" w="med" len="med"/>
                    </a:lnT>
                    <a:lnB w="28575"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2752928381"/>
                  </a:ext>
                </a:extLst>
              </a:tr>
            </a:tbl>
          </a:graphicData>
        </a:graphic>
      </p:graphicFrame>
      <p:cxnSp>
        <p:nvCxnSpPr>
          <p:cNvPr id="6" name="Conector reto 5">
            <a:extLst>
              <a:ext uri="{FF2B5EF4-FFF2-40B4-BE49-F238E27FC236}">
                <a16:creationId xmlns:a16="http://schemas.microsoft.com/office/drawing/2014/main" id="{CAF2C20B-2C0D-24CA-5830-35FCE7336B93}"/>
              </a:ext>
            </a:extLst>
          </p:cNvPr>
          <p:cNvCxnSpPr>
            <a:cxnSpLocks/>
          </p:cNvCxnSpPr>
          <p:nvPr/>
        </p:nvCxnSpPr>
        <p:spPr>
          <a:xfrm>
            <a:off x="133197" y="1032387"/>
            <a:ext cx="11925604" cy="0"/>
          </a:xfrm>
          <a:prstGeom prst="line">
            <a:avLst/>
          </a:prstGeom>
          <a:ln w="28575">
            <a:solidFill>
              <a:srgbClr val="E8EA62"/>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ACBA1D7F-6E08-14B6-CD80-52AFFABB6CF8}"/>
              </a:ext>
            </a:extLst>
          </p:cNvPr>
          <p:cNvSpPr txBox="1"/>
          <p:nvPr/>
        </p:nvSpPr>
        <p:spPr>
          <a:xfrm>
            <a:off x="133196" y="735383"/>
            <a:ext cx="4487965" cy="297004"/>
          </a:xfrm>
          <a:prstGeom prst="rect">
            <a:avLst/>
          </a:prstGeom>
          <a:noFill/>
        </p:spPr>
        <p:txBody>
          <a:bodyPr wrap="square" rtlCol="0">
            <a:spAutoFit/>
          </a:bodyPr>
          <a:lstStyle/>
          <a:p>
            <a:pPr>
              <a:lnSpc>
                <a:spcPct val="95000"/>
              </a:lnSpc>
            </a:pPr>
            <a:r>
              <a:rPr lang="pt-BR" sz="1400" b="1" dirty="0">
                <a:solidFill>
                  <a:srgbClr val="002060"/>
                </a:solidFill>
                <a:latin typeface="Bahnschrift SemiCondensed" panose="020B0502040204020203" pitchFamily="34" charset="0"/>
                <a:ea typeface="Cambria" panose="02040503050406030204" pitchFamily="18" charset="0"/>
              </a:rPr>
              <a:t>LIQUIDATION BANKRUPTCY-RELATED LAWSUITS AND APPEALS</a:t>
            </a:r>
          </a:p>
        </p:txBody>
      </p:sp>
      <p:sp>
        <p:nvSpPr>
          <p:cNvPr id="9" name="Retângulo 8">
            <a:extLst>
              <a:ext uri="{FF2B5EF4-FFF2-40B4-BE49-F238E27FC236}">
                <a16:creationId xmlns:a16="http://schemas.microsoft.com/office/drawing/2014/main" id="{59B8386B-C95C-6F15-02D9-BB9C18EACC7C}"/>
              </a:ext>
            </a:extLst>
          </p:cNvPr>
          <p:cNvSpPr/>
          <p:nvPr/>
        </p:nvSpPr>
        <p:spPr>
          <a:xfrm>
            <a:off x="2019300" y="2591910"/>
            <a:ext cx="9955561" cy="162449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1225E308-F33F-C583-5145-14749179FAC1}"/>
              </a:ext>
            </a:extLst>
          </p:cNvPr>
          <p:cNvSpPr txBox="1"/>
          <p:nvPr/>
        </p:nvSpPr>
        <p:spPr>
          <a:xfrm>
            <a:off x="5749295" y="3059109"/>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Tree>
    <p:extLst>
      <p:ext uri="{BB962C8B-B14F-4D97-AF65-F5344CB8AC3E}">
        <p14:creationId xmlns:p14="http://schemas.microsoft.com/office/powerpoint/2010/main" val="393959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tângulo 67">
            <a:extLst>
              <a:ext uri="{FF2B5EF4-FFF2-40B4-BE49-F238E27FC236}">
                <a16:creationId xmlns:a16="http://schemas.microsoft.com/office/drawing/2014/main" id="{A8FE8BEB-EEB5-41E1-A290-B82E5332C26E}"/>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9" name="Imagem 23">
            <a:extLst>
              <a:ext uri="{FF2B5EF4-FFF2-40B4-BE49-F238E27FC236}">
                <a16:creationId xmlns:a16="http://schemas.microsoft.com/office/drawing/2014/main" id="{A0C428AB-9082-4D81-A494-89F22DF41CE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20" name="Arco 19">
            <a:extLst>
              <a:ext uri="{FF2B5EF4-FFF2-40B4-BE49-F238E27FC236}">
                <a16:creationId xmlns:a16="http://schemas.microsoft.com/office/drawing/2014/main" id="{CE98BAA7-B4AB-1822-5297-D9D0A267709D}"/>
              </a:ext>
            </a:extLst>
          </p:cNvPr>
          <p:cNvSpPr/>
          <p:nvPr/>
        </p:nvSpPr>
        <p:spPr>
          <a:xfrm>
            <a:off x="10258468" y="1006377"/>
            <a:ext cx="1670944" cy="2034716"/>
          </a:xfrm>
          <a:prstGeom prst="arc">
            <a:avLst>
              <a:gd name="adj1" fmla="val 16367356"/>
              <a:gd name="adj2" fmla="val 5520552"/>
            </a:avLst>
          </a:prstGeom>
          <a:ln w="412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grpSp>
        <p:nvGrpSpPr>
          <p:cNvPr id="210" name="Agrupar 209">
            <a:extLst>
              <a:ext uri="{FF2B5EF4-FFF2-40B4-BE49-F238E27FC236}">
                <a16:creationId xmlns:a16="http://schemas.microsoft.com/office/drawing/2014/main" id="{06C0FECF-DFBC-4688-B580-5C4325EB24F9}"/>
              </a:ext>
            </a:extLst>
          </p:cNvPr>
          <p:cNvGrpSpPr/>
          <p:nvPr/>
        </p:nvGrpSpPr>
        <p:grpSpPr>
          <a:xfrm>
            <a:off x="227983" y="784070"/>
            <a:ext cx="1626802" cy="1712563"/>
            <a:chOff x="208319" y="793005"/>
            <a:chExt cx="1626802" cy="1712563"/>
          </a:xfrm>
        </p:grpSpPr>
        <p:sp>
          <p:nvSpPr>
            <p:cNvPr id="58" name="Retângulo: Cantos Arredondados 57">
              <a:extLst>
                <a:ext uri="{FF2B5EF4-FFF2-40B4-BE49-F238E27FC236}">
                  <a16:creationId xmlns:a16="http://schemas.microsoft.com/office/drawing/2014/main" id="{46E4BB73-FEE2-DDE6-C18E-531DDC3CA613}"/>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aixaDeTexto 58">
              <a:extLst>
                <a:ext uri="{FF2B5EF4-FFF2-40B4-BE49-F238E27FC236}">
                  <a16:creationId xmlns:a16="http://schemas.microsoft.com/office/drawing/2014/main" id="{802B5030-0C1D-8E92-A900-D701497D18F9}"/>
                </a:ext>
              </a:extLst>
            </p:cNvPr>
            <p:cNvSpPr txBox="1"/>
            <p:nvPr/>
          </p:nvSpPr>
          <p:spPr>
            <a:xfrm>
              <a:off x="208830" y="1064957"/>
              <a:ext cx="1623216" cy="223907"/>
            </a:xfrm>
            <a:prstGeom prst="rect">
              <a:avLst/>
            </a:prstGeom>
            <a:noFill/>
          </p:spPr>
          <p:txBody>
            <a:bodyPr wrap="square" rtlCol="0">
              <a:spAutoFit/>
            </a:bodyPr>
            <a:lstStyle/>
            <a:p>
              <a:pPr algn="ctr">
                <a:lnSpc>
                  <a:spcPct val="95000"/>
                </a:lnSpc>
              </a:pPr>
              <a:r>
                <a:rPr lang="pt-BR" sz="900" b="1" dirty="0">
                  <a:latin typeface="Bahnschrift SemiCondensed" panose="020B0502040204020203" pitchFamily="34" charset="0"/>
                  <a:ea typeface="Cambria" panose="02040503050406030204" pitchFamily="18" charset="0"/>
                </a:rPr>
                <a:t>BANKRUPTCY REQUEST</a:t>
              </a:r>
            </a:p>
          </p:txBody>
        </p:sp>
        <p:grpSp>
          <p:nvGrpSpPr>
            <p:cNvPr id="60" name="Agrupar 59">
              <a:extLst>
                <a:ext uri="{FF2B5EF4-FFF2-40B4-BE49-F238E27FC236}">
                  <a16:creationId xmlns:a16="http://schemas.microsoft.com/office/drawing/2014/main" id="{F4E67B86-2589-89F3-B61C-3E761B7F21D2}"/>
                </a:ext>
              </a:extLst>
            </p:cNvPr>
            <p:cNvGrpSpPr/>
            <p:nvPr/>
          </p:nvGrpSpPr>
          <p:grpSpPr>
            <a:xfrm>
              <a:off x="664230" y="816655"/>
              <a:ext cx="705711" cy="252446"/>
              <a:chOff x="794503" y="611167"/>
              <a:chExt cx="705711" cy="252446"/>
            </a:xfrm>
          </p:grpSpPr>
          <p:sp>
            <p:nvSpPr>
              <p:cNvPr id="62" name="Retângulo: Cantos Arredondados 61">
                <a:extLst>
                  <a:ext uri="{FF2B5EF4-FFF2-40B4-BE49-F238E27FC236}">
                    <a16:creationId xmlns:a16="http://schemas.microsoft.com/office/drawing/2014/main" id="{C3FB8F95-EF2D-84DA-F8A1-6AC4BA44F6DE}"/>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CaixaDeTexto 62">
                <a:extLst>
                  <a:ext uri="{FF2B5EF4-FFF2-40B4-BE49-F238E27FC236}">
                    <a16:creationId xmlns:a16="http://schemas.microsoft.com/office/drawing/2014/main" id="{C85D7225-68FD-2723-DAA7-E856CA923B31}"/>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07/28/22</a:t>
                </a:r>
              </a:p>
            </p:txBody>
          </p:sp>
          <p:sp>
            <p:nvSpPr>
              <p:cNvPr id="64" name="Elipse 63">
                <a:extLst>
                  <a:ext uri="{FF2B5EF4-FFF2-40B4-BE49-F238E27FC236}">
                    <a16:creationId xmlns:a16="http://schemas.microsoft.com/office/drawing/2014/main" id="{D677B7AD-7D20-2CD6-810E-5974D12152A5}"/>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61" name="CaixaDeTexto 60">
              <a:extLst>
                <a:ext uri="{FF2B5EF4-FFF2-40B4-BE49-F238E27FC236}">
                  <a16:creationId xmlns:a16="http://schemas.microsoft.com/office/drawing/2014/main" id="{BC965762-46C6-1DB7-2CCE-B28F86F2DF76}"/>
                </a:ext>
              </a:extLst>
            </p:cNvPr>
            <p:cNvSpPr txBox="1"/>
            <p:nvPr/>
          </p:nvSpPr>
          <p:spPr>
            <a:xfrm>
              <a:off x="208319" y="1318997"/>
              <a:ext cx="1617535" cy="1061829"/>
            </a:xfrm>
            <a:prstGeom prst="rect">
              <a:avLst/>
            </a:prstGeom>
            <a:noFill/>
          </p:spPr>
          <p:txBody>
            <a:bodyPr wrap="square" rtlCol="0">
              <a:spAutoFit/>
            </a:bodyPr>
            <a:lstStyle/>
            <a:p>
              <a:pPr algn="just"/>
              <a:r>
                <a:rPr lang="en-US" sz="900" dirty="0" err="1">
                  <a:latin typeface="Bahnschrift SemiCondensed" panose="020B0502040204020203" pitchFamily="34" charset="0"/>
                  <a:ea typeface="Cambria" panose="02040503050406030204" pitchFamily="18" charset="0"/>
                </a:rPr>
                <a:t>Steinweg</a:t>
              </a:r>
              <a:r>
                <a:rPr lang="en-US" sz="900" dirty="0">
                  <a:latin typeface="Bahnschrift SemiCondensed" panose="020B0502040204020203" pitchFamily="34" charset="0"/>
                  <a:ea typeface="Cambria" panose="02040503050406030204" pitchFamily="18" charset="0"/>
                </a:rPr>
                <a:t> requests the declaration of Buritirama's bankruptcy due to the non-payment of a protested promissory note on 07/26/2022, in the amount of USD 5.01 million.</a:t>
              </a:r>
              <a:endParaRPr lang="pt-BR" sz="900" dirty="0">
                <a:latin typeface="Bahnschrift SemiCondensed" panose="020B0502040204020203" pitchFamily="34" charset="0"/>
                <a:ea typeface="Cambria" panose="02040503050406030204" pitchFamily="18" charset="0"/>
              </a:endParaRPr>
            </a:p>
          </p:txBody>
        </p:sp>
        <p:sp>
          <p:nvSpPr>
            <p:cNvPr id="160" name="CaixaDeTexto 159">
              <a:extLst>
                <a:ext uri="{FF2B5EF4-FFF2-40B4-BE49-F238E27FC236}">
                  <a16:creationId xmlns:a16="http://schemas.microsoft.com/office/drawing/2014/main" id="{C1382026-59CB-E0F3-176D-507C4D3B0C60}"/>
                </a:ext>
              </a:extLst>
            </p:cNvPr>
            <p:cNvSpPr txBox="1"/>
            <p:nvPr/>
          </p:nvSpPr>
          <p:spPr>
            <a:xfrm>
              <a:off x="1345155" y="859927"/>
              <a:ext cx="489966" cy="184666"/>
            </a:xfrm>
            <a:prstGeom prst="rect">
              <a:avLst/>
            </a:prstGeom>
            <a:noFill/>
          </p:spPr>
          <p:txBody>
            <a:bodyPr wrap="square" rtlCol="0">
              <a:spAutoFit/>
            </a:bodyPr>
            <a:lstStyle/>
            <a:p>
              <a:pPr algn="r"/>
              <a:r>
                <a:rPr lang="pt-BR" sz="600" i="1" dirty="0"/>
                <a:t>pg. 1</a:t>
              </a:r>
            </a:p>
          </p:txBody>
        </p:sp>
      </p:grpSp>
      <p:sp>
        <p:nvSpPr>
          <p:cNvPr id="192" name="Arco 191">
            <a:extLst>
              <a:ext uri="{FF2B5EF4-FFF2-40B4-BE49-F238E27FC236}">
                <a16:creationId xmlns:a16="http://schemas.microsoft.com/office/drawing/2014/main" id="{D5349056-797E-DD68-EFDC-E580B4B0E0A6}"/>
              </a:ext>
            </a:extLst>
          </p:cNvPr>
          <p:cNvSpPr/>
          <p:nvPr/>
        </p:nvSpPr>
        <p:spPr>
          <a:xfrm rot="10800000">
            <a:off x="198296" y="3059138"/>
            <a:ext cx="1670944" cy="2034716"/>
          </a:xfrm>
          <a:prstGeom prst="arc">
            <a:avLst>
              <a:gd name="adj1" fmla="val 16367356"/>
              <a:gd name="adj2" fmla="val 5520552"/>
            </a:avLst>
          </a:prstGeom>
          <a:ln w="412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grpSp>
        <p:nvGrpSpPr>
          <p:cNvPr id="211" name="Agrupar 210">
            <a:extLst>
              <a:ext uri="{FF2B5EF4-FFF2-40B4-BE49-F238E27FC236}">
                <a16:creationId xmlns:a16="http://schemas.microsoft.com/office/drawing/2014/main" id="{A8C4E537-22AD-D16F-A1A5-D954E732A520}"/>
              </a:ext>
            </a:extLst>
          </p:cNvPr>
          <p:cNvGrpSpPr/>
          <p:nvPr/>
        </p:nvGrpSpPr>
        <p:grpSpPr>
          <a:xfrm>
            <a:off x="2039110" y="784070"/>
            <a:ext cx="1626802" cy="1712563"/>
            <a:chOff x="208319" y="793005"/>
            <a:chExt cx="1626802" cy="1712563"/>
          </a:xfrm>
        </p:grpSpPr>
        <p:sp>
          <p:nvSpPr>
            <p:cNvPr id="212" name="Retângulo: Cantos Arredondados 211">
              <a:extLst>
                <a:ext uri="{FF2B5EF4-FFF2-40B4-BE49-F238E27FC236}">
                  <a16:creationId xmlns:a16="http://schemas.microsoft.com/office/drawing/2014/main" id="{3F23A942-8E35-7725-1AC4-A1267342EC24}"/>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3" name="CaixaDeTexto 212">
              <a:extLst>
                <a:ext uri="{FF2B5EF4-FFF2-40B4-BE49-F238E27FC236}">
                  <a16:creationId xmlns:a16="http://schemas.microsoft.com/office/drawing/2014/main" id="{D376FCDC-C6E4-2BCD-AB15-DF89D86D54EF}"/>
                </a:ext>
              </a:extLst>
            </p:cNvPr>
            <p:cNvSpPr txBox="1"/>
            <p:nvPr/>
          </p:nvSpPr>
          <p:spPr>
            <a:xfrm>
              <a:off x="208830" y="1064957"/>
              <a:ext cx="1623216" cy="223907"/>
            </a:xfrm>
            <a:prstGeom prst="rect">
              <a:avLst/>
            </a:prstGeom>
            <a:noFill/>
          </p:spPr>
          <p:txBody>
            <a:bodyPr wrap="square" rtlCol="0">
              <a:spAutoFit/>
            </a:bodyPr>
            <a:lstStyle/>
            <a:p>
              <a:pPr algn="ctr">
                <a:lnSpc>
                  <a:spcPct val="95000"/>
                </a:lnSpc>
              </a:pPr>
              <a:r>
                <a:rPr lang="pt-BR" sz="900" b="1" dirty="0">
                  <a:latin typeface="Bahnschrift SemiCondensed" panose="020B0502040204020203" pitchFamily="34" charset="0"/>
                  <a:ea typeface="Cambria" panose="02040503050406030204" pitchFamily="18" charset="0"/>
                </a:rPr>
                <a:t>BURITIRAMA IS FINALLY CITED</a:t>
              </a:r>
            </a:p>
          </p:txBody>
        </p:sp>
        <p:grpSp>
          <p:nvGrpSpPr>
            <p:cNvPr id="214" name="Agrupar 213">
              <a:extLst>
                <a:ext uri="{FF2B5EF4-FFF2-40B4-BE49-F238E27FC236}">
                  <a16:creationId xmlns:a16="http://schemas.microsoft.com/office/drawing/2014/main" id="{C523678A-0084-19E7-0266-C0E04DEEDBD8}"/>
                </a:ext>
              </a:extLst>
            </p:cNvPr>
            <p:cNvGrpSpPr/>
            <p:nvPr/>
          </p:nvGrpSpPr>
          <p:grpSpPr>
            <a:xfrm>
              <a:off x="664230" y="816655"/>
              <a:ext cx="705711" cy="252446"/>
              <a:chOff x="794503" y="611167"/>
              <a:chExt cx="705711" cy="252446"/>
            </a:xfrm>
          </p:grpSpPr>
          <p:sp>
            <p:nvSpPr>
              <p:cNvPr id="217" name="Retângulo: Cantos Arredondados 216">
                <a:extLst>
                  <a:ext uri="{FF2B5EF4-FFF2-40B4-BE49-F238E27FC236}">
                    <a16:creationId xmlns:a16="http://schemas.microsoft.com/office/drawing/2014/main" id="{E2FE8A19-8C6F-E11B-E974-485EBD52ABF7}"/>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8" name="CaixaDeTexto 217">
                <a:extLst>
                  <a:ext uri="{FF2B5EF4-FFF2-40B4-BE49-F238E27FC236}">
                    <a16:creationId xmlns:a16="http://schemas.microsoft.com/office/drawing/2014/main" id="{17E06F71-B15A-3CD6-9F56-9B8C9DA99C80}"/>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03/28/23</a:t>
                </a:r>
              </a:p>
            </p:txBody>
          </p:sp>
          <p:sp>
            <p:nvSpPr>
              <p:cNvPr id="219" name="Elipse 218">
                <a:extLst>
                  <a:ext uri="{FF2B5EF4-FFF2-40B4-BE49-F238E27FC236}">
                    <a16:creationId xmlns:a16="http://schemas.microsoft.com/office/drawing/2014/main" id="{DDD181BE-C747-77A1-5193-266E72A42D18}"/>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215" name="CaixaDeTexto 214">
              <a:extLst>
                <a:ext uri="{FF2B5EF4-FFF2-40B4-BE49-F238E27FC236}">
                  <a16:creationId xmlns:a16="http://schemas.microsoft.com/office/drawing/2014/main" id="{C8702099-23D3-7B3E-FCAC-95B05063FBC9}"/>
                </a:ext>
              </a:extLst>
            </p:cNvPr>
            <p:cNvSpPr txBox="1"/>
            <p:nvPr/>
          </p:nvSpPr>
          <p:spPr>
            <a:xfrm>
              <a:off x="208319" y="1341810"/>
              <a:ext cx="1617535" cy="784830"/>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Justice officer notifies the receptionist at Buritirama's building after suspecting that the company was concealing itself to avoid being cited.</a:t>
              </a:r>
              <a:endParaRPr lang="pt-BR" sz="900" dirty="0">
                <a:latin typeface="Bahnschrift SemiCondensed" panose="020B0502040204020203" pitchFamily="34" charset="0"/>
                <a:ea typeface="Cambria" panose="02040503050406030204" pitchFamily="18" charset="0"/>
              </a:endParaRPr>
            </a:p>
          </p:txBody>
        </p:sp>
        <p:sp>
          <p:nvSpPr>
            <p:cNvPr id="216" name="CaixaDeTexto 215">
              <a:extLst>
                <a:ext uri="{FF2B5EF4-FFF2-40B4-BE49-F238E27FC236}">
                  <a16:creationId xmlns:a16="http://schemas.microsoft.com/office/drawing/2014/main" id="{1FAA46B8-3B1C-E2C7-0F54-A526A82ABEC2}"/>
                </a:ext>
              </a:extLst>
            </p:cNvPr>
            <p:cNvSpPr txBox="1"/>
            <p:nvPr/>
          </p:nvSpPr>
          <p:spPr>
            <a:xfrm>
              <a:off x="1345155" y="859927"/>
              <a:ext cx="489966" cy="184666"/>
            </a:xfrm>
            <a:prstGeom prst="rect">
              <a:avLst/>
            </a:prstGeom>
            <a:noFill/>
          </p:spPr>
          <p:txBody>
            <a:bodyPr wrap="square" rtlCol="0">
              <a:spAutoFit/>
            </a:bodyPr>
            <a:lstStyle/>
            <a:p>
              <a:pPr algn="r"/>
              <a:r>
                <a:rPr lang="pt-BR" sz="600" i="1" dirty="0"/>
                <a:t>pg. 276</a:t>
              </a:r>
            </a:p>
          </p:txBody>
        </p:sp>
      </p:grpSp>
      <p:grpSp>
        <p:nvGrpSpPr>
          <p:cNvPr id="229" name="Agrupar 228">
            <a:extLst>
              <a:ext uri="{FF2B5EF4-FFF2-40B4-BE49-F238E27FC236}">
                <a16:creationId xmlns:a16="http://schemas.microsoft.com/office/drawing/2014/main" id="{9EE950B9-BC06-A125-7380-F50107DCE481}"/>
              </a:ext>
            </a:extLst>
          </p:cNvPr>
          <p:cNvGrpSpPr/>
          <p:nvPr/>
        </p:nvGrpSpPr>
        <p:grpSpPr>
          <a:xfrm>
            <a:off x="9407932" y="2807627"/>
            <a:ext cx="1686008" cy="1712563"/>
            <a:chOff x="208319" y="793005"/>
            <a:chExt cx="1626802" cy="1712563"/>
          </a:xfrm>
        </p:grpSpPr>
        <p:sp>
          <p:nvSpPr>
            <p:cNvPr id="230" name="Retângulo: Cantos Arredondados 229">
              <a:extLst>
                <a:ext uri="{FF2B5EF4-FFF2-40B4-BE49-F238E27FC236}">
                  <a16:creationId xmlns:a16="http://schemas.microsoft.com/office/drawing/2014/main" id="{4F368DD2-9EFA-898F-B882-FAC2771C945D}"/>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CaixaDeTexto 230">
              <a:extLst>
                <a:ext uri="{FF2B5EF4-FFF2-40B4-BE49-F238E27FC236}">
                  <a16:creationId xmlns:a16="http://schemas.microsoft.com/office/drawing/2014/main" id="{70538AE7-0C3A-A87E-E586-5B6A634BCB11}"/>
                </a:ext>
              </a:extLst>
            </p:cNvPr>
            <p:cNvSpPr txBox="1"/>
            <p:nvPr/>
          </p:nvSpPr>
          <p:spPr>
            <a:xfrm>
              <a:off x="208830" y="1064957"/>
              <a:ext cx="1623216" cy="618631"/>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JUDICIAL ADMINISTRATOR REQUESTS THE SEIZURE OF CARGOES BEING SHIPPED BY BURITIRAMA</a:t>
              </a:r>
              <a:endParaRPr lang="pt-BR" sz="900" b="1" dirty="0">
                <a:latin typeface="Bahnschrift SemiCondensed" panose="020B0502040204020203" pitchFamily="34" charset="0"/>
                <a:ea typeface="Cambria" panose="02040503050406030204" pitchFamily="18" charset="0"/>
              </a:endParaRPr>
            </a:p>
          </p:txBody>
        </p:sp>
        <p:grpSp>
          <p:nvGrpSpPr>
            <p:cNvPr id="232" name="Agrupar 231">
              <a:extLst>
                <a:ext uri="{FF2B5EF4-FFF2-40B4-BE49-F238E27FC236}">
                  <a16:creationId xmlns:a16="http://schemas.microsoft.com/office/drawing/2014/main" id="{48C28D63-0218-FE22-658B-DB6FCEFBA93A}"/>
                </a:ext>
              </a:extLst>
            </p:cNvPr>
            <p:cNvGrpSpPr/>
            <p:nvPr/>
          </p:nvGrpSpPr>
          <p:grpSpPr>
            <a:xfrm>
              <a:off x="664230" y="816655"/>
              <a:ext cx="705711" cy="252446"/>
              <a:chOff x="794503" y="611167"/>
              <a:chExt cx="705711" cy="252446"/>
            </a:xfrm>
          </p:grpSpPr>
          <p:sp>
            <p:nvSpPr>
              <p:cNvPr id="235" name="Retângulo: Cantos Arredondados 234">
                <a:extLst>
                  <a:ext uri="{FF2B5EF4-FFF2-40B4-BE49-F238E27FC236}">
                    <a16:creationId xmlns:a16="http://schemas.microsoft.com/office/drawing/2014/main" id="{5C7C7A29-2FE6-A5D5-AA4D-7FB2175F0A78}"/>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6" name="CaixaDeTexto 235">
                <a:extLst>
                  <a:ext uri="{FF2B5EF4-FFF2-40B4-BE49-F238E27FC236}">
                    <a16:creationId xmlns:a16="http://schemas.microsoft.com/office/drawing/2014/main" id="{03221E70-E3A1-E514-5DE3-FF4E1F94674F}"/>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07/13/23</a:t>
                </a:r>
              </a:p>
            </p:txBody>
          </p:sp>
          <p:sp>
            <p:nvSpPr>
              <p:cNvPr id="237" name="Elipse 236">
                <a:extLst>
                  <a:ext uri="{FF2B5EF4-FFF2-40B4-BE49-F238E27FC236}">
                    <a16:creationId xmlns:a16="http://schemas.microsoft.com/office/drawing/2014/main" id="{0AAF2C36-E1BB-057B-EF90-029BA3459FEB}"/>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233" name="CaixaDeTexto 232">
              <a:extLst>
                <a:ext uri="{FF2B5EF4-FFF2-40B4-BE49-F238E27FC236}">
                  <a16:creationId xmlns:a16="http://schemas.microsoft.com/office/drawing/2014/main" id="{7038C270-207C-3686-F962-67302F4CC92D}"/>
                </a:ext>
              </a:extLst>
            </p:cNvPr>
            <p:cNvSpPr txBox="1"/>
            <p:nvPr/>
          </p:nvSpPr>
          <p:spPr>
            <a:xfrm>
              <a:off x="208319" y="1683588"/>
              <a:ext cx="1617535" cy="784830"/>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JA becomes aware of two shipments of 55 thousand tons each at the Port of Vila do Conde and requests the seizure of the cargos.</a:t>
              </a:r>
              <a:endParaRPr lang="pt-BR" sz="900" dirty="0">
                <a:latin typeface="Bahnschrift SemiCondensed" panose="020B0502040204020203" pitchFamily="34" charset="0"/>
                <a:ea typeface="Cambria" panose="02040503050406030204" pitchFamily="18" charset="0"/>
              </a:endParaRPr>
            </a:p>
          </p:txBody>
        </p:sp>
        <p:sp>
          <p:nvSpPr>
            <p:cNvPr id="234" name="CaixaDeTexto 233">
              <a:extLst>
                <a:ext uri="{FF2B5EF4-FFF2-40B4-BE49-F238E27FC236}">
                  <a16:creationId xmlns:a16="http://schemas.microsoft.com/office/drawing/2014/main" id="{A99D58BA-16E6-6896-3288-65B26384E5F2}"/>
                </a:ext>
              </a:extLst>
            </p:cNvPr>
            <p:cNvSpPr txBox="1"/>
            <p:nvPr/>
          </p:nvSpPr>
          <p:spPr>
            <a:xfrm>
              <a:off x="1345155" y="859927"/>
              <a:ext cx="489966" cy="184666"/>
            </a:xfrm>
            <a:prstGeom prst="rect">
              <a:avLst/>
            </a:prstGeom>
            <a:noFill/>
          </p:spPr>
          <p:txBody>
            <a:bodyPr wrap="square" rtlCol="0">
              <a:spAutoFit/>
            </a:bodyPr>
            <a:lstStyle/>
            <a:p>
              <a:r>
                <a:rPr lang="pt-BR" sz="600" i="1" dirty="0"/>
                <a:t>pg. 720</a:t>
              </a:r>
            </a:p>
          </p:txBody>
        </p:sp>
      </p:grpSp>
      <p:grpSp>
        <p:nvGrpSpPr>
          <p:cNvPr id="357" name="Agrupar 356">
            <a:extLst>
              <a:ext uri="{FF2B5EF4-FFF2-40B4-BE49-F238E27FC236}">
                <a16:creationId xmlns:a16="http://schemas.microsoft.com/office/drawing/2014/main" id="{07E20BC8-B79A-7CCC-7F2F-438F06EA2010}"/>
              </a:ext>
            </a:extLst>
          </p:cNvPr>
          <p:cNvGrpSpPr/>
          <p:nvPr/>
        </p:nvGrpSpPr>
        <p:grpSpPr>
          <a:xfrm>
            <a:off x="7362984" y="2807627"/>
            <a:ext cx="1686008" cy="1712563"/>
            <a:chOff x="208319" y="793005"/>
            <a:chExt cx="1626802" cy="1712563"/>
          </a:xfrm>
        </p:grpSpPr>
        <p:sp>
          <p:nvSpPr>
            <p:cNvPr id="358" name="Retângulo: Cantos Arredondados 357">
              <a:extLst>
                <a:ext uri="{FF2B5EF4-FFF2-40B4-BE49-F238E27FC236}">
                  <a16:creationId xmlns:a16="http://schemas.microsoft.com/office/drawing/2014/main" id="{12F64642-D877-06D2-AEE0-AED4791C00FD}"/>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9" name="CaixaDeTexto 358">
              <a:extLst>
                <a:ext uri="{FF2B5EF4-FFF2-40B4-BE49-F238E27FC236}">
                  <a16:creationId xmlns:a16="http://schemas.microsoft.com/office/drawing/2014/main" id="{F5B6739C-79A4-1E5A-9398-CE5EA7CDCB1F}"/>
                </a:ext>
              </a:extLst>
            </p:cNvPr>
            <p:cNvSpPr txBox="1"/>
            <p:nvPr/>
          </p:nvSpPr>
          <p:spPr>
            <a:xfrm>
              <a:off x="208830" y="1064957"/>
              <a:ext cx="1623216"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BURITIRAMA PROPOSES AN EVASIVE DEPOSIT THROUGH A STACK OF MANGANESE</a:t>
              </a:r>
              <a:endParaRPr lang="pt-BR" sz="900" b="1" dirty="0">
                <a:latin typeface="Bahnschrift SemiCondensed" panose="020B0502040204020203" pitchFamily="34" charset="0"/>
                <a:ea typeface="Cambria" panose="02040503050406030204" pitchFamily="18" charset="0"/>
              </a:endParaRPr>
            </a:p>
          </p:txBody>
        </p:sp>
        <p:grpSp>
          <p:nvGrpSpPr>
            <p:cNvPr id="360" name="Agrupar 359">
              <a:extLst>
                <a:ext uri="{FF2B5EF4-FFF2-40B4-BE49-F238E27FC236}">
                  <a16:creationId xmlns:a16="http://schemas.microsoft.com/office/drawing/2014/main" id="{E0216CF8-713C-91C6-0F9E-5A48CF2CBA7B}"/>
                </a:ext>
              </a:extLst>
            </p:cNvPr>
            <p:cNvGrpSpPr/>
            <p:nvPr/>
          </p:nvGrpSpPr>
          <p:grpSpPr>
            <a:xfrm>
              <a:off x="664230" y="816655"/>
              <a:ext cx="705711" cy="252446"/>
              <a:chOff x="794503" y="611167"/>
              <a:chExt cx="705711" cy="252446"/>
            </a:xfrm>
          </p:grpSpPr>
          <p:sp>
            <p:nvSpPr>
              <p:cNvPr id="363" name="Retângulo: Cantos Arredondados 362">
                <a:extLst>
                  <a:ext uri="{FF2B5EF4-FFF2-40B4-BE49-F238E27FC236}">
                    <a16:creationId xmlns:a16="http://schemas.microsoft.com/office/drawing/2014/main" id="{DCC94CA0-17A3-58FE-605A-3AE14F07203E}"/>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4" name="CaixaDeTexto 363">
                <a:extLst>
                  <a:ext uri="{FF2B5EF4-FFF2-40B4-BE49-F238E27FC236}">
                    <a16:creationId xmlns:a16="http://schemas.microsoft.com/office/drawing/2014/main" id="{5A1DAE3E-4232-12DE-31D4-E036635B5ACB}"/>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07/13/23</a:t>
                </a:r>
              </a:p>
            </p:txBody>
          </p:sp>
          <p:sp>
            <p:nvSpPr>
              <p:cNvPr id="365" name="Elipse 364">
                <a:extLst>
                  <a:ext uri="{FF2B5EF4-FFF2-40B4-BE49-F238E27FC236}">
                    <a16:creationId xmlns:a16="http://schemas.microsoft.com/office/drawing/2014/main" id="{5ACA9994-F548-DA63-F3EE-CB9ACCAA8F61}"/>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361" name="CaixaDeTexto 360">
              <a:extLst>
                <a:ext uri="{FF2B5EF4-FFF2-40B4-BE49-F238E27FC236}">
                  <a16:creationId xmlns:a16="http://schemas.microsoft.com/office/drawing/2014/main" id="{E752035A-F5BD-A83F-8A71-60AF5778439A}"/>
                </a:ext>
              </a:extLst>
            </p:cNvPr>
            <p:cNvSpPr txBox="1"/>
            <p:nvPr/>
          </p:nvSpPr>
          <p:spPr>
            <a:xfrm>
              <a:off x="208319" y="1513840"/>
              <a:ext cx="1617535" cy="784830"/>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The company requests complete exemption from bankruptcy through a deposit of 70 thousand tons of manganese valued at USD 5 million.</a:t>
              </a:r>
              <a:endParaRPr lang="pt-BR" sz="900" dirty="0">
                <a:latin typeface="Bahnschrift SemiCondensed" panose="020B0502040204020203" pitchFamily="34" charset="0"/>
                <a:ea typeface="Cambria" panose="02040503050406030204" pitchFamily="18" charset="0"/>
              </a:endParaRPr>
            </a:p>
          </p:txBody>
        </p:sp>
        <p:sp>
          <p:nvSpPr>
            <p:cNvPr id="362" name="CaixaDeTexto 361">
              <a:extLst>
                <a:ext uri="{FF2B5EF4-FFF2-40B4-BE49-F238E27FC236}">
                  <a16:creationId xmlns:a16="http://schemas.microsoft.com/office/drawing/2014/main" id="{75452485-D378-4D34-E033-AD08467F0D2E}"/>
                </a:ext>
              </a:extLst>
            </p:cNvPr>
            <p:cNvSpPr txBox="1"/>
            <p:nvPr/>
          </p:nvSpPr>
          <p:spPr>
            <a:xfrm>
              <a:off x="1323274" y="859927"/>
              <a:ext cx="511847" cy="184666"/>
            </a:xfrm>
            <a:prstGeom prst="rect">
              <a:avLst/>
            </a:prstGeom>
            <a:noFill/>
          </p:spPr>
          <p:txBody>
            <a:bodyPr wrap="square" rtlCol="0">
              <a:spAutoFit/>
            </a:bodyPr>
            <a:lstStyle/>
            <a:p>
              <a:pPr algn="r"/>
              <a:r>
                <a:rPr lang="pt-BR" sz="600" i="1" dirty="0"/>
                <a:t>pg. 727</a:t>
              </a:r>
            </a:p>
          </p:txBody>
        </p:sp>
      </p:grpSp>
      <p:grpSp>
        <p:nvGrpSpPr>
          <p:cNvPr id="375" name="Agrupar 374">
            <a:extLst>
              <a:ext uri="{FF2B5EF4-FFF2-40B4-BE49-F238E27FC236}">
                <a16:creationId xmlns:a16="http://schemas.microsoft.com/office/drawing/2014/main" id="{E9798F27-CFF6-B125-5A94-CD825279EE7A}"/>
              </a:ext>
            </a:extLst>
          </p:cNvPr>
          <p:cNvGrpSpPr/>
          <p:nvPr/>
        </p:nvGrpSpPr>
        <p:grpSpPr>
          <a:xfrm>
            <a:off x="3273090" y="2807627"/>
            <a:ext cx="1686008" cy="1712563"/>
            <a:chOff x="208319" y="793005"/>
            <a:chExt cx="1626802" cy="1712563"/>
          </a:xfrm>
        </p:grpSpPr>
        <p:sp>
          <p:nvSpPr>
            <p:cNvPr id="376" name="Retângulo: Cantos Arredondados 375">
              <a:extLst>
                <a:ext uri="{FF2B5EF4-FFF2-40B4-BE49-F238E27FC236}">
                  <a16:creationId xmlns:a16="http://schemas.microsoft.com/office/drawing/2014/main" id="{D253A7DD-854A-D5D1-D484-C72062EE07A3}"/>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7" name="CaixaDeTexto 376">
              <a:extLst>
                <a:ext uri="{FF2B5EF4-FFF2-40B4-BE49-F238E27FC236}">
                  <a16:creationId xmlns:a16="http://schemas.microsoft.com/office/drawing/2014/main" id="{41147D33-DE4E-427E-969D-3CEE26094111}"/>
                </a:ext>
              </a:extLst>
            </p:cNvPr>
            <p:cNvSpPr txBox="1"/>
            <p:nvPr/>
          </p:nvSpPr>
          <p:spPr>
            <a:xfrm>
              <a:off x="208830" y="1082049"/>
              <a:ext cx="1623216" cy="355482"/>
            </a:xfrm>
            <a:prstGeom prst="rect">
              <a:avLst/>
            </a:prstGeom>
            <a:noFill/>
          </p:spPr>
          <p:txBody>
            <a:bodyPr wrap="square" rtlCol="0">
              <a:spAutoFit/>
            </a:bodyPr>
            <a:lstStyle/>
            <a:p>
              <a:pPr algn="ctr">
                <a:lnSpc>
                  <a:spcPct val="95000"/>
                </a:lnSpc>
              </a:pPr>
              <a:r>
                <a:rPr lang="pt-BR" sz="900" b="1" dirty="0">
                  <a:latin typeface="Bahnschrift SemiCondensed" panose="020B0502040204020203" pitchFamily="34" charset="0"/>
                  <a:ea typeface="Cambria" panose="02040503050406030204" pitchFamily="18" charset="0"/>
                </a:rPr>
                <a:t>ITAÚ MAKES A STATEMENT AGAINST BURITIRAMA</a:t>
              </a:r>
            </a:p>
          </p:txBody>
        </p:sp>
        <p:grpSp>
          <p:nvGrpSpPr>
            <p:cNvPr id="378" name="Agrupar 377">
              <a:extLst>
                <a:ext uri="{FF2B5EF4-FFF2-40B4-BE49-F238E27FC236}">
                  <a16:creationId xmlns:a16="http://schemas.microsoft.com/office/drawing/2014/main" id="{FB9E24B8-9D6D-7CEA-E3D7-D78715F0D58E}"/>
                </a:ext>
              </a:extLst>
            </p:cNvPr>
            <p:cNvGrpSpPr/>
            <p:nvPr/>
          </p:nvGrpSpPr>
          <p:grpSpPr>
            <a:xfrm>
              <a:off x="664230" y="816655"/>
              <a:ext cx="705711" cy="252446"/>
              <a:chOff x="794503" y="611167"/>
              <a:chExt cx="705711" cy="252446"/>
            </a:xfrm>
          </p:grpSpPr>
          <p:sp>
            <p:nvSpPr>
              <p:cNvPr id="381" name="Retângulo: Cantos Arredondados 380">
                <a:extLst>
                  <a:ext uri="{FF2B5EF4-FFF2-40B4-BE49-F238E27FC236}">
                    <a16:creationId xmlns:a16="http://schemas.microsoft.com/office/drawing/2014/main" id="{9D68016A-96CC-9E3A-FBBD-4644322AE6C8}"/>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2" name="CaixaDeTexto 381">
                <a:extLst>
                  <a:ext uri="{FF2B5EF4-FFF2-40B4-BE49-F238E27FC236}">
                    <a16:creationId xmlns:a16="http://schemas.microsoft.com/office/drawing/2014/main" id="{14E95622-762B-7A37-B9F8-8852333634B5}"/>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07/14/23</a:t>
                </a:r>
              </a:p>
            </p:txBody>
          </p:sp>
          <p:sp>
            <p:nvSpPr>
              <p:cNvPr id="383" name="Elipse 382">
                <a:extLst>
                  <a:ext uri="{FF2B5EF4-FFF2-40B4-BE49-F238E27FC236}">
                    <a16:creationId xmlns:a16="http://schemas.microsoft.com/office/drawing/2014/main" id="{F2E82E1E-D2A9-73AB-B016-1ACAA07CF3BE}"/>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379" name="CaixaDeTexto 378">
              <a:extLst>
                <a:ext uri="{FF2B5EF4-FFF2-40B4-BE49-F238E27FC236}">
                  <a16:creationId xmlns:a16="http://schemas.microsoft.com/office/drawing/2014/main" id="{63046ACF-5B2A-BC8D-7732-A1E75EFC762D}"/>
                </a:ext>
              </a:extLst>
            </p:cNvPr>
            <p:cNvSpPr txBox="1"/>
            <p:nvPr/>
          </p:nvSpPr>
          <p:spPr>
            <a:xfrm>
              <a:off x="208319" y="1475548"/>
              <a:ext cx="1617535" cy="646331"/>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The bank argues for the evident state of bankruptcy of Buritirama and the legal impossibility of reversing the bankruptcy.</a:t>
              </a:r>
              <a:endParaRPr lang="pt-BR" sz="900" dirty="0">
                <a:latin typeface="Bahnschrift SemiCondensed" panose="020B0502040204020203" pitchFamily="34" charset="0"/>
                <a:ea typeface="Cambria" panose="02040503050406030204" pitchFamily="18" charset="0"/>
              </a:endParaRPr>
            </a:p>
          </p:txBody>
        </p:sp>
        <p:sp>
          <p:nvSpPr>
            <p:cNvPr id="380" name="CaixaDeTexto 379">
              <a:extLst>
                <a:ext uri="{FF2B5EF4-FFF2-40B4-BE49-F238E27FC236}">
                  <a16:creationId xmlns:a16="http://schemas.microsoft.com/office/drawing/2014/main" id="{C5AEDE52-8802-81FF-94C0-7FFFD8633DE7}"/>
                </a:ext>
              </a:extLst>
            </p:cNvPr>
            <p:cNvSpPr txBox="1"/>
            <p:nvPr/>
          </p:nvSpPr>
          <p:spPr>
            <a:xfrm>
              <a:off x="1323274" y="859927"/>
              <a:ext cx="511847" cy="184666"/>
            </a:xfrm>
            <a:prstGeom prst="rect">
              <a:avLst/>
            </a:prstGeom>
            <a:noFill/>
          </p:spPr>
          <p:txBody>
            <a:bodyPr wrap="square" rtlCol="0">
              <a:spAutoFit/>
            </a:bodyPr>
            <a:lstStyle/>
            <a:p>
              <a:pPr algn="r"/>
              <a:r>
                <a:rPr lang="pt-BR" sz="600" i="1" dirty="0"/>
                <a:t>pg. 751</a:t>
              </a:r>
            </a:p>
          </p:txBody>
        </p:sp>
      </p:grpSp>
      <p:grpSp>
        <p:nvGrpSpPr>
          <p:cNvPr id="420" name="Agrupar 419">
            <a:extLst>
              <a:ext uri="{FF2B5EF4-FFF2-40B4-BE49-F238E27FC236}">
                <a16:creationId xmlns:a16="http://schemas.microsoft.com/office/drawing/2014/main" id="{1D5F759B-5577-3E8A-D37A-A93FA6DBC052}"/>
              </a:ext>
            </a:extLst>
          </p:cNvPr>
          <p:cNvGrpSpPr/>
          <p:nvPr/>
        </p:nvGrpSpPr>
        <p:grpSpPr>
          <a:xfrm>
            <a:off x="5318567" y="2807627"/>
            <a:ext cx="1685478" cy="1712563"/>
            <a:chOff x="208830" y="793005"/>
            <a:chExt cx="1626291" cy="1712563"/>
          </a:xfrm>
        </p:grpSpPr>
        <p:sp>
          <p:nvSpPr>
            <p:cNvPr id="421" name="Retângulo: Cantos Arredondados 420">
              <a:extLst>
                <a:ext uri="{FF2B5EF4-FFF2-40B4-BE49-F238E27FC236}">
                  <a16:creationId xmlns:a16="http://schemas.microsoft.com/office/drawing/2014/main" id="{58B35836-1803-8846-E0ED-50D9687B6D47}"/>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2" name="CaixaDeTexto 421">
              <a:extLst>
                <a:ext uri="{FF2B5EF4-FFF2-40B4-BE49-F238E27FC236}">
                  <a16:creationId xmlns:a16="http://schemas.microsoft.com/office/drawing/2014/main" id="{BE590865-DA02-7115-AAB0-59ADCF69839D}"/>
                </a:ext>
              </a:extLst>
            </p:cNvPr>
            <p:cNvSpPr txBox="1"/>
            <p:nvPr/>
          </p:nvSpPr>
          <p:spPr>
            <a:xfrm>
              <a:off x="208830" y="1082049"/>
              <a:ext cx="1623216" cy="355482"/>
            </a:xfrm>
            <a:prstGeom prst="rect">
              <a:avLst/>
            </a:prstGeom>
            <a:noFill/>
          </p:spPr>
          <p:txBody>
            <a:bodyPr wrap="square" rtlCol="0">
              <a:spAutoFit/>
            </a:bodyPr>
            <a:lstStyle/>
            <a:p>
              <a:pPr algn="ctr">
                <a:lnSpc>
                  <a:spcPct val="95000"/>
                </a:lnSpc>
              </a:pPr>
              <a:r>
                <a:rPr lang="pt-BR" sz="900" b="1" dirty="0">
                  <a:latin typeface="Bahnschrift SemiCondensed" panose="020B0502040204020203" pitchFamily="34" charset="0"/>
                  <a:ea typeface="Cambria" panose="02040503050406030204" pitchFamily="18" charset="0"/>
                </a:rPr>
                <a:t>JUSTICE SEIZES THE CARGOES BEING SHIPPED</a:t>
              </a:r>
            </a:p>
          </p:txBody>
        </p:sp>
        <p:grpSp>
          <p:nvGrpSpPr>
            <p:cNvPr id="423" name="Agrupar 422">
              <a:extLst>
                <a:ext uri="{FF2B5EF4-FFF2-40B4-BE49-F238E27FC236}">
                  <a16:creationId xmlns:a16="http://schemas.microsoft.com/office/drawing/2014/main" id="{0C39ACE5-9A75-67A5-A23E-921F240F29D3}"/>
                </a:ext>
              </a:extLst>
            </p:cNvPr>
            <p:cNvGrpSpPr/>
            <p:nvPr/>
          </p:nvGrpSpPr>
          <p:grpSpPr>
            <a:xfrm>
              <a:off x="664230" y="816655"/>
              <a:ext cx="705711" cy="252446"/>
              <a:chOff x="794503" y="611167"/>
              <a:chExt cx="705711" cy="252446"/>
            </a:xfrm>
          </p:grpSpPr>
          <p:sp>
            <p:nvSpPr>
              <p:cNvPr id="426" name="Retângulo: Cantos Arredondados 425">
                <a:extLst>
                  <a:ext uri="{FF2B5EF4-FFF2-40B4-BE49-F238E27FC236}">
                    <a16:creationId xmlns:a16="http://schemas.microsoft.com/office/drawing/2014/main" id="{DB39A8BA-BF35-934D-E13E-BCC9DACCCD35}"/>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7" name="CaixaDeTexto 426">
                <a:extLst>
                  <a:ext uri="{FF2B5EF4-FFF2-40B4-BE49-F238E27FC236}">
                    <a16:creationId xmlns:a16="http://schemas.microsoft.com/office/drawing/2014/main" id="{8CB9CD49-26FC-4008-50E3-7941353CFD57}"/>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07/13/23</a:t>
                </a:r>
              </a:p>
            </p:txBody>
          </p:sp>
          <p:sp>
            <p:nvSpPr>
              <p:cNvPr id="428" name="Elipse 427">
                <a:extLst>
                  <a:ext uri="{FF2B5EF4-FFF2-40B4-BE49-F238E27FC236}">
                    <a16:creationId xmlns:a16="http://schemas.microsoft.com/office/drawing/2014/main" id="{54C59D98-19DF-20EE-60F0-1935146F4262}"/>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24" name="CaixaDeTexto 423">
              <a:extLst>
                <a:ext uri="{FF2B5EF4-FFF2-40B4-BE49-F238E27FC236}">
                  <a16:creationId xmlns:a16="http://schemas.microsoft.com/office/drawing/2014/main" id="{BF32E887-F419-BAD1-F078-D9764E822779}"/>
                </a:ext>
              </a:extLst>
            </p:cNvPr>
            <p:cNvSpPr txBox="1"/>
            <p:nvPr/>
          </p:nvSpPr>
          <p:spPr>
            <a:xfrm>
              <a:off x="217586" y="1458713"/>
              <a:ext cx="1617535" cy="507831"/>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The amounts owed by the recipients of the cargoes must be deposited into a judicial account.</a:t>
              </a:r>
              <a:endParaRPr lang="pt-BR" sz="900" dirty="0">
                <a:latin typeface="Bahnschrift SemiCondensed" panose="020B0502040204020203" pitchFamily="34" charset="0"/>
                <a:ea typeface="Cambria" panose="02040503050406030204" pitchFamily="18" charset="0"/>
              </a:endParaRPr>
            </a:p>
          </p:txBody>
        </p:sp>
        <p:sp>
          <p:nvSpPr>
            <p:cNvPr id="425" name="CaixaDeTexto 424">
              <a:extLst>
                <a:ext uri="{FF2B5EF4-FFF2-40B4-BE49-F238E27FC236}">
                  <a16:creationId xmlns:a16="http://schemas.microsoft.com/office/drawing/2014/main" id="{1AB76BE7-BAF6-D5A2-55F5-3E029286221E}"/>
                </a:ext>
              </a:extLst>
            </p:cNvPr>
            <p:cNvSpPr txBox="1"/>
            <p:nvPr/>
          </p:nvSpPr>
          <p:spPr>
            <a:xfrm>
              <a:off x="1323274" y="859927"/>
              <a:ext cx="511847" cy="184666"/>
            </a:xfrm>
            <a:prstGeom prst="rect">
              <a:avLst/>
            </a:prstGeom>
            <a:noFill/>
          </p:spPr>
          <p:txBody>
            <a:bodyPr wrap="square" rtlCol="0">
              <a:spAutoFit/>
            </a:bodyPr>
            <a:lstStyle/>
            <a:p>
              <a:pPr algn="r"/>
              <a:r>
                <a:rPr lang="pt-BR" sz="600" i="1" dirty="0"/>
                <a:t>pg. 749</a:t>
              </a:r>
            </a:p>
          </p:txBody>
        </p:sp>
      </p:grpSp>
      <p:grpSp>
        <p:nvGrpSpPr>
          <p:cNvPr id="37" name="Agrupar 36">
            <a:extLst>
              <a:ext uri="{FF2B5EF4-FFF2-40B4-BE49-F238E27FC236}">
                <a16:creationId xmlns:a16="http://schemas.microsoft.com/office/drawing/2014/main" id="{81965924-53BE-3A78-EDB6-8BFF5B30FEB7}"/>
              </a:ext>
            </a:extLst>
          </p:cNvPr>
          <p:cNvGrpSpPr/>
          <p:nvPr/>
        </p:nvGrpSpPr>
        <p:grpSpPr>
          <a:xfrm>
            <a:off x="1104437" y="2807627"/>
            <a:ext cx="1809714" cy="1712563"/>
            <a:chOff x="997837" y="2790494"/>
            <a:chExt cx="1746164" cy="1712563"/>
          </a:xfrm>
        </p:grpSpPr>
        <p:sp>
          <p:nvSpPr>
            <p:cNvPr id="466" name="Retângulo: Cantos Arredondados 465">
              <a:extLst>
                <a:ext uri="{FF2B5EF4-FFF2-40B4-BE49-F238E27FC236}">
                  <a16:creationId xmlns:a16="http://schemas.microsoft.com/office/drawing/2014/main" id="{399FCFC3-C685-2EB9-160F-DECC77666F4C}"/>
                </a:ext>
              </a:extLst>
            </p:cNvPr>
            <p:cNvSpPr/>
            <p:nvPr/>
          </p:nvSpPr>
          <p:spPr>
            <a:xfrm>
              <a:off x="1064535" y="2790494"/>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7" name="CaixaDeTexto 466">
              <a:extLst>
                <a:ext uri="{FF2B5EF4-FFF2-40B4-BE49-F238E27FC236}">
                  <a16:creationId xmlns:a16="http://schemas.microsoft.com/office/drawing/2014/main" id="{A8A18298-B933-06E6-CAF1-93CA6D44038A}"/>
                </a:ext>
              </a:extLst>
            </p:cNvPr>
            <p:cNvSpPr txBox="1"/>
            <p:nvPr/>
          </p:nvSpPr>
          <p:spPr>
            <a:xfrm>
              <a:off x="1003989" y="3079538"/>
              <a:ext cx="1718995"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SANTANDER REQUESTS THE APPOINTMENT OF A MANAGER FOR BURITIRAMA</a:t>
              </a:r>
              <a:endParaRPr lang="pt-BR" sz="900" b="1" dirty="0">
                <a:latin typeface="Bahnschrift SemiCondensed" panose="020B0502040204020203" pitchFamily="34" charset="0"/>
                <a:ea typeface="Cambria" panose="02040503050406030204" pitchFamily="18" charset="0"/>
              </a:endParaRPr>
            </a:p>
          </p:txBody>
        </p:sp>
        <p:sp>
          <p:nvSpPr>
            <p:cNvPr id="471" name="Retângulo: Cantos Arredondados 470">
              <a:extLst>
                <a:ext uri="{FF2B5EF4-FFF2-40B4-BE49-F238E27FC236}">
                  <a16:creationId xmlns:a16="http://schemas.microsoft.com/office/drawing/2014/main" id="{462B7B31-283B-0C0B-51D8-ADD8550E4627}"/>
                </a:ext>
              </a:extLst>
            </p:cNvPr>
            <p:cNvSpPr/>
            <p:nvPr/>
          </p:nvSpPr>
          <p:spPr>
            <a:xfrm>
              <a:off x="1578263" y="2837993"/>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2" name="CaixaDeTexto 471">
              <a:extLst>
                <a:ext uri="{FF2B5EF4-FFF2-40B4-BE49-F238E27FC236}">
                  <a16:creationId xmlns:a16="http://schemas.microsoft.com/office/drawing/2014/main" id="{2F8DF914-295E-D06C-FB60-C4AD97B4BD49}"/>
                </a:ext>
              </a:extLst>
            </p:cNvPr>
            <p:cNvSpPr txBox="1">
              <a:spLocks/>
            </p:cNvSpPr>
            <p:nvPr/>
          </p:nvSpPr>
          <p:spPr>
            <a:xfrm>
              <a:off x="1517985" y="2809015"/>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07/14/23</a:t>
              </a:r>
            </a:p>
          </p:txBody>
        </p:sp>
        <p:sp>
          <p:nvSpPr>
            <p:cNvPr id="469" name="CaixaDeTexto 468">
              <a:extLst>
                <a:ext uri="{FF2B5EF4-FFF2-40B4-BE49-F238E27FC236}">
                  <a16:creationId xmlns:a16="http://schemas.microsoft.com/office/drawing/2014/main" id="{E4A93F06-88A5-A6B1-AC3B-ADAF1CDC1BAF}"/>
                </a:ext>
              </a:extLst>
            </p:cNvPr>
            <p:cNvSpPr txBox="1"/>
            <p:nvPr/>
          </p:nvSpPr>
          <p:spPr>
            <a:xfrm>
              <a:off x="997837" y="3578483"/>
              <a:ext cx="1720664" cy="646331"/>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The bank points out the need for an investigation into fraud and the appointment of a manager with experience in mining.</a:t>
              </a:r>
              <a:endParaRPr lang="pt-BR" sz="900" dirty="0">
                <a:latin typeface="Bahnschrift SemiCondensed" panose="020B0502040204020203" pitchFamily="34" charset="0"/>
                <a:ea typeface="Cambria" panose="02040503050406030204" pitchFamily="18" charset="0"/>
              </a:endParaRPr>
            </a:p>
          </p:txBody>
        </p:sp>
        <p:sp>
          <p:nvSpPr>
            <p:cNvPr id="470" name="CaixaDeTexto 469">
              <a:extLst>
                <a:ext uri="{FF2B5EF4-FFF2-40B4-BE49-F238E27FC236}">
                  <a16:creationId xmlns:a16="http://schemas.microsoft.com/office/drawing/2014/main" id="{7C41FE93-895B-8094-3D39-F61567DB963F}"/>
                </a:ext>
              </a:extLst>
            </p:cNvPr>
            <p:cNvSpPr txBox="1"/>
            <p:nvPr/>
          </p:nvSpPr>
          <p:spPr>
            <a:xfrm>
              <a:off x="2168167" y="2887271"/>
              <a:ext cx="575834" cy="169277"/>
            </a:xfrm>
            <a:prstGeom prst="rect">
              <a:avLst/>
            </a:prstGeom>
            <a:noFill/>
          </p:spPr>
          <p:txBody>
            <a:bodyPr wrap="square" rtlCol="0">
              <a:spAutoFit/>
            </a:bodyPr>
            <a:lstStyle/>
            <a:p>
              <a:pPr algn="r"/>
              <a:r>
                <a:rPr lang="pt-BR" sz="500" i="1" dirty="0"/>
                <a:t>pg. 780</a:t>
              </a:r>
            </a:p>
          </p:txBody>
        </p:sp>
        <p:sp>
          <p:nvSpPr>
            <p:cNvPr id="473" name="Elipse 472">
              <a:extLst>
                <a:ext uri="{FF2B5EF4-FFF2-40B4-BE49-F238E27FC236}">
                  <a16:creationId xmlns:a16="http://schemas.microsoft.com/office/drawing/2014/main" id="{DBC1C946-8868-31AE-EF7D-2BE3F0F64C2A}"/>
                </a:ext>
              </a:extLst>
            </p:cNvPr>
            <p:cNvSpPr/>
            <p:nvPr/>
          </p:nvSpPr>
          <p:spPr>
            <a:xfrm>
              <a:off x="1821892" y="2988234"/>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36" name="Agrupar 35">
            <a:extLst>
              <a:ext uri="{FF2B5EF4-FFF2-40B4-BE49-F238E27FC236}">
                <a16:creationId xmlns:a16="http://schemas.microsoft.com/office/drawing/2014/main" id="{C57044A2-F296-D479-5305-4208620C143B}"/>
              </a:ext>
            </a:extLst>
          </p:cNvPr>
          <p:cNvGrpSpPr/>
          <p:nvPr/>
        </p:nvGrpSpPr>
        <p:grpSpPr>
          <a:xfrm>
            <a:off x="3850237" y="784070"/>
            <a:ext cx="1637537" cy="1712563"/>
            <a:chOff x="3868764" y="761319"/>
            <a:chExt cx="1637537" cy="1712563"/>
          </a:xfrm>
        </p:grpSpPr>
        <p:grpSp>
          <p:nvGrpSpPr>
            <p:cNvPr id="220" name="Agrupar 219">
              <a:extLst>
                <a:ext uri="{FF2B5EF4-FFF2-40B4-BE49-F238E27FC236}">
                  <a16:creationId xmlns:a16="http://schemas.microsoft.com/office/drawing/2014/main" id="{67382230-69C8-EEA2-2235-45073D3178B7}"/>
                </a:ext>
              </a:extLst>
            </p:cNvPr>
            <p:cNvGrpSpPr/>
            <p:nvPr/>
          </p:nvGrpSpPr>
          <p:grpSpPr>
            <a:xfrm>
              <a:off x="3880010" y="761319"/>
              <a:ext cx="1626291" cy="1712563"/>
              <a:chOff x="208830" y="793005"/>
              <a:chExt cx="1626291" cy="1712563"/>
            </a:xfrm>
          </p:grpSpPr>
          <p:sp>
            <p:nvSpPr>
              <p:cNvPr id="221" name="Retângulo: Cantos Arredondados 220">
                <a:extLst>
                  <a:ext uri="{FF2B5EF4-FFF2-40B4-BE49-F238E27FC236}">
                    <a16:creationId xmlns:a16="http://schemas.microsoft.com/office/drawing/2014/main" id="{FFF29B0A-508A-BADF-F291-08BBFF96E209}"/>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CaixaDeTexto 221">
                <a:extLst>
                  <a:ext uri="{FF2B5EF4-FFF2-40B4-BE49-F238E27FC236}">
                    <a16:creationId xmlns:a16="http://schemas.microsoft.com/office/drawing/2014/main" id="{559708D1-BA7F-DD42-44F4-CA3670A488A9}"/>
                  </a:ext>
                </a:extLst>
              </p:cNvPr>
              <p:cNvSpPr txBox="1"/>
              <p:nvPr/>
            </p:nvSpPr>
            <p:spPr>
              <a:xfrm>
                <a:off x="208830" y="1064957"/>
                <a:ext cx="1623216" cy="355482"/>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SKYPAR REQUESTS THE NULLITY OF THE CITATION</a:t>
                </a:r>
                <a:endParaRPr lang="pt-BR" sz="900" b="1" dirty="0">
                  <a:latin typeface="Bahnschrift SemiCondensed" panose="020B0502040204020203" pitchFamily="34" charset="0"/>
                  <a:ea typeface="Cambria" panose="02040503050406030204" pitchFamily="18" charset="0"/>
                </a:endParaRPr>
              </a:p>
            </p:txBody>
          </p:sp>
          <p:grpSp>
            <p:nvGrpSpPr>
              <p:cNvPr id="223" name="Agrupar 222">
                <a:extLst>
                  <a:ext uri="{FF2B5EF4-FFF2-40B4-BE49-F238E27FC236}">
                    <a16:creationId xmlns:a16="http://schemas.microsoft.com/office/drawing/2014/main" id="{21546917-C0F7-8DCB-8C11-E01FC7E88AC8}"/>
                  </a:ext>
                </a:extLst>
              </p:cNvPr>
              <p:cNvGrpSpPr/>
              <p:nvPr/>
            </p:nvGrpSpPr>
            <p:grpSpPr>
              <a:xfrm>
                <a:off x="664230" y="816655"/>
                <a:ext cx="705711" cy="252446"/>
                <a:chOff x="794503" y="611167"/>
                <a:chExt cx="705711" cy="252446"/>
              </a:xfrm>
            </p:grpSpPr>
            <p:sp>
              <p:nvSpPr>
                <p:cNvPr id="226" name="Retângulo: Cantos Arredondados 225">
                  <a:extLst>
                    <a:ext uri="{FF2B5EF4-FFF2-40B4-BE49-F238E27FC236}">
                      <a16:creationId xmlns:a16="http://schemas.microsoft.com/office/drawing/2014/main" id="{00701D74-98B1-0B7B-AB56-D8CA563391D7}"/>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CaixaDeTexto 226">
                  <a:extLst>
                    <a:ext uri="{FF2B5EF4-FFF2-40B4-BE49-F238E27FC236}">
                      <a16:creationId xmlns:a16="http://schemas.microsoft.com/office/drawing/2014/main" id="{02636529-81AB-DC4E-5C2C-2A543FCE7A26}"/>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04/19/23</a:t>
                  </a:r>
                </a:p>
              </p:txBody>
            </p:sp>
            <p:sp>
              <p:nvSpPr>
                <p:cNvPr id="228" name="Elipse 227">
                  <a:extLst>
                    <a:ext uri="{FF2B5EF4-FFF2-40B4-BE49-F238E27FC236}">
                      <a16:creationId xmlns:a16="http://schemas.microsoft.com/office/drawing/2014/main" id="{94947116-C9B0-FB61-490D-22B2A5815032}"/>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225" name="CaixaDeTexto 224">
                <a:extLst>
                  <a:ext uri="{FF2B5EF4-FFF2-40B4-BE49-F238E27FC236}">
                    <a16:creationId xmlns:a16="http://schemas.microsoft.com/office/drawing/2014/main" id="{37C5F3C5-564A-8407-6B81-E16BD6352134}"/>
                  </a:ext>
                </a:extLst>
              </p:cNvPr>
              <p:cNvSpPr txBox="1"/>
              <p:nvPr/>
            </p:nvSpPr>
            <p:spPr>
              <a:xfrm>
                <a:off x="1345155" y="859927"/>
                <a:ext cx="489966" cy="184666"/>
              </a:xfrm>
              <a:prstGeom prst="rect">
                <a:avLst/>
              </a:prstGeom>
              <a:noFill/>
            </p:spPr>
            <p:txBody>
              <a:bodyPr wrap="square" rtlCol="0">
                <a:spAutoFit/>
              </a:bodyPr>
              <a:lstStyle/>
              <a:p>
                <a:pPr algn="r"/>
                <a:r>
                  <a:rPr lang="pt-BR" sz="600" i="1" dirty="0"/>
                  <a:t>pg. 280</a:t>
                </a:r>
              </a:p>
            </p:txBody>
          </p:sp>
        </p:grpSp>
        <p:sp>
          <p:nvSpPr>
            <p:cNvPr id="18" name="CaixaDeTexto 17">
              <a:extLst>
                <a:ext uri="{FF2B5EF4-FFF2-40B4-BE49-F238E27FC236}">
                  <a16:creationId xmlns:a16="http://schemas.microsoft.com/office/drawing/2014/main" id="{06466402-3234-5DC8-6AD2-871A7919B1AC}"/>
                </a:ext>
              </a:extLst>
            </p:cNvPr>
            <p:cNvSpPr txBox="1"/>
            <p:nvPr/>
          </p:nvSpPr>
          <p:spPr>
            <a:xfrm>
              <a:off x="3868764" y="1341071"/>
              <a:ext cx="1617535" cy="507831"/>
            </a:xfrm>
            <a:prstGeom prst="rect">
              <a:avLst/>
            </a:prstGeom>
            <a:noFill/>
          </p:spPr>
          <p:txBody>
            <a:bodyPr wrap="square" rtlCol="0">
              <a:spAutoFit/>
            </a:bodyPr>
            <a:lstStyle/>
            <a:p>
              <a:pPr algn="just"/>
              <a:r>
                <a:rPr lang="en-US" sz="900" dirty="0" err="1">
                  <a:latin typeface="Bahnschrift SemiCondensed" panose="020B0502040204020203" pitchFamily="34" charset="0"/>
                  <a:ea typeface="Cambria" panose="02040503050406030204" pitchFamily="18" charset="0"/>
                </a:rPr>
                <a:t>Skypar</a:t>
              </a:r>
              <a:r>
                <a:rPr lang="en-US" sz="900" dirty="0">
                  <a:latin typeface="Bahnschrift SemiCondensed" panose="020B0502040204020203" pitchFamily="34" charset="0"/>
                  <a:ea typeface="Cambria" panose="02040503050406030204" pitchFamily="18" charset="0"/>
                </a:rPr>
                <a:t>, owner of Buritirama, requests the nullity of the citation.</a:t>
              </a:r>
              <a:endParaRPr lang="pt-BR" sz="900" dirty="0">
                <a:latin typeface="Bahnschrift SemiCondensed" panose="020B0502040204020203" pitchFamily="34" charset="0"/>
                <a:ea typeface="Cambria" panose="02040503050406030204" pitchFamily="18" charset="0"/>
              </a:endParaRPr>
            </a:p>
          </p:txBody>
        </p:sp>
      </p:grpSp>
      <p:grpSp>
        <p:nvGrpSpPr>
          <p:cNvPr id="35" name="Agrupar 34">
            <a:extLst>
              <a:ext uri="{FF2B5EF4-FFF2-40B4-BE49-F238E27FC236}">
                <a16:creationId xmlns:a16="http://schemas.microsoft.com/office/drawing/2014/main" id="{C7F30B05-3383-3AD2-2BC1-D420449E1542}"/>
              </a:ext>
            </a:extLst>
          </p:cNvPr>
          <p:cNvGrpSpPr/>
          <p:nvPr/>
        </p:nvGrpSpPr>
        <p:grpSpPr>
          <a:xfrm>
            <a:off x="5672099" y="784070"/>
            <a:ext cx="1626291" cy="1712563"/>
            <a:chOff x="5671073" y="761319"/>
            <a:chExt cx="1626291" cy="1712563"/>
          </a:xfrm>
        </p:grpSpPr>
        <p:grpSp>
          <p:nvGrpSpPr>
            <p:cNvPr id="366" name="Agrupar 365">
              <a:extLst>
                <a:ext uri="{FF2B5EF4-FFF2-40B4-BE49-F238E27FC236}">
                  <a16:creationId xmlns:a16="http://schemas.microsoft.com/office/drawing/2014/main" id="{7E91E1ED-5D17-39DA-D419-16387E7D73B5}"/>
                </a:ext>
              </a:extLst>
            </p:cNvPr>
            <p:cNvGrpSpPr/>
            <p:nvPr/>
          </p:nvGrpSpPr>
          <p:grpSpPr>
            <a:xfrm>
              <a:off x="5671073" y="761319"/>
              <a:ext cx="1626291" cy="1712563"/>
              <a:chOff x="208830" y="793005"/>
              <a:chExt cx="1626291" cy="1712563"/>
            </a:xfrm>
          </p:grpSpPr>
          <p:sp>
            <p:nvSpPr>
              <p:cNvPr id="367" name="Retângulo: Cantos Arredondados 366">
                <a:extLst>
                  <a:ext uri="{FF2B5EF4-FFF2-40B4-BE49-F238E27FC236}">
                    <a16:creationId xmlns:a16="http://schemas.microsoft.com/office/drawing/2014/main" id="{002BE39E-99BD-6303-4CCE-C769F1BAF6FB}"/>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8" name="CaixaDeTexto 367">
                <a:extLst>
                  <a:ext uri="{FF2B5EF4-FFF2-40B4-BE49-F238E27FC236}">
                    <a16:creationId xmlns:a16="http://schemas.microsoft.com/office/drawing/2014/main" id="{BADA6AB6-AD60-4D9E-018B-8D80EB8225E6}"/>
                  </a:ext>
                </a:extLst>
              </p:cNvPr>
              <p:cNvSpPr txBox="1"/>
              <p:nvPr/>
            </p:nvSpPr>
            <p:spPr>
              <a:xfrm>
                <a:off x="208830" y="1064957"/>
                <a:ext cx="1623216"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BURITIRAMA REQUESTS THE DISMISSAL OF THE BANKRUPTCY PETITION</a:t>
                </a:r>
                <a:endParaRPr lang="pt-BR" sz="900" b="1" dirty="0">
                  <a:latin typeface="Bahnschrift SemiCondensed" panose="020B0502040204020203" pitchFamily="34" charset="0"/>
                  <a:ea typeface="Cambria" panose="02040503050406030204" pitchFamily="18" charset="0"/>
                </a:endParaRPr>
              </a:p>
            </p:txBody>
          </p:sp>
          <p:grpSp>
            <p:nvGrpSpPr>
              <p:cNvPr id="369" name="Agrupar 368">
                <a:extLst>
                  <a:ext uri="{FF2B5EF4-FFF2-40B4-BE49-F238E27FC236}">
                    <a16:creationId xmlns:a16="http://schemas.microsoft.com/office/drawing/2014/main" id="{27916095-0F63-CAF9-5851-0BA8C870A6D0}"/>
                  </a:ext>
                </a:extLst>
              </p:cNvPr>
              <p:cNvGrpSpPr/>
              <p:nvPr/>
            </p:nvGrpSpPr>
            <p:grpSpPr>
              <a:xfrm>
                <a:off x="664230" y="816655"/>
                <a:ext cx="705711" cy="252446"/>
                <a:chOff x="794503" y="611167"/>
                <a:chExt cx="705711" cy="252446"/>
              </a:xfrm>
            </p:grpSpPr>
            <p:sp>
              <p:nvSpPr>
                <p:cNvPr id="372" name="Retângulo: Cantos Arredondados 371">
                  <a:extLst>
                    <a:ext uri="{FF2B5EF4-FFF2-40B4-BE49-F238E27FC236}">
                      <a16:creationId xmlns:a16="http://schemas.microsoft.com/office/drawing/2014/main" id="{C9EAFEAA-366D-323A-1983-CDD9403E2D2E}"/>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3" name="CaixaDeTexto 372">
                  <a:extLst>
                    <a:ext uri="{FF2B5EF4-FFF2-40B4-BE49-F238E27FC236}">
                      <a16:creationId xmlns:a16="http://schemas.microsoft.com/office/drawing/2014/main" id="{7A629982-516A-1D25-F196-0720A039D8DC}"/>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04/27/23</a:t>
                  </a:r>
                </a:p>
              </p:txBody>
            </p:sp>
            <p:sp>
              <p:nvSpPr>
                <p:cNvPr id="374" name="Elipse 373">
                  <a:extLst>
                    <a:ext uri="{FF2B5EF4-FFF2-40B4-BE49-F238E27FC236}">
                      <a16:creationId xmlns:a16="http://schemas.microsoft.com/office/drawing/2014/main" id="{668D739C-1B9D-EB7F-6853-A12A57C4240F}"/>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371" name="CaixaDeTexto 370">
                <a:extLst>
                  <a:ext uri="{FF2B5EF4-FFF2-40B4-BE49-F238E27FC236}">
                    <a16:creationId xmlns:a16="http://schemas.microsoft.com/office/drawing/2014/main" id="{9880E272-D7F4-6F16-A434-F2D63E886AAE}"/>
                  </a:ext>
                </a:extLst>
              </p:cNvPr>
              <p:cNvSpPr txBox="1"/>
              <p:nvPr/>
            </p:nvSpPr>
            <p:spPr>
              <a:xfrm>
                <a:off x="1345155" y="859927"/>
                <a:ext cx="489966" cy="184666"/>
              </a:xfrm>
              <a:prstGeom prst="rect">
                <a:avLst/>
              </a:prstGeom>
              <a:noFill/>
            </p:spPr>
            <p:txBody>
              <a:bodyPr wrap="square" rtlCol="0">
                <a:spAutoFit/>
              </a:bodyPr>
              <a:lstStyle/>
              <a:p>
                <a:r>
                  <a:rPr lang="pt-BR" sz="600" i="1" dirty="0"/>
                  <a:t>pg. 336</a:t>
                </a:r>
              </a:p>
            </p:txBody>
          </p:sp>
        </p:grpSp>
        <p:sp>
          <p:nvSpPr>
            <p:cNvPr id="21" name="CaixaDeTexto 20">
              <a:extLst>
                <a:ext uri="{FF2B5EF4-FFF2-40B4-BE49-F238E27FC236}">
                  <a16:creationId xmlns:a16="http://schemas.microsoft.com/office/drawing/2014/main" id="{FFEF69C8-C4FF-C45B-6C13-D52E0E285A68}"/>
                </a:ext>
              </a:extLst>
            </p:cNvPr>
            <p:cNvSpPr txBox="1"/>
            <p:nvPr/>
          </p:nvSpPr>
          <p:spPr>
            <a:xfrm>
              <a:off x="5678528" y="1518576"/>
              <a:ext cx="1617535" cy="646331"/>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Buritirama accuses </a:t>
              </a:r>
              <a:r>
                <a:rPr lang="en-US" sz="900" dirty="0" err="1">
                  <a:latin typeface="Bahnschrift SemiCondensed" panose="020B0502040204020203" pitchFamily="34" charset="0"/>
                  <a:ea typeface="Cambria" panose="02040503050406030204" pitchFamily="18" charset="0"/>
                </a:rPr>
                <a:t>Steinweg</a:t>
              </a:r>
              <a:r>
                <a:rPr lang="en-US" sz="900" dirty="0">
                  <a:latin typeface="Bahnschrift SemiCondensed" panose="020B0502040204020203" pitchFamily="34" charset="0"/>
                  <a:ea typeface="Cambria" panose="02040503050406030204" pitchFamily="18" charset="0"/>
                </a:rPr>
                <a:t> of engaging in predatory litigation and requests the invalidation of the citation.</a:t>
              </a:r>
              <a:endParaRPr lang="pt-BR" sz="900" dirty="0">
                <a:latin typeface="Bahnschrift SemiCondensed" panose="020B0502040204020203" pitchFamily="34" charset="0"/>
                <a:ea typeface="Cambria" panose="02040503050406030204" pitchFamily="18" charset="0"/>
              </a:endParaRPr>
            </a:p>
          </p:txBody>
        </p:sp>
      </p:grpSp>
      <p:grpSp>
        <p:nvGrpSpPr>
          <p:cNvPr id="33" name="Agrupar 32">
            <a:extLst>
              <a:ext uri="{FF2B5EF4-FFF2-40B4-BE49-F238E27FC236}">
                <a16:creationId xmlns:a16="http://schemas.microsoft.com/office/drawing/2014/main" id="{8000BCEB-1487-7C8A-8000-F09F4907FA03}"/>
              </a:ext>
            </a:extLst>
          </p:cNvPr>
          <p:cNvGrpSpPr/>
          <p:nvPr/>
        </p:nvGrpSpPr>
        <p:grpSpPr>
          <a:xfrm>
            <a:off x="9455090" y="784070"/>
            <a:ext cx="1635663" cy="1712563"/>
            <a:chOff x="9234605" y="758432"/>
            <a:chExt cx="1635663" cy="1712563"/>
          </a:xfrm>
        </p:grpSpPr>
        <p:grpSp>
          <p:nvGrpSpPr>
            <p:cNvPr id="23" name="Agrupar 22">
              <a:extLst>
                <a:ext uri="{FF2B5EF4-FFF2-40B4-BE49-F238E27FC236}">
                  <a16:creationId xmlns:a16="http://schemas.microsoft.com/office/drawing/2014/main" id="{65FF896C-F7EB-E404-E296-664712150319}"/>
                </a:ext>
              </a:extLst>
            </p:cNvPr>
            <p:cNvGrpSpPr/>
            <p:nvPr/>
          </p:nvGrpSpPr>
          <p:grpSpPr>
            <a:xfrm>
              <a:off x="9235118" y="758432"/>
              <a:ext cx="1626291" cy="1712563"/>
              <a:chOff x="208830" y="793005"/>
              <a:chExt cx="1626291" cy="1712563"/>
            </a:xfrm>
          </p:grpSpPr>
          <p:sp>
            <p:nvSpPr>
              <p:cNvPr id="24" name="Retângulo: Cantos Arredondados 23">
                <a:extLst>
                  <a:ext uri="{FF2B5EF4-FFF2-40B4-BE49-F238E27FC236}">
                    <a16:creationId xmlns:a16="http://schemas.microsoft.com/office/drawing/2014/main" id="{8EEF862A-7BE2-EE37-0C1A-242AD3A30107}"/>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208DF25C-3C3F-00FB-49A9-0F83C36A66F5}"/>
                  </a:ext>
                </a:extLst>
              </p:cNvPr>
              <p:cNvSpPr txBox="1"/>
              <p:nvPr/>
            </p:nvSpPr>
            <p:spPr>
              <a:xfrm>
                <a:off x="208830" y="1064957"/>
                <a:ext cx="1623216" cy="355482"/>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BURITIRAMA’S BANKRUPTCY IS DECLARED</a:t>
                </a:r>
                <a:endParaRPr lang="pt-BR" sz="900" b="1" dirty="0">
                  <a:latin typeface="Bahnschrift SemiCondensed" panose="020B0502040204020203" pitchFamily="34" charset="0"/>
                  <a:ea typeface="Cambria" panose="02040503050406030204" pitchFamily="18" charset="0"/>
                </a:endParaRPr>
              </a:p>
            </p:txBody>
          </p:sp>
          <p:grpSp>
            <p:nvGrpSpPr>
              <p:cNvPr id="26" name="Agrupar 25">
                <a:extLst>
                  <a:ext uri="{FF2B5EF4-FFF2-40B4-BE49-F238E27FC236}">
                    <a16:creationId xmlns:a16="http://schemas.microsoft.com/office/drawing/2014/main" id="{D54B6474-E677-0DF3-4349-7163903EA33B}"/>
                  </a:ext>
                </a:extLst>
              </p:cNvPr>
              <p:cNvGrpSpPr/>
              <p:nvPr/>
            </p:nvGrpSpPr>
            <p:grpSpPr>
              <a:xfrm>
                <a:off x="664230" y="816655"/>
                <a:ext cx="705711" cy="252446"/>
                <a:chOff x="794503" y="611167"/>
                <a:chExt cx="705711" cy="252446"/>
              </a:xfrm>
            </p:grpSpPr>
            <p:sp>
              <p:nvSpPr>
                <p:cNvPr id="28" name="Retângulo: Cantos Arredondados 27">
                  <a:extLst>
                    <a:ext uri="{FF2B5EF4-FFF2-40B4-BE49-F238E27FC236}">
                      <a16:creationId xmlns:a16="http://schemas.microsoft.com/office/drawing/2014/main" id="{068F519F-EA3D-AC17-5DB4-4DF6E2BB9214}"/>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a:extLst>
                    <a:ext uri="{FF2B5EF4-FFF2-40B4-BE49-F238E27FC236}">
                      <a16:creationId xmlns:a16="http://schemas.microsoft.com/office/drawing/2014/main" id="{2FE06292-77D1-17A6-AFD5-4F6A39828F6D}"/>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07/07/23</a:t>
                  </a:r>
                </a:p>
              </p:txBody>
            </p:sp>
            <p:sp>
              <p:nvSpPr>
                <p:cNvPr id="30" name="Elipse 29">
                  <a:extLst>
                    <a:ext uri="{FF2B5EF4-FFF2-40B4-BE49-F238E27FC236}">
                      <a16:creationId xmlns:a16="http://schemas.microsoft.com/office/drawing/2014/main" id="{3C6FD003-C378-5E3D-A6C0-5FEDFCF6A403}"/>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27" name="CaixaDeTexto 26">
                <a:extLst>
                  <a:ext uri="{FF2B5EF4-FFF2-40B4-BE49-F238E27FC236}">
                    <a16:creationId xmlns:a16="http://schemas.microsoft.com/office/drawing/2014/main" id="{BACC4235-66C1-B6AE-39B0-034BD69124C7}"/>
                  </a:ext>
                </a:extLst>
              </p:cNvPr>
              <p:cNvSpPr txBox="1"/>
              <p:nvPr/>
            </p:nvSpPr>
            <p:spPr>
              <a:xfrm>
                <a:off x="1345155" y="859927"/>
                <a:ext cx="489966" cy="184666"/>
              </a:xfrm>
              <a:prstGeom prst="rect">
                <a:avLst/>
              </a:prstGeom>
              <a:noFill/>
            </p:spPr>
            <p:txBody>
              <a:bodyPr wrap="square" rtlCol="0">
                <a:spAutoFit/>
              </a:bodyPr>
              <a:lstStyle/>
              <a:p>
                <a:endParaRPr lang="pt-BR" sz="600" i="1" dirty="0"/>
              </a:p>
            </p:txBody>
          </p:sp>
        </p:grpSp>
        <p:sp>
          <p:nvSpPr>
            <p:cNvPr id="31" name="CaixaDeTexto 30">
              <a:extLst>
                <a:ext uri="{FF2B5EF4-FFF2-40B4-BE49-F238E27FC236}">
                  <a16:creationId xmlns:a16="http://schemas.microsoft.com/office/drawing/2014/main" id="{5D1B995E-AE17-A130-9478-83EC99F1F69F}"/>
                </a:ext>
              </a:extLst>
            </p:cNvPr>
            <p:cNvSpPr txBox="1"/>
            <p:nvPr/>
          </p:nvSpPr>
          <p:spPr>
            <a:xfrm>
              <a:off x="9234605" y="1432333"/>
              <a:ext cx="1617535" cy="784830"/>
            </a:xfrm>
            <a:prstGeom prst="rect">
              <a:avLst/>
            </a:prstGeom>
            <a:noFill/>
          </p:spPr>
          <p:txBody>
            <a:bodyPr wrap="square" rtlCol="0">
              <a:spAutoFit/>
            </a:bodyPr>
            <a:lstStyle/>
            <a:p>
              <a:pPr algn="just"/>
              <a:r>
                <a:rPr lang="pt-BR" sz="900" dirty="0">
                  <a:latin typeface="Bahnschrift SemiCondensed" panose="020B0502040204020203" pitchFamily="34" charset="0"/>
                  <a:ea typeface="Cambria" panose="02040503050406030204" pitchFamily="18" charset="0"/>
                </a:rPr>
                <a:t>LASPRO </a:t>
              </a:r>
              <a:r>
                <a:rPr lang="en-US" sz="900" dirty="0">
                  <a:latin typeface="Bahnschrift SemiCondensed" panose="020B0502040204020203" pitchFamily="34" charset="0"/>
                  <a:ea typeface="Cambria" panose="02040503050406030204" pitchFamily="18" charset="0"/>
                </a:rPr>
                <a:t>is appointed as the Judicial Administrator (JA) for the bankruptcy, and the legal term is set at 90 days from the protest date.</a:t>
              </a:r>
              <a:endParaRPr lang="pt-BR" sz="900" dirty="0">
                <a:latin typeface="Bahnschrift SemiCondensed" panose="020B0502040204020203" pitchFamily="34" charset="0"/>
                <a:ea typeface="Cambria" panose="02040503050406030204" pitchFamily="18" charset="0"/>
              </a:endParaRPr>
            </a:p>
          </p:txBody>
        </p:sp>
        <p:sp>
          <p:nvSpPr>
            <p:cNvPr id="32" name="CaixaDeTexto 31">
              <a:extLst>
                <a:ext uri="{FF2B5EF4-FFF2-40B4-BE49-F238E27FC236}">
                  <a16:creationId xmlns:a16="http://schemas.microsoft.com/office/drawing/2014/main" id="{88961193-6B29-6296-2320-2DF87D0A9F40}"/>
                </a:ext>
              </a:extLst>
            </p:cNvPr>
            <p:cNvSpPr txBox="1"/>
            <p:nvPr/>
          </p:nvSpPr>
          <p:spPr>
            <a:xfrm>
              <a:off x="10324151" y="803732"/>
              <a:ext cx="546117" cy="184666"/>
            </a:xfrm>
            <a:prstGeom prst="rect">
              <a:avLst/>
            </a:prstGeom>
            <a:noFill/>
          </p:spPr>
          <p:txBody>
            <a:bodyPr wrap="square" rtlCol="0">
              <a:spAutoFit/>
            </a:bodyPr>
            <a:lstStyle/>
            <a:p>
              <a:pPr algn="r"/>
              <a:r>
                <a:rPr lang="pt-BR" sz="600" i="1" dirty="0"/>
                <a:t>pg. 699</a:t>
              </a:r>
            </a:p>
          </p:txBody>
        </p:sp>
      </p:grpSp>
      <p:grpSp>
        <p:nvGrpSpPr>
          <p:cNvPr id="479" name="Agrupar 478">
            <a:extLst>
              <a:ext uri="{FF2B5EF4-FFF2-40B4-BE49-F238E27FC236}">
                <a16:creationId xmlns:a16="http://schemas.microsoft.com/office/drawing/2014/main" id="{E3490785-25E8-760C-7C3D-BE66E9CF9164}"/>
              </a:ext>
            </a:extLst>
          </p:cNvPr>
          <p:cNvGrpSpPr/>
          <p:nvPr/>
        </p:nvGrpSpPr>
        <p:grpSpPr>
          <a:xfrm>
            <a:off x="7482715" y="784070"/>
            <a:ext cx="1788049" cy="1712563"/>
            <a:chOff x="7480273" y="786753"/>
            <a:chExt cx="1788049" cy="1712563"/>
          </a:xfrm>
        </p:grpSpPr>
        <p:grpSp>
          <p:nvGrpSpPr>
            <p:cNvPr id="34" name="Agrupar 33">
              <a:extLst>
                <a:ext uri="{FF2B5EF4-FFF2-40B4-BE49-F238E27FC236}">
                  <a16:creationId xmlns:a16="http://schemas.microsoft.com/office/drawing/2014/main" id="{72EC3192-810E-A4F1-7F35-241431627A22}"/>
                </a:ext>
              </a:extLst>
            </p:cNvPr>
            <p:cNvGrpSpPr/>
            <p:nvPr/>
          </p:nvGrpSpPr>
          <p:grpSpPr>
            <a:xfrm>
              <a:off x="7480273" y="786753"/>
              <a:ext cx="1735828" cy="1712563"/>
              <a:chOff x="7360605" y="761115"/>
              <a:chExt cx="1735828" cy="1712563"/>
            </a:xfrm>
          </p:grpSpPr>
          <p:grpSp>
            <p:nvGrpSpPr>
              <p:cNvPr id="10" name="Agrupar 9">
                <a:extLst>
                  <a:ext uri="{FF2B5EF4-FFF2-40B4-BE49-F238E27FC236}">
                    <a16:creationId xmlns:a16="http://schemas.microsoft.com/office/drawing/2014/main" id="{A543B9E6-0A9E-C14C-3C13-8C5480641AED}"/>
                  </a:ext>
                </a:extLst>
              </p:cNvPr>
              <p:cNvGrpSpPr/>
              <p:nvPr/>
            </p:nvGrpSpPr>
            <p:grpSpPr>
              <a:xfrm>
                <a:off x="7360605" y="761115"/>
                <a:ext cx="1735828" cy="1712563"/>
                <a:chOff x="150816" y="793005"/>
                <a:chExt cx="1735828" cy="1712563"/>
              </a:xfrm>
            </p:grpSpPr>
            <p:sp>
              <p:nvSpPr>
                <p:cNvPr id="11" name="Retângulo: Cantos Arredondados 10">
                  <a:extLst>
                    <a:ext uri="{FF2B5EF4-FFF2-40B4-BE49-F238E27FC236}">
                      <a16:creationId xmlns:a16="http://schemas.microsoft.com/office/drawing/2014/main" id="{2128A28A-F5CC-40DD-A058-CDA10A995E1A}"/>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7D2F9498-A3DF-4A44-5B4C-604F5325DCA1}"/>
                    </a:ext>
                  </a:extLst>
                </p:cNvPr>
                <p:cNvSpPr txBox="1"/>
                <p:nvPr/>
              </p:nvSpPr>
              <p:spPr>
                <a:xfrm>
                  <a:off x="150816" y="1064957"/>
                  <a:ext cx="1735828"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BURITIRAMA PETITIONS FOR THE SCHEDULING OF A HEARING AND MAKES A PROPOSAL TO STEINWEG</a:t>
                  </a:r>
                  <a:endParaRPr lang="pt-BR" sz="900" b="1" dirty="0">
                    <a:latin typeface="Bahnschrift SemiCondensed" panose="020B0502040204020203" pitchFamily="34" charset="0"/>
                    <a:ea typeface="Cambria" panose="02040503050406030204" pitchFamily="18" charset="0"/>
                  </a:endParaRPr>
                </a:p>
              </p:txBody>
            </p:sp>
            <p:grpSp>
              <p:nvGrpSpPr>
                <p:cNvPr id="13" name="Agrupar 12">
                  <a:extLst>
                    <a:ext uri="{FF2B5EF4-FFF2-40B4-BE49-F238E27FC236}">
                      <a16:creationId xmlns:a16="http://schemas.microsoft.com/office/drawing/2014/main" id="{93C7885F-E3AD-3BD4-08DC-315D03B56379}"/>
                    </a:ext>
                  </a:extLst>
                </p:cNvPr>
                <p:cNvGrpSpPr/>
                <p:nvPr/>
              </p:nvGrpSpPr>
              <p:grpSpPr>
                <a:xfrm>
                  <a:off x="664230" y="816655"/>
                  <a:ext cx="705711" cy="252446"/>
                  <a:chOff x="794503" y="611167"/>
                  <a:chExt cx="705711" cy="252446"/>
                </a:xfrm>
              </p:grpSpPr>
              <p:sp>
                <p:nvSpPr>
                  <p:cNvPr id="15" name="Retângulo: Cantos Arredondados 14">
                    <a:extLst>
                      <a:ext uri="{FF2B5EF4-FFF2-40B4-BE49-F238E27FC236}">
                        <a16:creationId xmlns:a16="http://schemas.microsoft.com/office/drawing/2014/main" id="{97C66401-E5DD-722A-1FE7-8BA1CD2E38C6}"/>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61EFF81A-CCB3-479A-D2D6-72625DEC171C}"/>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06/09/23</a:t>
                    </a:r>
                  </a:p>
                </p:txBody>
              </p:sp>
              <p:sp>
                <p:nvSpPr>
                  <p:cNvPr id="17" name="Elipse 16">
                    <a:extLst>
                      <a:ext uri="{FF2B5EF4-FFF2-40B4-BE49-F238E27FC236}">
                        <a16:creationId xmlns:a16="http://schemas.microsoft.com/office/drawing/2014/main" id="{C0656995-22EA-8090-B42A-1CC1CA18BAB9}"/>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4" name="CaixaDeTexto 13">
                  <a:extLst>
                    <a:ext uri="{FF2B5EF4-FFF2-40B4-BE49-F238E27FC236}">
                      <a16:creationId xmlns:a16="http://schemas.microsoft.com/office/drawing/2014/main" id="{1B209347-3888-6E28-C7DA-F1722AE089A0}"/>
                    </a:ext>
                  </a:extLst>
                </p:cNvPr>
                <p:cNvSpPr txBox="1"/>
                <p:nvPr/>
              </p:nvSpPr>
              <p:spPr>
                <a:xfrm>
                  <a:off x="1345155" y="859927"/>
                  <a:ext cx="489966" cy="184666"/>
                </a:xfrm>
                <a:prstGeom prst="rect">
                  <a:avLst/>
                </a:prstGeom>
                <a:noFill/>
              </p:spPr>
              <p:txBody>
                <a:bodyPr wrap="square" rtlCol="0">
                  <a:spAutoFit/>
                </a:bodyPr>
                <a:lstStyle/>
                <a:p>
                  <a:endParaRPr lang="pt-BR" sz="600" i="1" dirty="0"/>
                </a:p>
              </p:txBody>
            </p:sp>
          </p:grpSp>
          <p:sp>
            <p:nvSpPr>
              <p:cNvPr id="19" name="CaixaDeTexto 18">
                <a:extLst>
                  <a:ext uri="{FF2B5EF4-FFF2-40B4-BE49-F238E27FC236}">
                    <a16:creationId xmlns:a16="http://schemas.microsoft.com/office/drawing/2014/main" id="{EC24822D-EA4E-B783-E241-912D0B6D294E}"/>
                  </a:ext>
                </a:extLst>
              </p:cNvPr>
              <p:cNvSpPr txBox="1"/>
              <p:nvPr/>
            </p:nvSpPr>
            <p:spPr>
              <a:xfrm>
                <a:off x="7422073" y="1475046"/>
                <a:ext cx="1617535" cy="923330"/>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"Buritirama proposes payment to </a:t>
                </a:r>
                <a:r>
                  <a:rPr lang="en-US" sz="900" dirty="0" err="1">
                    <a:latin typeface="Bahnschrift SemiCondensed" panose="020B0502040204020203" pitchFamily="34" charset="0"/>
                    <a:ea typeface="Cambria" panose="02040503050406030204" pitchFamily="18" charset="0"/>
                  </a:rPr>
                  <a:t>Steinweg</a:t>
                </a:r>
                <a:r>
                  <a:rPr lang="en-US" sz="900" dirty="0">
                    <a:latin typeface="Bahnschrift SemiCondensed" panose="020B0502040204020203" pitchFamily="34" charset="0"/>
                    <a:ea typeface="Cambria" panose="02040503050406030204" pitchFamily="18" charset="0"/>
                  </a:rPr>
                  <a:t> through the assignment of a stack of 70 thousand tons of manganese ore. The proposal is considered 'indecorous' by </a:t>
                </a:r>
                <a:r>
                  <a:rPr lang="en-US" sz="900" dirty="0" err="1">
                    <a:latin typeface="Bahnschrift SemiCondensed" panose="020B0502040204020203" pitchFamily="34" charset="0"/>
                    <a:ea typeface="Cambria" panose="02040503050406030204" pitchFamily="18" charset="0"/>
                  </a:rPr>
                  <a:t>Steinweg</a:t>
                </a:r>
                <a:r>
                  <a:rPr lang="en-US" sz="900" dirty="0">
                    <a:latin typeface="Bahnschrift SemiCondensed" panose="020B0502040204020203" pitchFamily="34" charset="0"/>
                    <a:ea typeface="Cambria" panose="02040503050406030204" pitchFamily="18" charset="0"/>
                  </a:rPr>
                  <a:t>.</a:t>
                </a:r>
                <a:endParaRPr lang="pt-BR" sz="900" dirty="0">
                  <a:latin typeface="Bahnschrift SemiCondensed" panose="020B0502040204020203" pitchFamily="34" charset="0"/>
                  <a:ea typeface="Cambria" panose="02040503050406030204" pitchFamily="18" charset="0"/>
                </a:endParaRPr>
              </a:p>
            </p:txBody>
          </p:sp>
        </p:grpSp>
        <p:sp>
          <p:nvSpPr>
            <p:cNvPr id="2" name="CaixaDeTexto 1">
              <a:extLst>
                <a:ext uri="{FF2B5EF4-FFF2-40B4-BE49-F238E27FC236}">
                  <a16:creationId xmlns:a16="http://schemas.microsoft.com/office/drawing/2014/main" id="{DCF1793A-C92D-C317-A519-A5C47FF89CDA}"/>
                </a:ext>
              </a:extLst>
            </p:cNvPr>
            <p:cNvSpPr txBox="1"/>
            <p:nvPr/>
          </p:nvSpPr>
          <p:spPr>
            <a:xfrm>
              <a:off x="8778356" y="830467"/>
              <a:ext cx="489966" cy="184666"/>
            </a:xfrm>
            <a:prstGeom prst="rect">
              <a:avLst/>
            </a:prstGeom>
            <a:noFill/>
          </p:spPr>
          <p:txBody>
            <a:bodyPr wrap="square" rtlCol="0">
              <a:spAutoFit/>
            </a:bodyPr>
            <a:lstStyle/>
            <a:p>
              <a:r>
                <a:rPr lang="pt-BR" sz="600" i="1" dirty="0"/>
                <a:t>pg. 697</a:t>
              </a:r>
            </a:p>
          </p:txBody>
        </p:sp>
      </p:grpSp>
      <p:grpSp>
        <p:nvGrpSpPr>
          <p:cNvPr id="476" name="Agrupar 475">
            <a:extLst>
              <a:ext uri="{FF2B5EF4-FFF2-40B4-BE49-F238E27FC236}">
                <a16:creationId xmlns:a16="http://schemas.microsoft.com/office/drawing/2014/main" id="{512BB63A-76B7-E194-8395-9819299EEF4F}"/>
              </a:ext>
            </a:extLst>
          </p:cNvPr>
          <p:cNvGrpSpPr/>
          <p:nvPr/>
        </p:nvGrpSpPr>
        <p:grpSpPr>
          <a:xfrm>
            <a:off x="1013805" y="4841440"/>
            <a:ext cx="1629369" cy="1712563"/>
            <a:chOff x="4607795" y="4834899"/>
            <a:chExt cx="1629369" cy="1712563"/>
          </a:xfrm>
        </p:grpSpPr>
        <p:grpSp>
          <p:nvGrpSpPr>
            <p:cNvPr id="41" name="Agrupar 40">
              <a:extLst>
                <a:ext uri="{FF2B5EF4-FFF2-40B4-BE49-F238E27FC236}">
                  <a16:creationId xmlns:a16="http://schemas.microsoft.com/office/drawing/2014/main" id="{335ECFA3-471A-9E91-8968-BD912F1EE702}"/>
                </a:ext>
              </a:extLst>
            </p:cNvPr>
            <p:cNvGrpSpPr/>
            <p:nvPr/>
          </p:nvGrpSpPr>
          <p:grpSpPr>
            <a:xfrm>
              <a:off x="4607795" y="4834899"/>
              <a:ext cx="1629369" cy="1712563"/>
              <a:chOff x="205752" y="793005"/>
              <a:chExt cx="1629369" cy="1712563"/>
            </a:xfrm>
          </p:grpSpPr>
          <p:sp>
            <p:nvSpPr>
              <p:cNvPr id="42" name="Retângulo: Cantos Arredondados 41">
                <a:extLst>
                  <a:ext uri="{FF2B5EF4-FFF2-40B4-BE49-F238E27FC236}">
                    <a16:creationId xmlns:a16="http://schemas.microsoft.com/office/drawing/2014/main" id="{9D775C0B-F9C7-E68C-2B39-F61A23F57D9E}"/>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D2A8504E-DDE4-DD9D-27F6-6C01DCECD23D}"/>
                  </a:ext>
                </a:extLst>
              </p:cNvPr>
              <p:cNvSpPr txBox="1"/>
              <p:nvPr/>
            </p:nvSpPr>
            <p:spPr>
              <a:xfrm>
                <a:off x="205752" y="1090283"/>
                <a:ext cx="1623216" cy="355482"/>
              </a:xfrm>
              <a:prstGeom prst="rect">
                <a:avLst/>
              </a:prstGeom>
              <a:noFill/>
            </p:spPr>
            <p:txBody>
              <a:bodyPr wrap="square" rtlCol="0">
                <a:spAutoFit/>
              </a:bodyPr>
              <a:lstStyle/>
              <a:p>
                <a:pPr algn="ctr">
                  <a:lnSpc>
                    <a:spcPct val="95000"/>
                  </a:lnSpc>
                </a:pPr>
                <a:r>
                  <a:rPr lang="pt-BR" sz="900" b="1" dirty="0">
                    <a:latin typeface="Bahnschrift SemiCondensed" panose="020B0502040204020203" pitchFamily="34" charset="0"/>
                    <a:ea typeface="Cambria" panose="02040503050406030204" pitchFamily="18" charset="0"/>
                  </a:rPr>
                  <a:t>BURITIRAMA FILES A MOTION FOR CLARIFICATION</a:t>
                </a:r>
              </a:p>
            </p:txBody>
          </p:sp>
          <p:grpSp>
            <p:nvGrpSpPr>
              <p:cNvPr id="44" name="Agrupar 43">
                <a:extLst>
                  <a:ext uri="{FF2B5EF4-FFF2-40B4-BE49-F238E27FC236}">
                    <a16:creationId xmlns:a16="http://schemas.microsoft.com/office/drawing/2014/main" id="{34C8252C-670F-2229-EA89-AAA31F8A5015}"/>
                  </a:ext>
                </a:extLst>
              </p:cNvPr>
              <p:cNvGrpSpPr/>
              <p:nvPr/>
            </p:nvGrpSpPr>
            <p:grpSpPr>
              <a:xfrm>
                <a:off x="664230" y="816655"/>
                <a:ext cx="705711" cy="252446"/>
                <a:chOff x="794503" y="611167"/>
                <a:chExt cx="705711" cy="252446"/>
              </a:xfrm>
            </p:grpSpPr>
            <p:sp>
              <p:nvSpPr>
                <p:cNvPr id="46" name="Retângulo: Cantos Arredondados 45">
                  <a:extLst>
                    <a:ext uri="{FF2B5EF4-FFF2-40B4-BE49-F238E27FC236}">
                      <a16:creationId xmlns:a16="http://schemas.microsoft.com/office/drawing/2014/main" id="{BCCAD04B-53D7-C7F2-A5EF-76CBA38C24A3}"/>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CaixaDeTexto 46">
                  <a:extLst>
                    <a:ext uri="{FF2B5EF4-FFF2-40B4-BE49-F238E27FC236}">
                      <a16:creationId xmlns:a16="http://schemas.microsoft.com/office/drawing/2014/main" id="{616AECD5-43AE-DF2A-FA97-996A00C3A7DB}"/>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07/18/23</a:t>
                  </a:r>
                </a:p>
              </p:txBody>
            </p:sp>
            <p:sp>
              <p:nvSpPr>
                <p:cNvPr id="48" name="Elipse 47">
                  <a:extLst>
                    <a:ext uri="{FF2B5EF4-FFF2-40B4-BE49-F238E27FC236}">
                      <a16:creationId xmlns:a16="http://schemas.microsoft.com/office/drawing/2014/main" id="{76D56395-13E6-1AE3-1E71-605BF0C0FF52}"/>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5" name="CaixaDeTexto 44">
                <a:extLst>
                  <a:ext uri="{FF2B5EF4-FFF2-40B4-BE49-F238E27FC236}">
                    <a16:creationId xmlns:a16="http://schemas.microsoft.com/office/drawing/2014/main" id="{434C6791-A308-B216-E33F-C0C248C75149}"/>
                  </a:ext>
                </a:extLst>
              </p:cNvPr>
              <p:cNvSpPr txBox="1"/>
              <p:nvPr/>
            </p:nvSpPr>
            <p:spPr>
              <a:xfrm>
                <a:off x="1323274" y="859927"/>
                <a:ext cx="511847" cy="184666"/>
              </a:xfrm>
              <a:prstGeom prst="rect">
                <a:avLst/>
              </a:prstGeom>
              <a:noFill/>
            </p:spPr>
            <p:txBody>
              <a:bodyPr wrap="square" rtlCol="0">
                <a:spAutoFit/>
              </a:bodyPr>
              <a:lstStyle/>
              <a:p>
                <a:pPr algn="r"/>
                <a:r>
                  <a:rPr lang="pt-BR" sz="600" i="1" dirty="0"/>
                  <a:t>pg. 966</a:t>
                </a:r>
              </a:p>
            </p:txBody>
          </p:sp>
        </p:grpSp>
        <p:sp>
          <p:nvSpPr>
            <p:cNvPr id="49" name="CaixaDeTexto 48">
              <a:extLst>
                <a:ext uri="{FF2B5EF4-FFF2-40B4-BE49-F238E27FC236}">
                  <a16:creationId xmlns:a16="http://schemas.microsoft.com/office/drawing/2014/main" id="{1D8742A6-00ED-670D-76C8-A463720854DE}"/>
                </a:ext>
              </a:extLst>
            </p:cNvPr>
            <p:cNvSpPr txBox="1"/>
            <p:nvPr/>
          </p:nvSpPr>
          <p:spPr>
            <a:xfrm>
              <a:off x="4614940" y="5481853"/>
              <a:ext cx="1611381" cy="923330"/>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The company alleges that the citation by publication was invalid, and argues that it is solvent, requesting the reversal of the bankruptcy with suspensive effect.</a:t>
              </a:r>
              <a:endParaRPr lang="pt-BR" sz="900" dirty="0">
                <a:latin typeface="Bahnschrift SemiCondensed" panose="020B0502040204020203" pitchFamily="34" charset="0"/>
                <a:ea typeface="Cambria" panose="02040503050406030204" pitchFamily="18" charset="0"/>
              </a:endParaRPr>
            </a:p>
          </p:txBody>
        </p:sp>
      </p:grpSp>
      <p:grpSp>
        <p:nvGrpSpPr>
          <p:cNvPr id="475" name="Agrupar 474">
            <a:extLst>
              <a:ext uri="{FF2B5EF4-FFF2-40B4-BE49-F238E27FC236}">
                <a16:creationId xmlns:a16="http://schemas.microsoft.com/office/drawing/2014/main" id="{425DF1B3-8ADE-359D-92C3-0FC3C6495724}"/>
              </a:ext>
            </a:extLst>
          </p:cNvPr>
          <p:cNvGrpSpPr/>
          <p:nvPr/>
        </p:nvGrpSpPr>
        <p:grpSpPr>
          <a:xfrm>
            <a:off x="2804666" y="4841440"/>
            <a:ext cx="1761511" cy="1755985"/>
            <a:chOff x="6361355" y="4828435"/>
            <a:chExt cx="1761511" cy="1755985"/>
          </a:xfrm>
        </p:grpSpPr>
        <p:grpSp>
          <p:nvGrpSpPr>
            <p:cNvPr id="50" name="Agrupar 49">
              <a:extLst>
                <a:ext uri="{FF2B5EF4-FFF2-40B4-BE49-F238E27FC236}">
                  <a16:creationId xmlns:a16="http://schemas.microsoft.com/office/drawing/2014/main" id="{529E7807-ABFC-5DC4-1B3D-979AEA12CA05}"/>
                </a:ext>
              </a:extLst>
            </p:cNvPr>
            <p:cNvGrpSpPr/>
            <p:nvPr/>
          </p:nvGrpSpPr>
          <p:grpSpPr>
            <a:xfrm>
              <a:off x="6361355" y="4828435"/>
              <a:ext cx="1761511" cy="1712563"/>
              <a:chOff x="146295" y="793005"/>
              <a:chExt cx="1761511" cy="1712563"/>
            </a:xfrm>
          </p:grpSpPr>
          <p:sp>
            <p:nvSpPr>
              <p:cNvPr id="51" name="Retângulo: Cantos Arredondados 50">
                <a:extLst>
                  <a:ext uri="{FF2B5EF4-FFF2-40B4-BE49-F238E27FC236}">
                    <a16:creationId xmlns:a16="http://schemas.microsoft.com/office/drawing/2014/main" id="{74690349-8F4F-CBA2-6681-4415B28EFD9E}"/>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aixaDeTexto 51">
                <a:extLst>
                  <a:ext uri="{FF2B5EF4-FFF2-40B4-BE49-F238E27FC236}">
                    <a16:creationId xmlns:a16="http://schemas.microsoft.com/office/drawing/2014/main" id="{FFA27969-D094-1527-7930-242728AC0D19}"/>
                  </a:ext>
                </a:extLst>
              </p:cNvPr>
              <p:cNvSpPr txBox="1"/>
              <p:nvPr/>
            </p:nvSpPr>
            <p:spPr>
              <a:xfrm>
                <a:off x="146295" y="1090283"/>
                <a:ext cx="1761511" cy="355482"/>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STEINWEG TAKES A POSITION AGAINST BURITIRAMA’S DEPOSIT</a:t>
                </a:r>
                <a:endParaRPr lang="pt-BR" sz="900" b="1" dirty="0">
                  <a:latin typeface="Bahnschrift SemiCondensed" panose="020B0502040204020203" pitchFamily="34" charset="0"/>
                  <a:ea typeface="Cambria" panose="02040503050406030204" pitchFamily="18" charset="0"/>
                </a:endParaRPr>
              </a:p>
            </p:txBody>
          </p:sp>
          <p:grpSp>
            <p:nvGrpSpPr>
              <p:cNvPr id="53" name="Agrupar 52">
                <a:extLst>
                  <a:ext uri="{FF2B5EF4-FFF2-40B4-BE49-F238E27FC236}">
                    <a16:creationId xmlns:a16="http://schemas.microsoft.com/office/drawing/2014/main" id="{C278CA6A-F12E-71CF-7E86-775F8FC04C91}"/>
                  </a:ext>
                </a:extLst>
              </p:cNvPr>
              <p:cNvGrpSpPr/>
              <p:nvPr/>
            </p:nvGrpSpPr>
            <p:grpSpPr>
              <a:xfrm>
                <a:off x="664230" y="816655"/>
                <a:ext cx="705711" cy="252446"/>
                <a:chOff x="794503" y="611167"/>
                <a:chExt cx="705711" cy="252446"/>
              </a:xfrm>
            </p:grpSpPr>
            <p:sp>
              <p:nvSpPr>
                <p:cNvPr id="55" name="Retângulo: Cantos Arredondados 54">
                  <a:extLst>
                    <a:ext uri="{FF2B5EF4-FFF2-40B4-BE49-F238E27FC236}">
                      <a16:creationId xmlns:a16="http://schemas.microsoft.com/office/drawing/2014/main" id="{9B26D4B1-5804-CD35-1928-097ECE76CF83}"/>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aixaDeTexto 55">
                  <a:extLst>
                    <a:ext uri="{FF2B5EF4-FFF2-40B4-BE49-F238E27FC236}">
                      <a16:creationId xmlns:a16="http://schemas.microsoft.com/office/drawing/2014/main" id="{570B5B6C-E3BF-C838-9BDE-96B751DDBD43}"/>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07/19/23</a:t>
                  </a:r>
                </a:p>
              </p:txBody>
            </p:sp>
            <p:sp>
              <p:nvSpPr>
                <p:cNvPr id="57" name="Elipse 56">
                  <a:extLst>
                    <a:ext uri="{FF2B5EF4-FFF2-40B4-BE49-F238E27FC236}">
                      <a16:creationId xmlns:a16="http://schemas.microsoft.com/office/drawing/2014/main" id="{00C0573F-0B4E-DAB8-7BE5-D183B7C09356}"/>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54" name="CaixaDeTexto 53">
                <a:extLst>
                  <a:ext uri="{FF2B5EF4-FFF2-40B4-BE49-F238E27FC236}">
                    <a16:creationId xmlns:a16="http://schemas.microsoft.com/office/drawing/2014/main" id="{AD4523DE-C678-5DC1-55A4-AECD40F2149F}"/>
                  </a:ext>
                </a:extLst>
              </p:cNvPr>
              <p:cNvSpPr txBox="1"/>
              <p:nvPr/>
            </p:nvSpPr>
            <p:spPr>
              <a:xfrm>
                <a:off x="1323274" y="859927"/>
                <a:ext cx="511847" cy="184666"/>
              </a:xfrm>
              <a:prstGeom prst="rect">
                <a:avLst/>
              </a:prstGeom>
              <a:noFill/>
            </p:spPr>
            <p:txBody>
              <a:bodyPr wrap="square" rtlCol="0">
                <a:spAutoFit/>
              </a:bodyPr>
              <a:lstStyle/>
              <a:p>
                <a:pPr algn="r"/>
                <a:r>
                  <a:rPr lang="pt-BR" sz="600" i="1" dirty="0"/>
                  <a:t>pg. 987</a:t>
                </a:r>
              </a:p>
            </p:txBody>
          </p:sp>
        </p:grpSp>
        <p:sp>
          <p:nvSpPr>
            <p:cNvPr id="448" name="CaixaDeTexto 447">
              <a:extLst>
                <a:ext uri="{FF2B5EF4-FFF2-40B4-BE49-F238E27FC236}">
                  <a16:creationId xmlns:a16="http://schemas.microsoft.com/office/drawing/2014/main" id="{05D0252B-10E9-BC62-FA53-3388D3976066}"/>
                </a:ext>
              </a:extLst>
            </p:cNvPr>
            <p:cNvSpPr txBox="1"/>
            <p:nvPr/>
          </p:nvSpPr>
          <p:spPr>
            <a:xfrm>
              <a:off x="6456347" y="5384091"/>
              <a:ext cx="1611381" cy="1200329"/>
            </a:xfrm>
            <a:prstGeom prst="rect">
              <a:avLst/>
            </a:prstGeom>
            <a:noFill/>
          </p:spPr>
          <p:txBody>
            <a:bodyPr wrap="square" rtlCol="0">
              <a:spAutoFit/>
            </a:bodyPr>
            <a:lstStyle/>
            <a:p>
              <a:pPr algn="just"/>
              <a:r>
                <a:rPr lang="en-US" sz="900" dirty="0" err="1">
                  <a:latin typeface="Bahnschrift SemiCondensed" panose="020B0502040204020203" pitchFamily="34" charset="0"/>
                  <a:ea typeface="Cambria" panose="02040503050406030204" pitchFamily="18" charset="0"/>
                </a:rPr>
                <a:t>Steinweg</a:t>
              </a:r>
              <a:r>
                <a:rPr lang="en-US" sz="900" dirty="0">
                  <a:latin typeface="Bahnschrift SemiCondensed" panose="020B0502040204020203" pitchFamily="34" charset="0"/>
                  <a:ea typeface="Cambria" panose="02040503050406030204" pitchFamily="18" charset="0"/>
                </a:rPr>
                <a:t> points out that the production volume mentioned by Buritirama in 2023 implies that the mining company should have a turnover of over USD 70 million, but no money circulated in the company's account between April and May.</a:t>
              </a:r>
              <a:endParaRPr lang="pt-BR" sz="900" dirty="0">
                <a:latin typeface="Bahnschrift SemiCondensed" panose="020B0502040204020203" pitchFamily="34" charset="0"/>
                <a:ea typeface="Cambria" panose="02040503050406030204" pitchFamily="18" charset="0"/>
              </a:endParaRPr>
            </a:p>
          </p:txBody>
        </p:sp>
      </p:grpSp>
      <p:grpSp>
        <p:nvGrpSpPr>
          <p:cNvPr id="474" name="Agrupar 473">
            <a:extLst>
              <a:ext uri="{FF2B5EF4-FFF2-40B4-BE49-F238E27FC236}">
                <a16:creationId xmlns:a16="http://schemas.microsoft.com/office/drawing/2014/main" id="{30F4D783-7C9E-9133-6723-2AC6D29BCB33}"/>
              </a:ext>
            </a:extLst>
          </p:cNvPr>
          <p:cNvGrpSpPr/>
          <p:nvPr/>
        </p:nvGrpSpPr>
        <p:grpSpPr>
          <a:xfrm>
            <a:off x="4727669" y="4841440"/>
            <a:ext cx="1761511" cy="1712563"/>
            <a:chOff x="8184657" y="4828435"/>
            <a:chExt cx="1761511" cy="1712563"/>
          </a:xfrm>
        </p:grpSpPr>
        <p:grpSp>
          <p:nvGrpSpPr>
            <p:cNvPr id="449" name="Agrupar 448">
              <a:extLst>
                <a:ext uri="{FF2B5EF4-FFF2-40B4-BE49-F238E27FC236}">
                  <a16:creationId xmlns:a16="http://schemas.microsoft.com/office/drawing/2014/main" id="{99ABFB1C-934B-49CB-9042-38CD25B06F38}"/>
                </a:ext>
              </a:extLst>
            </p:cNvPr>
            <p:cNvGrpSpPr/>
            <p:nvPr/>
          </p:nvGrpSpPr>
          <p:grpSpPr>
            <a:xfrm>
              <a:off x="8184657" y="4828435"/>
              <a:ext cx="1761511" cy="1712563"/>
              <a:chOff x="146295" y="793005"/>
              <a:chExt cx="1761511" cy="1712563"/>
            </a:xfrm>
          </p:grpSpPr>
          <p:sp>
            <p:nvSpPr>
              <p:cNvPr id="450" name="Retângulo: Cantos Arredondados 449">
                <a:extLst>
                  <a:ext uri="{FF2B5EF4-FFF2-40B4-BE49-F238E27FC236}">
                    <a16:creationId xmlns:a16="http://schemas.microsoft.com/office/drawing/2014/main" id="{3F7FC13F-681B-F230-ED1E-E152004C8A73}"/>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1" name="CaixaDeTexto 450">
                <a:extLst>
                  <a:ext uri="{FF2B5EF4-FFF2-40B4-BE49-F238E27FC236}">
                    <a16:creationId xmlns:a16="http://schemas.microsoft.com/office/drawing/2014/main" id="{9E9F395E-AACF-D733-6D0C-6489452C3085}"/>
                  </a:ext>
                </a:extLst>
              </p:cNvPr>
              <p:cNvSpPr txBox="1"/>
              <p:nvPr/>
            </p:nvSpPr>
            <p:spPr>
              <a:xfrm>
                <a:off x="146295" y="1090283"/>
                <a:ext cx="1761511" cy="355482"/>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STEINWEG SUGGESTS NAMES FOR BURITIRAMA'S MANAGEMENT</a:t>
                </a:r>
                <a:endParaRPr lang="pt-BR" sz="900" b="1" dirty="0">
                  <a:latin typeface="Bahnschrift SemiCondensed" panose="020B0502040204020203" pitchFamily="34" charset="0"/>
                  <a:ea typeface="Cambria" panose="02040503050406030204" pitchFamily="18" charset="0"/>
                </a:endParaRPr>
              </a:p>
            </p:txBody>
          </p:sp>
          <p:grpSp>
            <p:nvGrpSpPr>
              <p:cNvPr id="452" name="Agrupar 451">
                <a:extLst>
                  <a:ext uri="{FF2B5EF4-FFF2-40B4-BE49-F238E27FC236}">
                    <a16:creationId xmlns:a16="http://schemas.microsoft.com/office/drawing/2014/main" id="{2374F1EA-3CE2-A657-74B1-0BEB341E5009}"/>
                  </a:ext>
                </a:extLst>
              </p:cNvPr>
              <p:cNvGrpSpPr/>
              <p:nvPr/>
            </p:nvGrpSpPr>
            <p:grpSpPr>
              <a:xfrm>
                <a:off x="664230" y="816655"/>
                <a:ext cx="705711" cy="252446"/>
                <a:chOff x="794503" y="611167"/>
                <a:chExt cx="705711" cy="252446"/>
              </a:xfrm>
            </p:grpSpPr>
            <p:sp>
              <p:nvSpPr>
                <p:cNvPr id="454" name="Retângulo: Cantos Arredondados 453">
                  <a:extLst>
                    <a:ext uri="{FF2B5EF4-FFF2-40B4-BE49-F238E27FC236}">
                      <a16:creationId xmlns:a16="http://schemas.microsoft.com/office/drawing/2014/main" id="{8032DDB6-FE38-FB35-AFB9-83789C837FB9}"/>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5" name="CaixaDeTexto 454">
                  <a:extLst>
                    <a:ext uri="{FF2B5EF4-FFF2-40B4-BE49-F238E27FC236}">
                      <a16:creationId xmlns:a16="http://schemas.microsoft.com/office/drawing/2014/main" id="{F0283D59-6258-A32A-EFD3-6051AD8A1277}"/>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07/19/23</a:t>
                  </a:r>
                </a:p>
              </p:txBody>
            </p:sp>
            <p:sp>
              <p:nvSpPr>
                <p:cNvPr id="456" name="Elipse 455">
                  <a:extLst>
                    <a:ext uri="{FF2B5EF4-FFF2-40B4-BE49-F238E27FC236}">
                      <a16:creationId xmlns:a16="http://schemas.microsoft.com/office/drawing/2014/main" id="{5A7EC4FB-260C-9D96-617C-F3B7A7B51E35}"/>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53" name="CaixaDeTexto 452">
                <a:extLst>
                  <a:ext uri="{FF2B5EF4-FFF2-40B4-BE49-F238E27FC236}">
                    <a16:creationId xmlns:a16="http://schemas.microsoft.com/office/drawing/2014/main" id="{B907AC1A-8799-74B8-7759-79DD96A74B2E}"/>
                  </a:ext>
                </a:extLst>
              </p:cNvPr>
              <p:cNvSpPr txBox="1"/>
              <p:nvPr/>
            </p:nvSpPr>
            <p:spPr>
              <a:xfrm>
                <a:off x="1323274" y="859927"/>
                <a:ext cx="511847" cy="184666"/>
              </a:xfrm>
              <a:prstGeom prst="rect">
                <a:avLst/>
              </a:prstGeom>
              <a:noFill/>
            </p:spPr>
            <p:txBody>
              <a:bodyPr wrap="square" rtlCol="0">
                <a:spAutoFit/>
              </a:bodyPr>
              <a:lstStyle/>
              <a:p>
                <a:pPr algn="r"/>
                <a:r>
                  <a:rPr lang="pt-BR" sz="600" i="1" dirty="0"/>
                  <a:t>pg. 1017</a:t>
                </a:r>
              </a:p>
            </p:txBody>
          </p:sp>
        </p:grpSp>
        <p:sp>
          <p:nvSpPr>
            <p:cNvPr id="457" name="CaixaDeTexto 456">
              <a:extLst>
                <a:ext uri="{FF2B5EF4-FFF2-40B4-BE49-F238E27FC236}">
                  <a16:creationId xmlns:a16="http://schemas.microsoft.com/office/drawing/2014/main" id="{9ABA5621-E531-3018-3A86-E6A430085E21}"/>
                </a:ext>
              </a:extLst>
            </p:cNvPr>
            <p:cNvSpPr txBox="1"/>
            <p:nvPr/>
          </p:nvSpPr>
          <p:spPr>
            <a:xfrm>
              <a:off x="8279649" y="5475389"/>
              <a:ext cx="1611381" cy="784830"/>
            </a:xfrm>
            <a:prstGeom prst="rect">
              <a:avLst/>
            </a:prstGeom>
            <a:noFill/>
          </p:spPr>
          <p:txBody>
            <a:bodyPr wrap="square" rtlCol="0">
              <a:spAutoFit/>
            </a:bodyPr>
            <a:lstStyle/>
            <a:p>
              <a:pPr algn="just"/>
              <a:r>
                <a:rPr lang="en-US" sz="900" dirty="0" err="1">
                  <a:latin typeface="Bahnschrift SemiCondensed" panose="020B0502040204020203" pitchFamily="34" charset="0"/>
                  <a:ea typeface="Cambria" panose="02040503050406030204" pitchFamily="18" charset="0"/>
                </a:rPr>
                <a:t>Steinweg</a:t>
              </a:r>
              <a:r>
                <a:rPr lang="en-US" sz="900" dirty="0">
                  <a:latin typeface="Bahnschrift SemiCondensed" panose="020B0502040204020203" pitchFamily="34" charset="0"/>
                  <a:ea typeface="Cambria" panose="02040503050406030204" pitchFamily="18" charset="0"/>
                </a:rPr>
                <a:t> defends the resumption of Buritirama's activities and suggests Wilson </a:t>
              </a:r>
              <a:r>
                <a:rPr lang="en-US" sz="900" dirty="0" err="1">
                  <a:latin typeface="Bahnschrift SemiCondensed" panose="020B0502040204020203" pitchFamily="34" charset="0"/>
                  <a:ea typeface="Cambria" panose="02040503050406030204" pitchFamily="18" charset="0"/>
                </a:rPr>
                <a:t>Brumer</a:t>
              </a:r>
              <a:r>
                <a:rPr lang="en-US" sz="900" dirty="0">
                  <a:latin typeface="Bahnschrift SemiCondensed" panose="020B0502040204020203" pitchFamily="34" charset="0"/>
                  <a:ea typeface="Cambria" panose="02040503050406030204" pitchFamily="18" charset="0"/>
                </a:rPr>
                <a:t> and Ricardo Werneck as interim managers.</a:t>
              </a:r>
              <a:endParaRPr lang="pt-BR" sz="900" dirty="0">
                <a:latin typeface="Bahnschrift SemiCondensed" panose="020B0502040204020203" pitchFamily="34" charset="0"/>
                <a:ea typeface="Cambria" panose="02040503050406030204" pitchFamily="18" charset="0"/>
              </a:endParaRPr>
            </a:p>
          </p:txBody>
        </p:sp>
      </p:grpSp>
      <p:grpSp>
        <p:nvGrpSpPr>
          <p:cNvPr id="480" name="Agrupar 479">
            <a:extLst>
              <a:ext uri="{FF2B5EF4-FFF2-40B4-BE49-F238E27FC236}">
                <a16:creationId xmlns:a16="http://schemas.microsoft.com/office/drawing/2014/main" id="{E14836E8-4254-E05C-7832-20617ED79855}"/>
              </a:ext>
            </a:extLst>
          </p:cNvPr>
          <p:cNvGrpSpPr/>
          <p:nvPr/>
        </p:nvGrpSpPr>
        <p:grpSpPr>
          <a:xfrm>
            <a:off x="6650672" y="4841440"/>
            <a:ext cx="1761511" cy="1712563"/>
            <a:chOff x="10013051" y="4852085"/>
            <a:chExt cx="1761511" cy="1712563"/>
          </a:xfrm>
        </p:grpSpPr>
        <p:grpSp>
          <p:nvGrpSpPr>
            <p:cNvPr id="458" name="Agrupar 457">
              <a:extLst>
                <a:ext uri="{FF2B5EF4-FFF2-40B4-BE49-F238E27FC236}">
                  <a16:creationId xmlns:a16="http://schemas.microsoft.com/office/drawing/2014/main" id="{E31EF350-5158-AFB8-842D-DA0D13BD439D}"/>
                </a:ext>
              </a:extLst>
            </p:cNvPr>
            <p:cNvGrpSpPr/>
            <p:nvPr/>
          </p:nvGrpSpPr>
          <p:grpSpPr>
            <a:xfrm>
              <a:off x="10013051" y="4852085"/>
              <a:ext cx="1761511" cy="1712563"/>
              <a:chOff x="146295" y="793005"/>
              <a:chExt cx="1761511" cy="1712563"/>
            </a:xfrm>
          </p:grpSpPr>
          <p:sp>
            <p:nvSpPr>
              <p:cNvPr id="459" name="Retângulo: Cantos Arredondados 458">
                <a:extLst>
                  <a:ext uri="{FF2B5EF4-FFF2-40B4-BE49-F238E27FC236}">
                    <a16:creationId xmlns:a16="http://schemas.microsoft.com/office/drawing/2014/main" id="{F5332E02-7946-2828-06D3-4C8F9C9C68FD}"/>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0" name="CaixaDeTexto 459">
                <a:extLst>
                  <a:ext uri="{FF2B5EF4-FFF2-40B4-BE49-F238E27FC236}">
                    <a16:creationId xmlns:a16="http://schemas.microsoft.com/office/drawing/2014/main" id="{C5BF33F0-9328-859C-78D6-06D3448D6D92}"/>
                  </a:ext>
                </a:extLst>
              </p:cNvPr>
              <p:cNvSpPr txBox="1"/>
              <p:nvPr/>
            </p:nvSpPr>
            <p:spPr>
              <a:xfrm>
                <a:off x="146295" y="1090283"/>
                <a:ext cx="1761511" cy="355482"/>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BURITIRAMA’S MOTION FOR CLARIFICATION IS DENIED</a:t>
                </a:r>
                <a:endParaRPr lang="pt-BR" sz="900" b="1" dirty="0">
                  <a:latin typeface="Bahnschrift SemiCondensed" panose="020B0502040204020203" pitchFamily="34" charset="0"/>
                  <a:ea typeface="Cambria" panose="02040503050406030204" pitchFamily="18" charset="0"/>
                </a:endParaRPr>
              </a:p>
            </p:txBody>
          </p:sp>
          <p:grpSp>
            <p:nvGrpSpPr>
              <p:cNvPr id="461" name="Agrupar 460">
                <a:extLst>
                  <a:ext uri="{FF2B5EF4-FFF2-40B4-BE49-F238E27FC236}">
                    <a16:creationId xmlns:a16="http://schemas.microsoft.com/office/drawing/2014/main" id="{BDD64051-6B6E-3C05-EAD8-FD3453035993}"/>
                  </a:ext>
                </a:extLst>
              </p:cNvPr>
              <p:cNvGrpSpPr/>
              <p:nvPr/>
            </p:nvGrpSpPr>
            <p:grpSpPr>
              <a:xfrm>
                <a:off x="664230" y="816655"/>
                <a:ext cx="705711" cy="252446"/>
                <a:chOff x="794503" y="611167"/>
                <a:chExt cx="705711" cy="252446"/>
              </a:xfrm>
            </p:grpSpPr>
            <p:sp>
              <p:nvSpPr>
                <p:cNvPr id="463" name="Retângulo: Cantos Arredondados 462">
                  <a:extLst>
                    <a:ext uri="{FF2B5EF4-FFF2-40B4-BE49-F238E27FC236}">
                      <a16:creationId xmlns:a16="http://schemas.microsoft.com/office/drawing/2014/main" id="{6C2BACF7-C9B2-28EC-8152-9D7B5D6B6923}"/>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4" name="CaixaDeTexto 463">
                  <a:extLst>
                    <a:ext uri="{FF2B5EF4-FFF2-40B4-BE49-F238E27FC236}">
                      <a16:creationId xmlns:a16="http://schemas.microsoft.com/office/drawing/2014/main" id="{25475AE0-A9C6-4044-7289-42B16DAC5C85}"/>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07/20/23</a:t>
                  </a:r>
                </a:p>
              </p:txBody>
            </p:sp>
            <p:sp>
              <p:nvSpPr>
                <p:cNvPr id="465" name="Elipse 464">
                  <a:extLst>
                    <a:ext uri="{FF2B5EF4-FFF2-40B4-BE49-F238E27FC236}">
                      <a16:creationId xmlns:a16="http://schemas.microsoft.com/office/drawing/2014/main" id="{9AF199E5-6CB8-7DB0-2914-612AA913FF37}"/>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62" name="CaixaDeTexto 461">
                <a:extLst>
                  <a:ext uri="{FF2B5EF4-FFF2-40B4-BE49-F238E27FC236}">
                    <a16:creationId xmlns:a16="http://schemas.microsoft.com/office/drawing/2014/main" id="{8A84BDB4-79CE-B56B-4C18-198F8595C6CA}"/>
                  </a:ext>
                </a:extLst>
              </p:cNvPr>
              <p:cNvSpPr txBox="1"/>
              <p:nvPr/>
            </p:nvSpPr>
            <p:spPr>
              <a:xfrm>
                <a:off x="1323274" y="859927"/>
                <a:ext cx="511847" cy="184666"/>
              </a:xfrm>
              <a:prstGeom prst="rect">
                <a:avLst/>
              </a:prstGeom>
              <a:noFill/>
            </p:spPr>
            <p:txBody>
              <a:bodyPr wrap="square" rtlCol="0">
                <a:spAutoFit/>
              </a:bodyPr>
              <a:lstStyle/>
              <a:p>
                <a:pPr algn="r"/>
                <a:r>
                  <a:rPr lang="pt-BR" sz="600" i="1" dirty="0"/>
                  <a:t>pg. 5030</a:t>
                </a:r>
              </a:p>
            </p:txBody>
          </p:sp>
        </p:grpSp>
        <p:sp>
          <p:nvSpPr>
            <p:cNvPr id="468" name="CaixaDeTexto 467">
              <a:extLst>
                <a:ext uri="{FF2B5EF4-FFF2-40B4-BE49-F238E27FC236}">
                  <a16:creationId xmlns:a16="http://schemas.microsoft.com/office/drawing/2014/main" id="{345DA66D-5A6A-89DD-E64D-51E16AF08FFC}"/>
                </a:ext>
              </a:extLst>
            </p:cNvPr>
            <p:cNvSpPr txBox="1"/>
            <p:nvPr/>
          </p:nvSpPr>
          <p:spPr>
            <a:xfrm>
              <a:off x="10108043" y="5498590"/>
              <a:ext cx="1611381" cy="923330"/>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The judge states that the bankrupt company did not demonstrate interest or capability to settle the debts, limiting itself to offering a deposit of manganese.</a:t>
              </a:r>
              <a:endParaRPr lang="pt-BR" sz="900" dirty="0">
                <a:latin typeface="Bahnschrift SemiCondensed" panose="020B0502040204020203" pitchFamily="34" charset="0"/>
                <a:ea typeface="Cambria" panose="02040503050406030204" pitchFamily="18" charset="0"/>
              </a:endParaRPr>
            </a:p>
          </p:txBody>
        </p:sp>
      </p:grpSp>
      <p:cxnSp>
        <p:nvCxnSpPr>
          <p:cNvPr id="76" name="Conector de Seta Reta 75">
            <a:extLst>
              <a:ext uri="{FF2B5EF4-FFF2-40B4-BE49-F238E27FC236}">
                <a16:creationId xmlns:a16="http://schemas.microsoft.com/office/drawing/2014/main" id="{BF972CAF-62FA-B4AD-FC9C-BF2704950877}"/>
              </a:ext>
            </a:extLst>
          </p:cNvPr>
          <p:cNvCxnSpPr>
            <a:cxnSpLocks/>
          </p:cNvCxnSpPr>
          <p:nvPr/>
        </p:nvCxnSpPr>
        <p:spPr>
          <a:xfrm flipV="1">
            <a:off x="274320" y="1005072"/>
            <a:ext cx="10868833" cy="21571"/>
          </a:xfrm>
          <a:prstGeom prst="straightConnector1">
            <a:avLst/>
          </a:prstGeom>
          <a:ln w="41275">
            <a:solidFill>
              <a:srgbClr val="00206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69" name="Conector de Seta Reta 168">
            <a:extLst>
              <a:ext uri="{FF2B5EF4-FFF2-40B4-BE49-F238E27FC236}">
                <a16:creationId xmlns:a16="http://schemas.microsoft.com/office/drawing/2014/main" id="{87F08E5B-5944-BDD6-0B24-0848949B0B18}"/>
              </a:ext>
            </a:extLst>
          </p:cNvPr>
          <p:cNvCxnSpPr>
            <a:cxnSpLocks/>
          </p:cNvCxnSpPr>
          <p:nvPr/>
        </p:nvCxnSpPr>
        <p:spPr>
          <a:xfrm flipV="1">
            <a:off x="1033768" y="3041093"/>
            <a:ext cx="10097653" cy="18045"/>
          </a:xfrm>
          <a:prstGeom prst="straightConnector1">
            <a:avLst/>
          </a:prstGeom>
          <a:ln w="41275">
            <a:solidFill>
              <a:srgbClr val="002060"/>
            </a:solidFill>
            <a:tailEnd type="none" w="lg" len="med"/>
          </a:ln>
        </p:spPr>
        <p:style>
          <a:lnRef idx="1">
            <a:schemeClr val="accent1"/>
          </a:lnRef>
          <a:fillRef idx="0">
            <a:schemeClr val="accent1"/>
          </a:fillRef>
          <a:effectRef idx="0">
            <a:schemeClr val="accent1"/>
          </a:effectRef>
          <a:fontRef idx="minor">
            <a:schemeClr val="tx1"/>
          </a:fontRef>
        </p:style>
      </p:cxnSp>
      <p:grpSp>
        <p:nvGrpSpPr>
          <p:cNvPr id="481" name="Agrupar 480">
            <a:extLst>
              <a:ext uri="{FF2B5EF4-FFF2-40B4-BE49-F238E27FC236}">
                <a16:creationId xmlns:a16="http://schemas.microsoft.com/office/drawing/2014/main" id="{F16E8699-CC88-AD84-29EF-7FF3E02DB5E2}"/>
              </a:ext>
            </a:extLst>
          </p:cNvPr>
          <p:cNvGrpSpPr/>
          <p:nvPr/>
        </p:nvGrpSpPr>
        <p:grpSpPr>
          <a:xfrm>
            <a:off x="8573675" y="4841440"/>
            <a:ext cx="1657718" cy="1712563"/>
            <a:chOff x="208319" y="793005"/>
            <a:chExt cx="1657718" cy="1712563"/>
          </a:xfrm>
        </p:grpSpPr>
        <p:sp>
          <p:nvSpPr>
            <p:cNvPr id="482" name="Retângulo: Cantos Arredondados 481">
              <a:extLst>
                <a:ext uri="{FF2B5EF4-FFF2-40B4-BE49-F238E27FC236}">
                  <a16:creationId xmlns:a16="http://schemas.microsoft.com/office/drawing/2014/main" id="{3519449D-8E09-133E-C95A-997D599D28B4}"/>
                </a:ext>
              </a:extLst>
            </p:cNvPr>
            <p:cNvSpPr/>
            <p:nvPr/>
          </p:nvSpPr>
          <p:spPr>
            <a:xfrm>
              <a:off x="217587" y="793005"/>
              <a:ext cx="1611381" cy="1712563"/>
            </a:xfrm>
            <a:prstGeom prst="roundRect">
              <a:avLst>
                <a:gd name="adj" fmla="val 3822"/>
              </a:avLst>
            </a:prstGeom>
            <a:solidFill>
              <a:schemeClr val="accent2">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3" name="CaixaDeTexto 482">
              <a:extLst>
                <a:ext uri="{FF2B5EF4-FFF2-40B4-BE49-F238E27FC236}">
                  <a16:creationId xmlns:a16="http://schemas.microsoft.com/office/drawing/2014/main" id="{2295EAEC-87FC-F19A-1FFD-058BE08EE18D}"/>
                </a:ext>
              </a:extLst>
            </p:cNvPr>
            <p:cNvSpPr txBox="1"/>
            <p:nvPr/>
          </p:nvSpPr>
          <p:spPr>
            <a:xfrm>
              <a:off x="208830" y="1064957"/>
              <a:ext cx="1623216" cy="355482"/>
            </a:xfrm>
            <a:prstGeom prst="rect">
              <a:avLst/>
            </a:prstGeom>
            <a:noFill/>
          </p:spPr>
          <p:txBody>
            <a:bodyPr wrap="square" rtlCol="0">
              <a:spAutoFit/>
            </a:bodyPr>
            <a:lstStyle/>
            <a:p>
              <a:pPr algn="ctr">
                <a:lnSpc>
                  <a:spcPct val="95000"/>
                </a:lnSpc>
              </a:pPr>
              <a:r>
                <a:rPr lang="pt-BR" sz="900" b="1" dirty="0">
                  <a:latin typeface="Bahnschrift SemiCondensed" panose="020B0502040204020203" pitchFamily="34" charset="0"/>
                  <a:ea typeface="Cambria" panose="02040503050406030204" pitchFamily="18" charset="0"/>
                </a:rPr>
                <a:t>BURITIRAMA APPEALS THE BANRUPTCY JUDGMENT</a:t>
              </a:r>
            </a:p>
          </p:txBody>
        </p:sp>
        <p:grpSp>
          <p:nvGrpSpPr>
            <p:cNvPr id="484" name="Agrupar 483">
              <a:extLst>
                <a:ext uri="{FF2B5EF4-FFF2-40B4-BE49-F238E27FC236}">
                  <a16:creationId xmlns:a16="http://schemas.microsoft.com/office/drawing/2014/main" id="{275D2EAD-1D29-9A03-95CE-2412AD9908CC}"/>
                </a:ext>
              </a:extLst>
            </p:cNvPr>
            <p:cNvGrpSpPr/>
            <p:nvPr/>
          </p:nvGrpSpPr>
          <p:grpSpPr>
            <a:xfrm>
              <a:off x="664230" y="816655"/>
              <a:ext cx="705711" cy="252446"/>
              <a:chOff x="794503" y="611167"/>
              <a:chExt cx="705711" cy="252446"/>
            </a:xfrm>
          </p:grpSpPr>
          <p:sp>
            <p:nvSpPr>
              <p:cNvPr id="487" name="Retângulo: Cantos Arredondados 486">
                <a:extLst>
                  <a:ext uri="{FF2B5EF4-FFF2-40B4-BE49-F238E27FC236}">
                    <a16:creationId xmlns:a16="http://schemas.microsoft.com/office/drawing/2014/main" id="{A3A05FE4-375F-69BC-444C-3E8A34C798F7}"/>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8" name="CaixaDeTexto 487">
                <a:extLst>
                  <a:ext uri="{FF2B5EF4-FFF2-40B4-BE49-F238E27FC236}">
                    <a16:creationId xmlns:a16="http://schemas.microsoft.com/office/drawing/2014/main" id="{6BFB7EFA-770C-5FE9-698F-DEA5A031AE92}"/>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07/24/23</a:t>
                </a:r>
              </a:p>
            </p:txBody>
          </p:sp>
          <p:sp>
            <p:nvSpPr>
              <p:cNvPr id="489" name="Elipse 488">
                <a:extLst>
                  <a:ext uri="{FF2B5EF4-FFF2-40B4-BE49-F238E27FC236}">
                    <a16:creationId xmlns:a16="http://schemas.microsoft.com/office/drawing/2014/main" id="{0092EC63-9076-7B04-8EA5-791A57446A22}"/>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85" name="CaixaDeTexto 484">
              <a:extLst>
                <a:ext uri="{FF2B5EF4-FFF2-40B4-BE49-F238E27FC236}">
                  <a16:creationId xmlns:a16="http://schemas.microsoft.com/office/drawing/2014/main" id="{E69E4778-B9EE-F921-3BFC-23C7CE3D3B90}"/>
                </a:ext>
              </a:extLst>
            </p:cNvPr>
            <p:cNvSpPr txBox="1"/>
            <p:nvPr/>
          </p:nvSpPr>
          <p:spPr>
            <a:xfrm>
              <a:off x="208319" y="1420439"/>
              <a:ext cx="1617535" cy="1061829"/>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An interlocutory appeal with a request for suspensive effect is filed seeking to reverse the bankruptcy. Buritirama mentions being solvent and argues that the citation in the bankruptcy process was invalid.</a:t>
              </a:r>
              <a:endParaRPr lang="pt-BR" sz="900" dirty="0">
                <a:latin typeface="Bahnschrift SemiCondensed" panose="020B0502040204020203" pitchFamily="34" charset="0"/>
                <a:ea typeface="Cambria" panose="02040503050406030204" pitchFamily="18" charset="0"/>
              </a:endParaRPr>
            </a:p>
          </p:txBody>
        </p:sp>
        <p:sp>
          <p:nvSpPr>
            <p:cNvPr id="486" name="CaixaDeTexto 485">
              <a:extLst>
                <a:ext uri="{FF2B5EF4-FFF2-40B4-BE49-F238E27FC236}">
                  <a16:creationId xmlns:a16="http://schemas.microsoft.com/office/drawing/2014/main" id="{5738932A-4B12-56C9-213F-8CEF17F50E16}"/>
                </a:ext>
              </a:extLst>
            </p:cNvPr>
            <p:cNvSpPr txBox="1"/>
            <p:nvPr/>
          </p:nvSpPr>
          <p:spPr>
            <a:xfrm>
              <a:off x="1193089" y="856283"/>
              <a:ext cx="672948" cy="184666"/>
            </a:xfrm>
            <a:prstGeom prst="rect">
              <a:avLst/>
            </a:prstGeom>
            <a:noFill/>
          </p:spPr>
          <p:txBody>
            <a:bodyPr wrap="square" rtlCol="0">
              <a:spAutoFit/>
            </a:bodyPr>
            <a:lstStyle/>
            <a:p>
              <a:pPr algn="r"/>
              <a:r>
                <a:rPr lang="pt-BR" sz="600" i="1" dirty="0"/>
                <a:t>AI 01 pg. 1</a:t>
              </a:r>
            </a:p>
          </p:txBody>
        </p:sp>
      </p:grpSp>
      <p:grpSp>
        <p:nvGrpSpPr>
          <p:cNvPr id="490" name="Agrupar 489">
            <a:extLst>
              <a:ext uri="{FF2B5EF4-FFF2-40B4-BE49-F238E27FC236}">
                <a16:creationId xmlns:a16="http://schemas.microsoft.com/office/drawing/2014/main" id="{E16DD2EA-F529-6EFE-5880-6F90AD4F7156}"/>
              </a:ext>
            </a:extLst>
          </p:cNvPr>
          <p:cNvGrpSpPr/>
          <p:nvPr/>
        </p:nvGrpSpPr>
        <p:grpSpPr>
          <a:xfrm>
            <a:off x="10392883" y="4841440"/>
            <a:ext cx="1679364" cy="1712563"/>
            <a:chOff x="208317" y="793005"/>
            <a:chExt cx="1679364" cy="1712563"/>
          </a:xfrm>
        </p:grpSpPr>
        <p:sp>
          <p:nvSpPr>
            <p:cNvPr id="491" name="Retângulo: Cantos Arredondados 490">
              <a:extLst>
                <a:ext uri="{FF2B5EF4-FFF2-40B4-BE49-F238E27FC236}">
                  <a16:creationId xmlns:a16="http://schemas.microsoft.com/office/drawing/2014/main" id="{0D46ACD3-8D9F-7DE2-E6DB-D38A0E703893}"/>
                </a:ext>
              </a:extLst>
            </p:cNvPr>
            <p:cNvSpPr/>
            <p:nvPr/>
          </p:nvSpPr>
          <p:spPr>
            <a:xfrm>
              <a:off x="217587" y="793005"/>
              <a:ext cx="1611381" cy="1712563"/>
            </a:xfrm>
            <a:prstGeom prst="roundRect">
              <a:avLst>
                <a:gd name="adj" fmla="val 3822"/>
              </a:avLst>
            </a:prstGeom>
            <a:solidFill>
              <a:schemeClr val="accent2">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2" name="CaixaDeTexto 491">
              <a:extLst>
                <a:ext uri="{FF2B5EF4-FFF2-40B4-BE49-F238E27FC236}">
                  <a16:creationId xmlns:a16="http://schemas.microsoft.com/office/drawing/2014/main" id="{91F58362-B758-7500-D6EA-9A86EFA968CF}"/>
                </a:ext>
              </a:extLst>
            </p:cNvPr>
            <p:cNvSpPr txBox="1"/>
            <p:nvPr/>
          </p:nvSpPr>
          <p:spPr>
            <a:xfrm>
              <a:off x="208830" y="1064957"/>
              <a:ext cx="1623216" cy="355482"/>
            </a:xfrm>
            <a:prstGeom prst="rect">
              <a:avLst/>
            </a:prstGeom>
            <a:noFill/>
          </p:spPr>
          <p:txBody>
            <a:bodyPr wrap="square" rtlCol="0">
              <a:spAutoFit/>
            </a:bodyPr>
            <a:lstStyle/>
            <a:p>
              <a:pPr algn="ctr">
                <a:lnSpc>
                  <a:spcPct val="95000"/>
                </a:lnSpc>
              </a:pPr>
              <a:r>
                <a:rPr lang="pt-BR" sz="900" b="1" dirty="0">
                  <a:latin typeface="Bahnschrift SemiCondensed" panose="020B0502040204020203" pitchFamily="34" charset="0"/>
                  <a:ea typeface="Cambria" panose="02040503050406030204" pitchFamily="18" charset="0"/>
                </a:rPr>
                <a:t>SUSPENSIVE EFFECT IS NOT GRANTED</a:t>
              </a:r>
            </a:p>
          </p:txBody>
        </p:sp>
        <p:grpSp>
          <p:nvGrpSpPr>
            <p:cNvPr id="493" name="Agrupar 492">
              <a:extLst>
                <a:ext uri="{FF2B5EF4-FFF2-40B4-BE49-F238E27FC236}">
                  <a16:creationId xmlns:a16="http://schemas.microsoft.com/office/drawing/2014/main" id="{50585784-9AC3-792C-BE1F-3EC4581F0A4F}"/>
                </a:ext>
              </a:extLst>
            </p:cNvPr>
            <p:cNvGrpSpPr/>
            <p:nvPr/>
          </p:nvGrpSpPr>
          <p:grpSpPr>
            <a:xfrm>
              <a:off x="664230" y="816655"/>
              <a:ext cx="705711" cy="252446"/>
              <a:chOff x="794503" y="611167"/>
              <a:chExt cx="705711" cy="252446"/>
            </a:xfrm>
          </p:grpSpPr>
          <p:sp>
            <p:nvSpPr>
              <p:cNvPr id="496" name="Retângulo: Cantos Arredondados 495">
                <a:extLst>
                  <a:ext uri="{FF2B5EF4-FFF2-40B4-BE49-F238E27FC236}">
                    <a16:creationId xmlns:a16="http://schemas.microsoft.com/office/drawing/2014/main" id="{C1E1498F-31D6-9006-BB2D-D468F8320EA2}"/>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7" name="CaixaDeTexto 496">
                <a:extLst>
                  <a:ext uri="{FF2B5EF4-FFF2-40B4-BE49-F238E27FC236}">
                    <a16:creationId xmlns:a16="http://schemas.microsoft.com/office/drawing/2014/main" id="{6337D148-3B73-5D9D-6E46-0C3DD7AF2327}"/>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07/24/23</a:t>
                </a:r>
              </a:p>
            </p:txBody>
          </p:sp>
          <p:sp>
            <p:nvSpPr>
              <p:cNvPr id="498" name="Elipse 497">
                <a:extLst>
                  <a:ext uri="{FF2B5EF4-FFF2-40B4-BE49-F238E27FC236}">
                    <a16:creationId xmlns:a16="http://schemas.microsoft.com/office/drawing/2014/main" id="{8CC67EE5-D73E-0A50-38AC-F640D5908240}"/>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94" name="CaixaDeTexto 493">
              <a:extLst>
                <a:ext uri="{FF2B5EF4-FFF2-40B4-BE49-F238E27FC236}">
                  <a16:creationId xmlns:a16="http://schemas.microsoft.com/office/drawing/2014/main" id="{F89BA9D1-1833-A79F-C458-F4ADDEFD797E}"/>
                </a:ext>
              </a:extLst>
            </p:cNvPr>
            <p:cNvSpPr txBox="1"/>
            <p:nvPr/>
          </p:nvSpPr>
          <p:spPr>
            <a:xfrm>
              <a:off x="208317" y="1458256"/>
              <a:ext cx="1617535" cy="923330"/>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During the judgment of the interlocutory appeal seeking the reversal of the bankruptcy, the rapporteur Alexandre </a:t>
              </a:r>
              <a:r>
                <a:rPr lang="en-US" sz="900" dirty="0" err="1">
                  <a:latin typeface="Bahnschrift SemiCondensed" panose="020B0502040204020203" pitchFamily="34" charset="0"/>
                  <a:ea typeface="Cambria" panose="02040503050406030204" pitchFamily="18" charset="0"/>
                </a:rPr>
                <a:t>Lazzarini</a:t>
              </a:r>
              <a:r>
                <a:rPr lang="en-US" sz="900" dirty="0">
                  <a:latin typeface="Bahnschrift SemiCondensed" panose="020B0502040204020203" pitchFamily="34" charset="0"/>
                  <a:ea typeface="Cambria" panose="02040503050406030204" pitchFamily="18" charset="0"/>
                </a:rPr>
                <a:t> does not grant suspensive effect.</a:t>
              </a:r>
              <a:endParaRPr lang="pt-BR" sz="900" dirty="0">
                <a:latin typeface="Bahnschrift SemiCondensed" panose="020B0502040204020203" pitchFamily="34" charset="0"/>
                <a:ea typeface="Cambria" panose="02040503050406030204" pitchFamily="18" charset="0"/>
              </a:endParaRPr>
            </a:p>
          </p:txBody>
        </p:sp>
        <p:sp>
          <p:nvSpPr>
            <p:cNvPr id="495" name="CaixaDeTexto 494">
              <a:extLst>
                <a:ext uri="{FF2B5EF4-FFF2-40B4-BE49-F238E27FC236}">
                  <a16:creationId xmlns:a16="http://schemas.microsoft.com/office/drawing/2014/main" id="{0B9CB744-1A84-DC0B-D29D-EC279B9B6E1B}"/>
                </a:ext>
              </a:extLst>
            </p:cNvPr>
            <p:cNvSpPr txBox="1"/>
            <p:nvPr/>
          </p:nvSpPr>
          <p:spPr>
            <a:xfrm>
              <a:off x="1214733" y="856283"/>
              <a:ext cx="672948" cy="184666"/>
            </a:xfrm>
            <a:prstGeom prst="rect">
              <a:avLst/>
            </a:prstGeom>
            <a:noFill/>
          </p:spPr>
          <p:txBody>
            <a:bodyPr wrap="square" rtlCol="0">
              <a:spAutoFit/>
            </a:bodyPr>
            <a:lstStyle/>
            <a:p>
              <a:pPr algn="r"/>
              <a:r>
                <a:rPr lang="pt-BR" sz="600" i="1" dirty="0"/>
                <a:t>AI 01 pg. 1097</a:t>
              </a:r>
            </a:p>
          </p:txBody>
        </p:sp>
      </p:grpSp>
      <p:cxnSp>
        <p:nvCxnSpPr>
          <p:cNvPr id="200" name="Conector de Seta Reta 199">
            <a:extLst>
              <a:ext uri="{FF2B5EF4-FFF2-40B4-BE49-F238E27FC236}">
                <a16:creationId xmlns:a16="http://schemas.microsoft.com/office/drawing/2014/main" id="{62C2E5AE-8A41-EF50-96FD-C2B3FAE2EE8A}"/>
              </a:ext>
            </a:extLst>
          </p:cNvPr>
          <p:cNvCxnSpPr>
            <a:cxnSpLocks/>
          </p:cNvCxnSpPr>
          <p:nvPr/>
        </p:nvCxnSpPr>
        <p:spPr>
          <a:xfrm flipV="1">
            <a:off x="974845" y="5071048"/>
            <a:ext cx="11144345" cy="18558"/>
          </a:xfrm>
          <a:prstGeom prst="straightConnector1">
            <a:avLst/>
          </a:prstGeom>
          <a:ln w="41275">
            <a:solidFill>
              <a:srgbClr val="002060"/>
            </a:solidFill>
            <a:tailEnd type="none" w="lg" len="med"/>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84F7A273-6BAD-76F2-41A2-03CC7BC9F5CF}"/>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LIQUIDATION IN BANKRUPTCY PROCEEDINGS TIMELINE</a:t>
            </a:r>
          </a:p>
        </p:txBody>
      </p:sp>
      <p:cxnSp>
        <p:nvCxnSpPr>
          <p:cNvPr id="6" name="Conector reto 5">
            <a:extLst>
              <a:ext uri="{FF2B5EF4-FFF2-40B4-BE49-F238E27FC236}">
                <a16:creationId xmlns:a16="http://schemas.microsoft.com/office/drawing/2014/main" id="{4500C6A1-ECDB-51F1-E3AD-D1D3988AB0C9}"/>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35A7088E-F7C6-16FC-569C-E3633DCF2113}"/>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Liquidation</a:t>
            </a:r>
            <a:r>
              <a:rPr lang="pt-BR" sz="800" b="1" dirty="0">
                <a:solidFill>
                  <a:srgbClr val="002060"/>
                </a:solidFill>
                <a:latin typeface="Arial" panose="020B0604020202020204" pitchFamily="34" charset="0"/>
                <a:cs typeface="Arial" panose="020B0604020202020204" pitchFamily="34" charset="0"/>
              </a:rPr>
              <a:t> in </a:t>
            </a:r>
            <a:r>
              <a:rPr lang="en-US" sz="800" b="1" dirty="0">
                <a:solidFill>
                  <a:srgbClr val="002060"/>
                </a:solidFill>
                <a:latin typeface="Arial" panose="020B0604020202020204" pitchFamily="34" charset="0"/>
                <a:cs typeface="Arial" panose="020B0604020202020204" pitchFamily="34" charset="0"/>
              </a:rPr>
              <a:t>Bankruptcy Proceedings Case Update</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
        <p:nvSpPr>
          <p:cNvPr id="38" name="Espaço Reservado para Número de Slide 2">
            <a:extLst>
              <a:ext uri="{FF2B5EF4-FFF2-40B4-BE49-F238E27FC236}">
                <a16:creationId xmlns:a16="http://schemas.microsoft.com/office/drawing/2014/main" id="{D7B5E307-3657-4C63-D7FB-216B65EFD890}"/>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14</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39" name="Arco 38">
            <a:extLst>
              <a:ext uri="{FF2B5EF4-FFF2-40B4-BE49-F238E27FC236}">
                <a16:creationId xmlns:a16="http://schemas.microsoft.com/office/drawing/2014/main" id="{904ABD9B-B05D-176D-F21F-CF4815AC6D0B}"/>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40" name="Arco 39">
            <a:extLst>
              <a:ext uri="{FF2B5EF4-FFF2-40B4-BE49-F238E27FC236}">
                <a16:creationId xmlns:a16="http://schemas.microsoft.com/office/drawing/2014/main" id="{62373DA6-19DA-392D-4797-8298FDEBADA4}"/>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5" name="Retângulo 4">
            <a:extLst>
              <a:ext uri="{FF2B5EF4-FFF2-40B4-BE49-F238E27FC236}">
                <a16:creationId xmlns:a16="http://schemas.microsoft.com/office/drawing/2014/main" id="{CD09289C-B7B2-E288-BCE0-5E025AD8E34E}"/>
              </a:ext>
            </a:extLst>
          </p:cNvPr>
          <p:cNvSpPr/>
          <p:nvPr/>
        </p:nvSpPr>
        <p:spPr>
          <a:xfrm>
            <a:off x="2091335" y="1386249"/>
            <a:ext cx="1499428" cy="949905"/>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94460AA-75B8-5C50-4386-8D901185C64C}"/>
              </a:ext>
            </a:extLst>
          </p:cNvPr>
          <p:cNvSpPr/>
          <p:nvPr/>
        </p:nvSpPr>
        <p:spPr>
          <a:xfrm>
            <a:off x="3920024" y="1424977"/>
            <a:ext cx="1499428" cy="949905"/>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CF0D78C-B182-81C3-3149-F69EA8C43C35}"/>
              </a:ext>
            </a:extLst>
          </p:cNvPr>
          <p:cNvSpPr/>
          <p:nvPr/>
        </p:nvSpPr>
        <p:spPr>
          <a:xfrm>
            <a:off x="5723856" y="1498194"/>
            <a:ext cx="1499428" cy="949905"/>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30D62D30-4760-8751-A2C1-FEC133F250C1}"/>
              </a:ext>
            </a:extLst>
          </p:cNvPr>
          <p:cNvSpPr/>
          <p:nvPr/>
        </p:nvSpPr>
        <p:spPr>
          <a:xfrm>
            <a:off x="7592655" y="1510795"/>
            <a:ext cx="1499428" cy="949905"/>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B6B67E7B-5E68-2132-57E7-84FAEED0C261}"/>
              </a:ext>
            </a:extLst>
          </p:cNvPr>
          <p:cNvSpPr/>
          <p:nvPr/>
        </p:nvSpPr>
        <p:spPr>
          <a:xfrm>
            <a:off x="9481679" y="3706975"/>
            <a:ext cx="1499428" cy="730242"/>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7" name="Retângulo 476">
            <a:extLst>
              <a:ext uri="{FF2B5EF4-FFF2-40B4-BE49-F238E27FC236}">
                <a16:creationId xmlns:a16="http://schemas.microsoft.com/office/drawing/2014/main" id="{0068B361-8821-8DF2-6288-13B2F1AB3424}"/>
              </a:ext>
            </a:extLst>
          </p:cNvPr>
          <p:cNvSpPr/>
          <p:nvPr/>
        </p:nvSpPr>
        <p:spPr>
          <a:xfrm>
            <a:off x="7451470" y="3591284"/>
            <a:ext cx="1499428" cy="730242"/>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8" name="Retângulo 477">
            <a:extLst>
              <a:ext uri="{FF2B5EF4-FFF2-40B4-BE49-F238E27FC236}">
                <a16:creationId xmlns:a16="http://schemas.microsoft.com/office/drawing/2014/main" id="{4D45068A-E0D9-8C19-09D2-51E34C99541C}"/>
              </a:ext>
            </a:extLst>
          </p:cNvPr>
          <p:cNvSpPr/>
          <p:nvPr/>
        </p:nvSpPr>
        <p:spPr>
          <a:xfrm>
            <a:off x="5378996" y="3501264"/>
            <a:ext cx="1499428" cy="84463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9" name="Retângulo 498">
            <a:extLst>
              <a:ext uri="{FF2B5EF4-FFF2-40B4-BE49-F238E27FC236}">
                <a16:creationId xmlns:a16="http://schemas.microsoft.com/office/drawing/2014/main" id="{5D87C180-C229-C539-B82F-FDB10F065722}"/>
              </a:ext>
            </a:extLst>
          </p:cNvPr>
          <p:cNvSpPr/>
          <p:nvPr/>
        </p:nvSpPr>
        <p:spPr>
          <a:xfrm>
            <a:off x="3361576" y="3463456"/>
            <a:ext cx="1499428" cy="896238"/>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0" name="Retângulo 499">
            <a:extLst>
              <a:ext uri="{FF2B5EF4-FFF2-40B4-BE49-F238E27FC236}">
                <a16:creationId xmlns:a16="http://schemas.microsoft.com/office/drawing/2014/main" id="{96B5E267-34C1-2059-9C10-7084B13F4F1D}"/>
              </a:ext>
            </a:extLst>
          </p:cNvPr>
          <p:cNvSpPr/>
          <p:nvPr/>
        </p:nvSpPr>
        <p:spPr>
          <a:xfrm>
            <a:off x="1193285" y="3615656"/>
            <a:ext cx="1611381" cy="730242"/>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1" name="Retângulo 500">
            <a:extLst>
              <a:ext uri="{FF2B5EF4-FFF2-40B4-BE49-F238E27FC236}">
                <a16:creationId xmlns:a16="http://schemas.microsoft.com/office/drawing/2014/main" id="{58DB8582-08BB-FBDC-E0A2-EFC8FF9B6D53}"/>
              </a:ext>
            </a:extLst>
          </p:cNvPr>
          <p:cNvSpPr/>
          <p:nvPr/>
        </p:nvSpPr>
        <p:spPr>
          <a:xfrm>
            <a:off x="1085452" y="5469230"/>
            <a:ext cx="1499428" cy="923329"/>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2" name="Retângulo 501">
            <a:extLst>
              <a:ext uri="{FF2B5EF4-FFF2-40B4-BE49-F238E27FC236}">
                <a16:creationId xmlns:a16="http://schemas.microsoft.com/office/drawing/2014/main" id="{3236AEEF-8976-9ACB-6F02-8E6F73F3ADD2}"/>
              </a:ext>
            </a:extLst>
          </p:cNvPr>
          <p:cNvSpPr/>
          <p:nvPr/>
        </p:nvSpPr>
        <p:spPr>
          <a:xfrm>
            <a:off x="2925742" y="5460464"/>
            <a:ext cx="1499428" cy="106516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3" name="Retângulo 502">
            <a:extLst>
              <a:ext uri="{FF2B5EF4-FFF2-40B4-BE49-F238E27FC236}">
                <a16:creationId xmlns:a16="http://schemas.microsoft.com/office/drawing/2014/main" id="{AAFDF15F-524C-EB0F-51C0-CB2E823221F1}"/>
              </a:ext>
            </a:extLst>
          </p:cNvPr>
          <p:cNvSpPr/>
          <p:nvPr/>
        </p:nvSpPr>
        <p:spPr>
          <a:xfrm>
            <a:off x="4855686" y="5486163"/>
            <a:ext cx="1499428" cy="86831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4" name="Retângulo 503">
            <a:extLst>
              <a:ext uri="{FF2B5EF4-FFF2-40B4-BE49-F238E27FC236}">
                <a16:creationId xmlns:a16="http://schemas.microsoft.com/office/drawing/2014/main" id="{0DDBD5E3-937E-608E-4BCA-B1F28745C7A5}"/>
              </a:ext>
            </a:extLst>
          </p:cNvPr>
          <p:cNvSpPr/>
          <p:nvPr/>
        </p:nvSpPr>
        <p:spPr>
          <a:xfrm>
            <a:off x="6774495" y="5513424"/>
            <a:ext cx="1499428" cy="86831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5" name="Retângulo 504">
            <a:extLst>
              <a:ext uri="{FF2B5EF4-FFF2-40B4-BE49-F238E27FC236}">
                <a16:creationId xmlns:a16="http://schemas.microsoft.com/office/drawing/2014/main" id="{871F8646-4A70-28AE-A00F-7EDF47C4DFAD}"/>
              </a:ext>
            </a:extLst>
          </p:cNvPr>
          <p:cNvSpPr/>
          <p:nvPr/>
        </p:nvSpPr>
        <p:spPr>
          <a:xfrm>
            <a:off x="10480447" y="5513424"/>
            <a:ext cx="1499428" cy="97864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6" name="CaixaDeTexto 505">
            <a:extLst>
              <a:ext uri="{FF2B5EF4-FFF2-40B4-BE49-F238E27FC236}">
                <a16:creationId xmlns:a16="http://schemas.microsoft.com/office/drawing/2014/main" id="{7F00D202-BBCA-175A-9A02-A3CD8C3A02F2}"/>
              </a:ext>
            </a:extLst>
          </p:cNvPr>
          <p:cNvSpPr txBox="1"/>
          <p:nvPr/>
        </p:nvSpPr>
        <p:spPr>
          <a:xfrm>
            <a:off x="2099689" y="1569177"/>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507" name="CaixaDeTexto 506">
            <a:extLst>
              <a:ext uri="{FF2B5EF4-FFF2-40B4-BE49-F238E27FC236}">
                <a16:creationId xmlns:a16="http://schemas.microsoft.com/office/drawing/2014/main" id="{603CBEC5-E3AF-0360-3F35-FA1B6032A41B}"/>
              </a:ext>
            </a:extLst>
          </p:cNvPr>
          <p:cNvSpPr txBox="1"/>
          <p:nvPr/>
        </p:nvSpPr>
        <p:spPr>
          <a:xfrm>
            <a:off x="3901101" y="1639723"/>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508" name="CaixaDeTexto 507">
            <a:extLst>
              <a:ext uri="{FF2B5EF4-FFF2-40B4-BE49-F238E27FC236}">
                <a16:creationId xmlns:a16="http://schemas.microsoft.com/office/drawing/2014/main" id="{3FD4B123-68D2-AF2B-977E-4D978B0DD3FD}"/>
              </a:ext>
            </a:extLst>
          </p:cNvPr>
          <p:cNvSpPr txBox="1"/>
          <p:nvPr/>
        </p:nvSpPr>
        <p:spPr>
          <a:xfrm>
            <a:off x="5760623" y="1680836"/>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509" name="CaixaDeTexto 508">
            <a:extLst>
              <a:ext uri="{FF2B5EF4-FFF2-40B4-BE49-F238E27FC236}">
                <a16:creationId xmlns:a16="http://schemas.microsoft.com/office/drawing/2014/main" id="{2E07439C-31D7-5409-9050-66F017F39A13}"/>
              </a:ext>
            </a:extLst>
          </p:cNvPr>
          <p:cNvSpPr txBox="1"/>
          <p:nvPr/>
        </p:nvSpPr>
        <p:spPr>
          <a:xfrm>
            <a:off x="7578768" y="1711383"/>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510" name="CaixaDeTexto 509">
            <a:extLst>
              <a:ext uri="{FF2B5EF4-FFF2-40B4-BE49-F238E27FC236}">
                <a16:creationId xmlns:a16="http://schemas.microsoft.com/office/drawing/2014/main" id="{D0A1B485-1169-19B3-A64A-D1910D1BE780}"/>
              </a:ext>
            </a:extLst>
          </p:cNvPr>
          <p:cNvSpPr txBox="1"/>
          <p:nvPr/>
        </p:nvSpPr>
        <p:spPr>
          <a:xfrm>
            <a:off x="9499108" y="3824473"/>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511" name="CaixaDeTexto 510">
            <a:extLst>
              <a:ext uri="{FF2B5EF4-FFF2-40B4-BE49-F238E27FC236}">
                <a16:creationId xmlns:a16="http://schemas.microsoft.com/office/drawing/2014/main" id="{DACC101D-2710-EE8F-25A6-BD3BE965FF5A}"/>
              </a:ext>
            </a:extLst>
          </p:cNvPr>
          <p:cNvSpPr txBox="1"/>
          <p:nvPr/>
        </p:nvSpPr>
        <p:spPr>
          <a:xfrm>
            <a:off x="7467796" y="3661314"/>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65" name="CaixaDeTexto 64">
            <a:extLst>
              <a:ext uri="{FF2B5EF4-FFF2-40B4-BE49-F238E27FC236}">
                <a16:creationId xmlns:a16="http://schemas.microsoft.com/office/drawing/2014/main" id="{32E1F7B0-C4AB-F50C-8B60-98F0E4C28AA8}"/>
              </a:ext>
            </a:extLst>
          </p:cNvPr>
          <p:cNvSpPr txBox="1"/>
          <p:nvPr/>
        </p:nvSpPr>
        <p:spPr>
          <a:xfrm>
            <a:off x="5396425" y="3579635"/>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66" name="CaixaDeTexto 65">
            <a:extLst>
              <a:ext uri="{FF2B5EF4-FFF2-40B4-BE49-F238E27FC236}">
                <a16:creationId xmlns:a16="http://schemas.microsoft.com/office/drawing/2014/main" id="{49DF6820-FD51-09C7-D633-6ED8CE9CF194}"/>
              </a:ext>
            </a:extLst>
          </p:cNvPr>
          <p:cNvSpPr txBox="1"/>
          <p:nvPr/>
        </p:nvSpPr>
        <p:spPr>
          <a:xfrm>
            <a:off x="1283963" y="3720922"/>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67" name="CaixaDeTexto 66">
            <a:extLst>
              <a:ext uri="{FF2B5EF4-FFF2-40B4-BE49-F238E27FC236}">
                <a16:creationId xmlns:a16="http://schemas.microsoft.com/office/drawing/2014/main" id="{8EC41E58-9C20-2D1C-52C4-23777D96156C}"/>
              </a:ext>
            </a:extLst>
          </p:cNvPr>
          <p:cNvSpPr txBox="1"/>
          <p:nvPr/>
        </p:nvSpPr>
        <p:spPr>
          <a:xfrm>
            <a:off x="3365815" y="3658822"/>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70" name="CaixaDeTexto 69">
            <a:extLst>
              <a:ext uri="{FF2B5EF4-FFF2-40B4-BE49-F238E27FC236}">
                <a16:creationId xmlns:a16="http://schemas.microsoft.com/office/drawing/2014/main" id="{34C7C6C1-8604-FC5C-B959-A41D0D99A0C8}"/>
              </a:ext>
            </a:extLst>
          </p:cNvPr>
          <p:cNvSpPr txBox="1"/>
          <p:nvPr/>
        </p:nvSpPr>
        <p:spPr>
          <a:xfrm>
            <a:off x="1100005" y="5670572"/>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71" name="CaixaDeTexto 70">
            <a:extLst>
              <a:ext uri="{FF2B5EF4-FFF2-40B4-BE49-F238E27FC236}">
                <a16:creationId xmlns:a16="http://schemas.microsoft.com/office/drawing/2014/main" id="{50A0C3EC-1900-82F9-2F2C-73D7D7ECD20A}"/>
              </a:ext>
            </a:extLst>
          </p:cNvPr>
          <p:cNvSpPr txBox="1"/>
          <p:nvPr/>
        </p:nvSpPr>
        <p:spPr>
          <a:xfrm>
            <a:off x="2928311" y="5721385"/>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72" name="CaixaDeTexto 71">
            <a:extLst>
              <a:ext uri="{FF2B5EF4-FFF2-40B4-BE49-F238E27FC236}">
                <a16:creationId xmlns:a16="http://schemas.microsoft.com/office/drawing/2014/main" id="{15F13C5A-DDEE-6C10-E793-6D0D5C9C9511}"/>
              </a:ext>
            </a:extLst>
          </p:cNvPr>
          <p:cNvSpPr txBox="1"/>
          <p:nvPr/>
        </p:nvSpPr>
        <p:spPr>
          <a:xfrm>
            <a:off x="4876710" y="5709975"/>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73" name="CaixaDeTexto 72">
            <a:extLst>
              <a:ext uri="{FF2B5EF4-FFF2-40B4-BE49-F238E27FC236}">
                <a16:creationId xmlns:a16="http://schemas.microsoft.com/office/drawing/2014/main" id="{34631462-D580-4BB0-3CF2-3CEC2CEE5465}"/>
              </a:ext>
            </a:extLst>
          </p:cNvPr>
          <p:cNvSpPr txBox="1"/>
          <p:nvPr/>
        </p:nvSpPr>
        <p:spPr>
          <a:xfrm>
            <a:off x="6768342" y="5740954"/>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74" name="CaixaDeTexto 73">
            <a:extLst>
              <a:ext uri="{FF2B5EF4-FFF2-40B4-BE49-F238E27FC236}">
                <a16:creationId xmlns:a16="http://schemas.microsoft.com/office/drawing/2014/main" id="{DADB1E8F-3E54-CACE-677C-257B75FE303A}"/>
              </a:ext>
            </a:extLst>
          </p:cNvPr>
          <p:cNvSpPr txBox="1"/>
          <p:nvPr/>
        </p:nvSpPr>
        <p:spPr>
          <a:xfrm>
            <a:off x="10512640" y="5761965"/>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Tree>
    <p:extLst>
      <p:ext uri="{BB962C8B-B14F-4D97-AF65-F5344CB8AC3E}">
        <p14:creationId xmlns:p14="http://schemas.microsoft.com/office/powerpoint/2010/main" val="206804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tângulo 67">
            <a:extLst>
              <a:ext uri="{FF2B5EF4-FFF2-40B4-BE49-F238E27FC236}">
                <a16:creationId xmlns:a16="http://schemas.microsoft.com/office/drawing/2014/main" id="{A8FE8BEB-EEB5-41E1-A290-B82E5332C26E}"/>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9" name="Imagem 23">
            <a:extLst>
              <a:ext uri="{FF2B5EF4-FFF2-40B4-BE49-F238E27FC236}">
                <a16:creationId xmlns:a16="http://schemas.microsoft.com/office/drawing/2014/main" id="{A0C428AB-9082-4D81-A494-89F22DF41CE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20" name="Arco 19">
            <a:extLst>
              <a:ext uri="{FF2B5EF4-FFF2-40B4-BE49-F238E27FC236}">
                <a16:creationId xmlns:a16="http://schemas.microsoft.com/office/drawing/2014/main" id="{CE98BAA7-B4AB-1822-5297-D9D0A267709D}"/>
              </a:ext>
            </a:extLst>
          </p:cNvPr>
          <p:cNvSpPr/>
          <p:nvPr/>
        </p:nvSpPr>
        <p:spPr>
          <a:xfrm>
            <a:off x="10258468" y="1006377"/>
            <a:ext cx="1670944" cy="2034716"/>
          </a:xfrm>
          <a:prstGeom prst="arc">
            <a:avLst>
              <a:gd name="adj1" fmla="val 16367356"/>
              <a:gd name="adj2" fmla="val 5520552"/>
            </a:avLst>
          </a:prstGeom>
          <a:ln w="412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92" name="Arco 191">
            <a:extLst>
              <a:ext uri="{FF2B5EF4-FFF2-40B4-BE49-F238E27FC236}">
                <a16:creationId xmlns:a16="http://schemas.microsoft.com/office/drawing/2014/main" id="{D5349056-797E-DD68-EFDC-E580B4B0E0A6}"/>
              </a:ext>
            </a:extLst>
          </p:cNvPr>
          <p:cNvSpPr/>
          <p:nvPr/>
        </p:nvSpPr>
        <p:spPr>
          <a:xfrm rot="10800000">
            <a:off x="198296" y="3059138"/>
            <a:ext cx="1670944" cy="2034716"/>
          </a:xfrm>
          <a:prstGeom prst="arc">
            <a:avLst>
              <a:gd name="adj1" fmla="val 16367356"/>
              <a:gd name="adj2" fmla="val 5520552"/>
            </a:avLst>
          </a:prstGeom>
          <a:ln w="412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grpSp>
        <p:nvGrpSpPr>
          <p:cNvPr id="31" name="Agrupar 30">
            <a:extLst>
              <a:ext uri="{FF2B5EF4-FFF2-40B4-BE49-F238E27FC236}">
                <a16:creationId xmlns:a16="http://schemas.microsoft.com/office/drawing/2014/main" id="{7058076B-CCAA-39C9-A051-0963C1C1A1C5}"/>
              </a:ext>
            </a:extLst>
          </p:cNvPr>
          <p:cNvGrpSpPr/>
          <p:nvPr/>
        </p:nvGrpSpPr>
        <p:grpSpPr>
          <a:xfrm>
            <a:off x="2068419" y="783937"/>
            <a:ext cx="1678851" cy="1758512"/>
            <a:chOff x="208830" y="793005"/>
            <a:chExt cx="1678851" cy="1758512"/>
          </a:xfrm>
        </p:grpSpPr>
        <p:sp>
          <p:nvSpPr>
            <p:cNvPr id="32" name="Retângulo: Cantos Arredondados 31">
              <a:extLst>
                <a:ext uri="{FF2B5EF4-FFF2-40B4-BE49-F238E27FC236}">
                  <a16:creationId xmlns:a16="http://schemas.microsoft.com/office/drawing/2014/main" id="{3B4BA6EA-65D7-D391-E1B7-EEBDB0B2D295}"/>
                </a:ext>
              </a:extLst>
            </p:cNvPr>
            <p:cNvSpPr/>
            <p:nvPr/>
          </p:nvSpPr>
          <p:spPr>
            <a:xfrm>
              <a:off x="217587" y="793005"/>
              <a:ext cx="1611381" cy="1712563"/>
            </a:xfrm>
            <a:prstGeom prst="roundRect">
              <a:avLst>
                <a:gd name="adj" fmla="val 3822"/>
              </a:avLst>
            </a:prstGeom>
            <a:solidFill>
              <a:schemeClr val="accent6">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53687DD7-7D38-4B49-B8BD-529494215511}"/>
                </a:ext>
              </a:extLst>
            </p:cNvPr>
            <p:cNvSpPr txBox="1"/>
            <p:nvPr/>
          </p:nvSpPr>
          <p:spPr>
            <a:xfrm>
              <a:off x="208830" y="1064957"/>
              <a:ext cx="1623216" cy="355482"/>
            </a:xfrm>
            <a:prstGeom prst="rect">
              <a:avLst/>
            </a:prstGeom>
            <a:noFill/>
          </p:spPr>
          <p:txBody>
            <a:bodyPr wrap="square" rtlCol="0">
              <a:spAutoFit/>
            </a:bodyPr>
            <a:lstStyle/>
            <a:p>
              <a:pPr algn="ctr">
                <a:lnSpc>
                  <a:spcPct val="95000"/>
                </a:lnSpc>
              </a:pPr>
              <a:r>
                <a:rPr lang="pt-BR" sz="900" b="1" dirty="0">
                  <a:latin typeface="Bahnschrift SemiCondensed" panose="020B0502040204020203" pitchFamily="34" charset="0"/>
                  <a:ea typeface="Cambria" panose="02040503050406030204" pitchFamily="18" charset="0"/>
                </a:rPr>
                <a:t>BURITIRAMA FILES FOR JUDICIAL RECOVERY</a:t>
              </a:r>
            </a:p>
          </p:txBody>
        </p:sp>
        <p:grpSp>
          <p:nvGrpSpPr>
            <p:cNvPr id="34" name="Agrupar 33">
              <a:extLst>
                <a:ext uri="{FF2B5EF4-FFF2-40B4-BE49-F238E27FC236}">
                  <a16:creationId xmlns:a16="http://schemas.microsoft.com/office/drawing/2014/main" id="{2F3168E9-F965-116A-152C-11769FFDD82E}"/>
                </a:ext>
              </a:extLst>
            </p:cNvPr>
            <p:cNvGrpSpPr/>
            <p:nvPr/>
          </p:nvGrpSpPr>
          <p:grpSpPr>
            <a:xfrm>
              <a:off x="664230" y="816655"/>
              <a:ext cx="705711" cy="252446"/>
              <a:chOff x="794503" y="611167"/>
              <a:chExt cx="705711" cy="252446"/>
            </a:xfrm>
          </p:grpSpPr>
          <p:sp>
            <p:nvSpPr>
              <p:cNvPr id="37" name="Retângulo: Cantos Arredondados 36">
                <a:extLst>
                  <a:ext uri="{FF2B5EF4-FFF2-40B4-BE49-F238E27FC236}">
                    <a16:creationId xmlns:a16="http://schemas.microsoft.com/office/drawing/2014/main" id="{A6D4DA2F-F4B0-5DAF-D514-153FB4FAB974}"/>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CaixaDeTexto 37">
                <a:extLst>
                  <a:ext uri="{FF2B5EF4-FFF2-40B4-BE49-F238E27FC236}">
                    <a16:creationId xmlns:a16="http://schemas.microsoft.com/office/drawing/2014/main" id="{85211E5D-642D-DC1B-5324-C7F3F45D91F9}"/>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07/27/23</a:t>
                </a:r>
              </a:p>
            </p:txBody>
          </p:sp>
          <p:sp>
            <p:nvSpPr>
              <p:cNvPr id="39" name="Elipse 38">
                <a:extLst>
                  <a:ext uri="{FF2B5EF4-FFF2-40B4-BE49-F238E27FC236}">
                    <a16:creationId xmlns:a16="http://schemas.microsoft.com/office/drawing/2014/main" id="{2AC38EEC-DF21-AAC1-BF78-B87F2FF2B67D}"/>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35" name="CaixaDeTexto 34">
              <a:extLst>
                <a:ext uri="{FF2B5EF4-FFF2-40B4-BE49-F238E27FC236}">
                  <a16:creationId xmlns:a16="http://schemas.microsoft.com/office/drawing/2014/main" id="{4E54D24E-292B-A445-D6CB-D673AAF0DC82}"/>
                </a:ext>
              </a:extLst>
            </p:cNvPr>
            <p:cNvSpPr txBox="1"/>
            <p:nvPr/>
          </p:nvSpPr>
          <p:spPr>
            <a:xfrm>
              <a:off x="240789" y="1351188"/>
              <a:ext cx="1617535" cy="1200329"/>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Buritirama, </a:t>
              </a:r>
              <a:r>
                <a:rPr lang="en-US" sz="900" dirty="0" err="1">
                  <a:latin typeface="Bahnschrift SemiCondensed" panose="020B0502040204020203" pitchFamily="34" charset="0"/>
                  <a:ea typeface="Cambria" panose="02040503050406030204" pitchFamily="18" charset="0"/>
                </a:rPr>
                <a:t>Buritipar</a:t>
              </a:r>
              <a:r>
                <a:rPr lang="en-US" sz="900" dirty="0">
                  <a:latin typeface="Bahnschrift SemiCondensed" panose="020B0502040204020203" pitchFamily="34" charset="0"/>
                  <a:ea typeface="Cambria" panose="02040503050406030204" pitchFamily="18" charset="0"/>
                </a:rPr>
                <a:t>, </a:t>
              </a:r>
              <a:r>
                <a:rPr lang="en-US" sz="900" dirty="0" err="1">
                  <a:latin typeface="Bahnschrift SemiCondensed" panose="020B0502040204020203" pitchFamily="34" charset="0"/>
                  <a:ea typeface="Cambria" panose="02040503050406030204" pitchFamily="18" charset="0"/>
                </a:rPr>
                <a:t>Skypar</a:t>
              </a:r>
              <a:r>
                <a:rPr lang="en-US" sz="900" dirty="0">
                  <a:latin typeface="Bahnschrift SemiCondensed" panose="020B0502040204020203" pitchFamily="34" charset="0"/>
                  <a:ea typeface="Cambria" panose="02040503050406030204" pitchFamily="18" charset="0"/>
                </a:rPr>
                <a:t>, Fazendas </a:t>
              </a:r>
              <a:r>
                <a:rPr lang="en-US" sz="900" dirty="0" err="1">
                  <a:latin typeface="Bahnschrift SemiCondensed" panose="020B0502040204020203" pitchFamily="34" charset="0"/>
                  <a:ea typeface="Cambria" panose="02040503050406030204" pitchFamily="18" charset="0"/>
                </a:rPr>
                <a:t>Nacionais</a:t>
              </a:r>
              <a:r>
                <a:rPr lang="en-US" sz="900" dirty="0">
                  <a:latin typeface="Bahnschrift SemiCondensed" panose="020B0502040204020203" pitchFamily="34" charset="0"/>
                  <a:ea typeface="Cambria" panose="02040503050406030204" pitchFamily="18" charset="0"/>
                </a:rPr>
                <a:t>, and Eurotech file for judicial recovery, arguing that the bankruptcy has not become final. The request will be judged by the same judge who decreed the bankruptcy.</a:t>
              </a:r>
              <a:endParaRPr lang="pt-BR" sz="900" dirty="0">
                <a:latin typeface="Bahnschrift SemiCondensed" panose="020B0502040204020203" pitchFamily="34" charset="0"/>
                <a:ea typeface="Cambria" panose="02040503050406030204" pitchFamily="18" charset="0"/>
              </a:endParaRPr>
            </a:p>
          </p:txBody>
        </p:sp>
        <p:sp>
          <p:nvSpPr>
            <p:cNvPr id="36" name="CaixaDeTexto 35">
              <a:extLst>
                <a:ext uri="{FF2B5EF4-FFF2-40B4-BE49-F238E27FC236}">
                  <a16:creationId xmlns:a16="http://schemas.microsoft.com/office/drawing/2014/main" id="{818CAD99-4593-D3D7-3EB8-751C65ABB960}"/>
                </a:ext>
              </a:extLst>
            </p:cNvPr>
            <p:cNvSpPr txBox="1"/>
            <p:nvPr/>
          </p:nvSpPr>
          <p:spPr>
            <a:xfrm>
              <a:off x="1214733" y="856283"/>
              <a:ext cx="672948" cy="184666"/>
            </a:xfrm>
            <a:prstGeom prst="rect">
              <a:avLst/>
            </a:prstGeom>
            <a:noFill/>
          </p:spPr>
          <p:txBody>
            <a:bodyPr wrap="square" rtlCol="0">
              <a:spAutoFit/>
            </a:bodyPr>
            <a:lstStyle/>
            <a:p>
              <a:pPr algn="r"/>
              <a:r>
                <a:rPr lang="pt-BR" sz="600" i="1" dirty="0"/>
                <a:t>RJ 01 pg. 1</a:t>
              </a:r>
            </a:p>
          </p:txBody>
        </p:sp>
      </p:grpSp>
      <p:grpSp>
        <p:nvGrpSpPr>
          <p:cNvPr id="2" name="Agrupar 1">
            <a:extLst>
              <a:ext uri="{FF2B5EF4-FFF2-40B4-BE49-F238E27FC236}">
                <a16:creationId xmlns:a16="http://schemas.microsoft.com/office/drawing/2014/main" id="{802A182C-155A-1BF8-77A0-BB3029F9EAA3}"/>
              </a:ext>
            </a:extLst>
          </p:cNvPr>
          <p:cNvGrpSpPr/>
          <p:nvPr/>
        </p:nvGrpSpPr>
        <p:grpSpPr>
          <a:xfrm>
            <a:off x="3903156" y="750076"/>
            <a:ext cx="1712656" cy="1753552"/>
            <a:chOff x="175025" y="766533"/>
            <a:chExt cx="1712656" cy="1753552"/>
          </a:xfrm>
        </p:grpSpPr>
        <p:sp>
          <p:nvSpPr>
            <p:cNvPr id="3" name="Retângulo: Cantos Arredondados 2">
              <a:extLst>
                <a:ext uri="{FF2B5EF4-FFF2-40B4-BE49-F238E27FC236}">
                  <a16:creationId xmlns:a16="http://schemas.microsoft.com/office/drawing/2014/main" id="{B0132108-18F5-3580-29A9-602A83FAF887}"/>
                </a:ext>
              </a:extLst>
            </p:cNvPr>
            <p:cNvSpPr/>
            <p:nvPr/>
          </p:nvSpPr>
          <p:spPr>
            <a:xfrm>
              <a:off x="217587" y="793005"/>
              <a:ext cx="1611381" cy="1712563"/>
            </a:xfrm>
            <a:prstGeom prst="roundRect">
              <a:avLst>
                <a:gd name="adj" fmla="val 3822"/>
              </a:avLst>
            </a:prstGeom>
            <a:solidFill>
              <a:schemeClr val="accent6">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FFEDE04E-0F0B-DACB-9078-97FFEDAC6115}"/>
                </a:ext>
              </a:extLst>
            </p:cNvPr>
            <p:cNvSpPr txBox="1"/>
            <p:nvPr/>
          </p:nvSpPr>
          <p:spPr>
            <a:xfrm>
              <a:off x="175025" y="1036747"/>
              <a:ext cx="1678851"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CITIBANK, ITAÚ, AND SANTANDER REQUEST THE TERMINATION OF THE JUDICIAL RECOVERY</a:t>
              </a:r>
              <a:endParaRPr lang="pt-BR" sz="900" b="1" dirty="0">
                <a:latin typeface="Bahnschrift SemiCondensed" panose="020B0502040204020203" pitchFamily="34" charset="0"/>
                <a:ea typeface="Cambria" panose="02040503050406030204" pitchFamily="18" charset="0"/>
              </a:endParaRPr>
            </a:p>
          </p:txBody>
        </p:sp>
        <p:grpSp>
          <p:nvGrpSpPr>
            <p:cNvPr id="5" name="Agrupar 4">
              <a:extLst>
                <a:ext uri="{FF2B5EF4-FFF2-40B4-BE49-F238E27FC236}">
                  <a16:creationId xmlns:a16="http://schemas.microsoft.com/office/drawing/2014/main" id="{B1E2AEEF-C1D4-8AD3-0C81-78A49CC158EA}"/>
                </a:ext>
              </a:extLst>
            </p:cNvPr>
            <p:cNvGrpSpPr/>
            <p:nvPr/>
          </p:nvGrpSpPr>
          <p:grpSpPr>
            <a:xfrm>
              <a:off x="664230" y="816655"/>
              <a:ext cx="705711" cy="252446"/>
              <a:chOff x="794503" y="611167"/>
              <a:chExt cx="705711" cy="252446"/>
            </a:xfrm>
          </p:grpSpPr>
          <p:sp>
            <p:nvSpPr>
              <p:cNvPr id="8" name="Retângulo: Cantos Arredondados 7">
                <a:extLst>
                  <a:ext uri="{FF2B5EF4-FFF2-40B4-BE49-F238E27FC236}">
                    <a16:creationId xmlns:a16="http://schemas.microsoft.com/office/drawing/2014/main" id="{56931B37-A87B-7AAC-7CD3-C7B597CD9B74}"/>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A2A09356-E39B-A790-59B4-A195EC76BAC0}"/>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08/01/23</a:t>
                </a:r>
              </a:p>
            </p:txBody>
          </p:sp>
          <p:sp>
            <p:nvSpPr>
              <p:cNvPr id="10" name="Elipse 9">
                <a:extLst>
                  <a:ext uri="{FF2B5EF4-FFF2-40B4-BE49-F238E27FC236}">
                    <a16:creationId xmlns:a16="http://schemas.microsoft.com/office/drawing/2014/main" id="{516AEAC5-14D6-214A-3E98-71A1F9036C4D}"/>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6" name="CaixaDeTexto 5">
              <a:extLst>
                <a:ext uri="{FF2B5EF4-FFF2-40B4-BE49-F238E27FC236}">
                  <a16:creationId xmlns:a16="http://schemas.microsoft.com/office/drawing/2014/main" id="{16AD1413-AF04-C227-06C5-8535DE92FA04}"/>
                </a:ext>
              </a:extLst>
            </p:cNvPr>
            <p:cNvSpPr txBox="1"/>
            <p:nvPr/>
          </p:nvSpPr>
          <p:spPr>
            <a:xfrm>
              <a:off x="182933" y="1458256"/>
              <a:ext cx="1670944" cy="1061829"/>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Creditors argue that the company is bankrupt, has provided incomplete documentation, and that there is no legal and economic possibility for the judicial recovery of the other companies in the group.</a:t>
              </a:r>
              <a:endParaRPr lang="pt-BR" sz="900" dirty="0">
                <a:latin typeface="Bahnschrift SemiCondensed" panose="020B0502040204020203" pitchFamily="34" charset="0"/>
                <a:ea typeface="Cambria" panose="02040503050406030204" pitchFamily="18" charset="0"/>
              </a:endParaRPr>
            </a:p>
          </p:txBody>
        </p:sp>
        <p:sp>
          <p:nvSpPr>
            <p:cNvPr id="7" name="CaixaDeTexto 6">
              <a:extLst>
                <a:ext uri="{FF2B5EF4-FFF2-40B4-BE49-F238E27FC236}">
                  <a16:creationId xmlns:a16="http://schemas.microsoft.com/office/drawing/2014/main" id="{AED50202-4A38-0E13-2C1A-AE05D036D39F}"/>
                </a:ext>
              </a:extLst>
            </p:cNvPr>
            <p:cNvSpPr txBox="1"/>
            <p:nvPr/>
          </p:nvSpPr>
          <p:spPr>
            <a:xfrm>
              <a:off x="1214733" y="766533"/>
              <a:ext cx="672948" cy="276999"/>
            </a:xfrm>
            <a:prstGeom prst="rect">
              <a:avLst/>
            </a:prstGeom>
            <a:noFill/>
          </p:spPr>
          <p:txBody>
            <a:bodyPr wrap="square" rtlCol="0">
              <a:spAutoFit/>
            </a:bodyPr>
            <a:lstStyle/>
            <a:p>
              <a:pPr algn="r"/>
              <a:r>
                <a:rPr lang="pt-BR" sz="600" i="1" dirty="0"/>
                <a:t>RJ 01 pg. 948, 963, 1003</a:t>
              </a:r>
            </a:p>
          </p:txBody>
        </p:sp>
      </p:grpSp>
      <p:grpSp>
        <p:nvGrpSpPr>
          <p:cNvPr id="24" name="Agrupar 23">
            <a:extLst>
              <a:ext uri="{FF2B5EF4-FFF2-40B4-BE49-F238E27FC236}">
                <a16:creationId xmlns:a16="http://schemas.microsoft.com/office/drawing/2014/main" id="{C5467B40-4D47-2DFC-8C65-C080771CA9AA}"/>
              </a:ext>
            </a:extLst>
          </p:cNvPr>
          <p:cNvGrpSpPr/>
          <p:nvPr/>
        </p:nvGrpSpPr>
        <p:grpSpPr>
          <a:xfrm>
            <a:off x="224511" y="791065"/>
            <a:ext cx="1626802" cy="1712563"/>
            <a:chOff x="208319" y="793005"/>
            <a:chExt cx="1626802" cy="1712563"/>
          </a:xfrm>
        </p:grpSpPr>
        <p:sp>
          <p:nvSpPr>
            <p:cNvPr id="25" name="Retângulo: Cantos Arredondados 24">
              <a:extLst>
                <a:ext uri="{FF2B5EF4-FFF2-40B4-BE49-F238E27FC236}">
                  <a16:creationId xmlns:a16="http://schemas.microsoft.com/office/drawing/2014/main" id="{37C68193-DC66-DA45-1F73-166F2E12744F}"/>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C4244303-AB2C-5468-D052-0137E8C26487}"/>
                </a:ext>
              </a:extLst>
            </p:cNvPr>
            <p:cNvSpPr txBox="1"/>
            <p:nvPr/>
          </p:nvSpPr>
          <p:spPr>
            <a:xfrm>
              <a:off x="208830" y="1064957"/>
              <a:ext cx="1623216"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JUDICIAL ADMINISTRATOR PRESENTS MANAGEMENT PROPOSALS FOR THE COMPANY</a:t>
              </a:r>
              <a:endParaRPr lang="pt-BR" sz="900" b="1" dirty="0">
                <a:latin typeface="Bahnschrift SemiCondensed" panose="020B0502040204020203" pitchFamily="34" charset="0"/>
                <a:ea typeface="Cambria" panose="02040503050406030204" pitchFamily="18" charset="0"/>
              </a:endParaRPr>
            </a:p>
          </p:txBody>
        </p:sp>
        <p:grpSp>
          <p:nvGrpSpPr>
            <p:cNvPr id="27" name="Agrupar 26">
              <a:extLst>
                <a:ext uri="{FF2B5EF4-FFF2-40B4-BE49-F238E27FC236}">
                  <a16:creationId xmlns:a16="http://schemas.microsoft.com/office/drawing/2014/main" id="{B510BB87-AEC8-AB40-69E2-7192AB622D71}"/>
                </a:ext>
              </a:extLst>
            </p:cNvPr>
            <p:cNvGrpSpPr/>
            <p:nvPr/>
          </p:nvGrpSpPr>
          <p:grpSpPr>
            <a:xfrm>
              <a:off x="664230" y="816655"/>
              <a:ext cx="705711" cy="252446"/>
              <a:chOff x="794503" y="611167"/>
              <a:chExt cx="705711" cy="252446"/>
            </a:xfrm>
          </p:grpSpPr>
          <p:sp>
            <p:nvSpPr>
              <p:cNvPr id="30" name="Retângulo: Cantos Arredondados 29">
                <a:extLst>
                  <a:ext uri="{FF2B5EF4-FFF2-40B4-BE49-F238E27FC236}">
                    <a16:creationId xmlns:a16="http://schemas.microsoft.com/office/drawing/2014/main" id="{A890B6C9-5909-B0F1-B2AC-886B91EF7A9B}"/>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FD2465EC-FA78-7F51-6978-504C836BAA8F}"/>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24/JUL/23</a:t>
                </a:r>
              </a:p>
            </p:txBody>
          </p:sp>
          <p:sp>
            <p:nvSpPr>
              <p:cNvPr id="41" name="Elipse 40">
                <a:extLst>
                  <a:ext uri="{FF2B5EF4-FFF2-40B4-BE49-F238E27FC236}">
                    <a16:creationId xmlns:a16="http://schemas.microsoft.com/office/drawing/2014/main" id="{43A9B192-4ABD-A3CD-37A0-B5E3DDF2500D}"/>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28" name="CaixaDeTexto 27">
              <a:extLst>
                <a:ext uri="{FF2B5EF4-FFF2-40B4-BE49-F238E27FC236}">
                  <a16:creationId xmlns:a16="http://schemas.microsoft.com/office/drawing/2014/main" id="{DC7D3EF4-117E-B151-AB5F-581B0455544A}"/>
                </a:ext>
              </a:extLst>
            </p:cNvPr>
            <p:cNvSpPr txBox="1"/>
            <p:nvPr/>
          </p:nvSpPr>
          <p:spPr>
            <a:xfrm>
              <a:off x="208319" y="1524159"/>
              <a:ext cx="1617535" cy="923330"/>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G5 Partners, </a:t>
              </a:r>
              <a:r>
                <a:rPr lang="en-US" sz="900" dirty="0" err="1">
                  <a:latin typeface="Bahnschrift SemiCondensed" panose="020B0502040204020203" pitchFamily="34" charset="0"/>
                  <a:ea typeface="Cambria" panose="02040503050406030204" pitchFamily="18" charset="0"/>
                </a:rPr>
                <a:t>Geribá</a:t>
              </a:r>
              <a:r>
                <a:rPr lang="en-US" sz="900" dirty="0">
                  <a:latin typeface="Bahnschrift SemiCondensed" panose="020B0502040204020203" pitchFamily="34" charset="0"/>
                  <a:ea typeface="Cambria" panose="02040503050406030204" pitchFamily="18" charset="0"/>
                </a:rPr>
                <a:t> </a:t>
              </a:r>
              <a:r>
                <a:rPr lang="en-US" sz="900" dirty="0" err="1">
                  <a:latin typeface="Bahnschrift SemiCondensed" panose="020B0502040204020203" pitchFamily="34" charset="0"/>
                  <a:ea typeface="Cambria" panose="02040503050406030204" pitchFamily="18" charset="0"/>
                </a:rPr>
                <a:t>Investimentos</a:t>
              </a:r>
              <a:r>
                <a:rPr lang="en-US" sz="900" dirty="0">
                  <a:latin typeface="Bahnschrift SemiCondensed" panose="020B0502040204020203" pitchFamily="34" charset="0"/>
                  <a:ea typeface="Cambria" panose="02040503050406030204" pitchFamily="18" charset="0"/>
                </a:rPr>
                <a:t>, </a:t>
              </a:r>
              <a:r>
                <a:rPr lang="en-US" sz="900" dirty="0" err="1">
                  <a:latin typeface="Bahnschrift SemiCondensed" panose="020B0502040204020203" pitchFamily="34" charset="0"/>
                  <a:ea typeface="Cambria" panose="02040503050406030204" pitchFamily="18" charset="0"/>
                </a:rPr>
                <a:t>Íntegra</a:t>
              </a:r>
              <a:r>
                <a:rPr lang="en-US" sz="900" dirty="0">
                  <a:latin typeface="Bahnschrift SemiCondensed" panose="020B0502040204020203" pitchFamily="34" charset="0"/>
                  <a:ea typeface="Cambria" panose="02040503050406030204" pitchFamily="18" charset="0"/>
                </a:rPr>
                <a:t> </a:t>
              </a:r>
              <a:r>
                <a:rPr lang="en-US" sz="900" dirty="0" err="1">
                  <a:latin typeface="Bahnschrift SemiCondensed" panose="020B0502040204020203" pitchFamily="34" charset="0"/>
                  <a:ea typeface="Cambria" panose="02040503050406030204" pitchFamily="18" charset="0"/>
                </a:rPr>
                <a:t>Associados</a:t>
              </a:r>
              <a:r>
                <a:rPr lang="en-US" sz="900" dirty="0">
                  <a:latin typeface="Bahnschrift SemiCondensed" panose="020B0502040204020203" pitchFamily="34" charset="0"/>
                  <a:ea typeface="Cambria" panose="02040503050406030204" pitchFamily="18" charset="0"/>
                </a:rPr>
                <a:t>, Mapa Capital, and RK Partners have submitted proposals to the Judicial Administrator.</a:t>
              </a:r>
              <a:endParaRPr lang="pt-BR" sz="900" dirty="0">
                <a:latin typeface="Bahnschrift SemiCondensed" panose="020B0502040204020203" pitchFamily="34" charset="0"/>
                <a:ea typeface="Cambria" panose="02040503050406030204" pitchFamily="18" charset="0"/>
              </a:endParaRPr>
            </a:p>
          </p:txBody>
        </p:sp>
        <p:sp>
          <p:nvSpPr>
            <p:cNvPr id="29" name="CaixaDeTexto 28">
              <a:extLst>
                <a:ext uri="{FF2B5EF4-FFF2-40B4-BE49-F238E27FC236}">
                  <a16:creationId xmlns:a16="http://schemas.microsoft.com/office/drawing/2014/main" id="{13D6050E-86C5-5917-2054-2C9E752E556D}"/>
                </a:ext>
              </a:extLst>
            </p:cNvPr>
            <p:cNvSpPr txBox="1"/>
            <p:nvPr/>
          </p:nvSpPr>
          <p:spPr>
            <a:xfrm>
              <a:off x="1345155" y="859927"/>
              <a:ext cx="489966" cy="184666"/>
            </a:xfrm>
            <a:prstGeom prst="rect">
              <a:avLst/>
            </a:prstGeom>
            <a:noFill/>
          </p:spPr>
          <p:txBody>
            <a:bodyPr wrap="square" rtlCol="0">
              <a:spAutoFit/>
            </a:bodyPr>
            <a:lstStyle/>
            <a:p>
              <a:pPr algn="r"/>
              <a:r>
                <a:rPr lang="pt-BR" sz="600" i="1" dirty="0"/>
                <a:t>fls. 5065</a:t>
              </a:r>
            </a:p>
          </p:txBody>
        </p:sp>
      </p:grpSp>
      <p:grpSp>
        <p:nvGrpSpPr>
          <p:cNvPr id="51" name="Agrupar 50">
            <a:extLst>
              <a:ext uri="{FF2B5EF4-FFF2-40B4-BE49-F238E27FC236}">
                <a16:creationId xmlns:a16="http://schemas.microsoft.com/office/drawing/2014/main" id="{131694CB-1234-EECC-3EEE-DC0F7A925E4C}"/>
              </a:ext>
            </a:extLst>
          </p:cNvPr>
          <p:cNvGrpSpPr/>
          <p:nvPr/>
        </p:nvGrpSpPr>
        <p:grpSpPr>
          <a:xfrm>
            <a:off x="5675479" y="761272"/>
            <a:ext cx="1807061" cy="1718761"/>
            <a:chOff x="110385" y="786807"/>
            <a:chExt cx="1807061" cy="1718761"/>
          </a:xfrm>
        </p:grpSpPr>
        <p:sp>
          <p:nvSpPr>
            <p:cNvPr id="52" name="Retângulo: Cantos Arredondados 51">
              <a:extLst>
                <a:ext uri="{FF2B5EF4-FFF2-40B4-BE49-F238E27FC236}">
                  <a16:creationId xmlns:a16="http://schemas.microsoft.com/office/drawing/2014/main" id="{9F39599A-A34C-F82F-E7B4-D4245DDD952C}"/>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AD79CC65-1369-ACAA-D861-BE09833E1B54}"/>
                </a:ext>
              </a:extLst>
            </p:cNvPr>
            <p:cNvSpPr txBox="1"/>
            <p:nvPr/>
          </p:nvSpPr>
          <p:spPr>
            <a:xfrm>
              <a:off x="110385" y="1064958"/>
              <a:ext cx="1807061"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SUPPLIERS AND EMPLOYEES OF BURITIRAMA EXPRESS OPPOSITION TO BANKRUPTCY</a:t>
              </a:r>
              <a:endParaRPr lang="pt-BR" sz="900" b="1" dirty="0">
                <a:latin typeface="Bahnschrift SemiCondensed" panose="020B0502040204020203" pitchFamily="34" charset="0"/>
                <a:ea typeface="Cambria" panose="02040503050406030204" pitchFamily="18" charset="0"/>
              </a:endParaRPr>
            </a:p>
          </p:txBody>
        </p:sp>
        <p:grpSp>
          <p:nvGrpSpPr>
            <p:cNvPr id="54" name="Agrupar 53">
              <a:extLst>
                <a:ext uri="{FF2B5EF4-FFF2-40B4-BE49-F238E27FC236}">
                  <a16:creationId xmlns:a16="http://schemas.microsoft.com/office/drawing/2014/main" id="{83EE191A-FA7E-9C5E-270D-4292FDCB266C}"/>
                </a:ext>
              </a:extLst>
            </p:cNvPr>
            <p:cNvGrpSpPr/>
            <p:nvPr/>
          </p:nvGrpSpPr>
          <p:grpSpPr>
            <a:xfrm>
              <a:off x="664230" y="816655"/>
              <a:ext cx="705711" cy="252446"/>
              <a:chOff x="794503" y="611167"/>
              <a:chExt cx="705711" cy="252446"/>
            </a:xfrm>
          </p:grpSpPr>
          <p:sp>
            <p:nvSpPr>
              <p:cNvPr id="57" name="Retângulo: Cantos Arredondados 56">
                <a:extLst>
                  <a:ext uri="{FF2B5EF4-FFF2-40B4-BE49-F238E27FC236}">
                    <a16:creationId xmlns:a16="http://schemas.microsoft.com/office/drawing/2014/main" id="{5E1CE06F-477A-DD12-5CCF-03B56E1CA2F7}"/>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CaixaDeTexto 57">
                <a:extLst>
                  <a:ext uri="{FF2B5EF4-FFF2-40B4-BE49-F238E27FC236}">
                    <a16:creationId xmlns:a16="http://schemas.microsoft.com/office/drawing/2014/main" id="{C288C828-4680-A162-D599-A25CED5A27F6}"/>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08/03/23</a:t>
                </a:r>
              </a:p>
            </p:txBody>
          </p:sp>
          <p:sp>
            <p:nvSpPr>
              <p:cNvPr id="59" name="Elipse 58">
                <a:extLst>
                  <a:ext uri="{FF2B5EF4-FFF2-40B4-BE49-F238E27FC236}">
                    <a16:creationId xmlns:a16="http://schemas.microsoft.com/office/drawing/2014/main" id="{874807BF-7E93-526E-C570-971FCD6C2495}"/>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55" name="CaixaDeTexto 54">
              <a:extLst>
                <a:ext uri="{FF2B5EF4-FFF2-40B4-BE49-F238E27FC236}">
                  <a16:creationId xmlns:a16="http://schemas.microsoft.com/office/drawing/2014/main" id="{74BF8F5A-C3A6-6CA9-F09F-3CBF088531F9}"/>
                </a:ext>
              </a:extLst>
            </p:cNvPr>
            <p:cNvSpPr txBox="1"/>
            <p:nvPr/>
          </p:nvSpPr>
          <p:spPr>
            <a:xfrm>
              <a:off x="224336" y="1465357"/>
              <a:ext cx="1617535" cy="923330"/>
            </a:xfrm>
            <a:prstGeom prst="rect">
              <a:avLst/>
            </a:prstGeom>
            <a:noFill/>
          </p:spPr>
          <p:txBody>
            <a:bodyPr wrap="square" rtlCol="0">
              <a:spAutoFit/>
            </a:bodyPr>
            <a:lstStyle/>
            <a:p>
              <a:pPr algn="just"/>
              <a:r>
                <a:rPr lang="en-US" sz="900" dirty="0" err="1">
                  <a:latin typeface="Bahnschrift SemiCondensed" panose="020B0502040204020203" pitchFamily="34" charset="0"/>
                  <a:ea typeface="Cambria" panose="02040503050406030204" pitchFamily="18" charset="0"/>
                </a:rPr>
                <a:t>Albieri</a:t>
              </a:r>
              <a:r>
                <a:rPr lang="en-US" sz="900" dirty="0">
                  <a:latin typeface="Bahnschrift SemiCondensed" panose="020B0502040204020203" pitchFamily="34" charset="0"/>
                  <a:ea typeface="Cambria" panose="02040503050406030204" pitchFamily="18" charset="0"/>
                </a:rPr>
                <a:t> </a:t>
              </a:r>
              <a:r>
                <a:rPr lang="en-US" sz="900" dirty="0" err="1">
                  <a:latin typeface="Bahnschrift SemiCondensed" panose="020B0502040204020203" pitchFamily="34" charset="0"/>
                  <a:ea typeface="Cambria" panose="02040503050406030204" pitchFamily="18" charset="0"/>
                </a:rPr>
                <a:t>Transportes</a:t>
              </a:r>
              <a:r>
                <a:rPr lang="en-US" sz="900" dirty="0">
                  <a:latin typeface="Bahnschrift SemiCondensed" panose="020B0502040204020203" pitchFamily="34" charset="0"/>
                  <a:ea typeface="Cambria" panose="02040503050406030204" pitchFamily="18" charset="0"/>
                </a:rPr>
                <a:t>, </a:t>
              </a:r>
              <a:r>
                <a:rPr lang="en-US" sz="900" dirty="0" err="1">
                  <a:latin typeface="Bahnschrift SemiCondensed" panose="020B0502040204020203" pitchFamily="34" charset="0"/>
                  <a:ea typeface="Cambria" panose="02040503050406030204" pitchFamily="18" charset="0"/>
                </a:rPr>
                <a:t>Zalog</a:t>
              </a:r>
              <a:r>
                <a:rPr lang="en-US" sz="900" dirty="0">
                  <a:latin typeface="Bahnschrift SemiCondensed" panose="020B0502040204020203" pitchFamily="34" charset="0"/>
                  <a:ea typeface="Cambria" panose="02040503050406030204" pitchFamily="18" charset="0"/>
                </a:rPr>
                <a:t> </a:t>
              </a:r>
              <a:r>
                <a:rPr lang="en-US" sz="900" dirty="0" err="1">
                  <a:latin typeface="Bahnschrift SemiCondensed" panose="020B0502040204020203" pitchFamily="34" charset="0"/>
                  <a:ea typeface="Cambria" panose="02040503050406030204" pitchFamily="18" charset="0"/>
                </a:rPr>
                <a:t>Operadora</a:t>
              </a:r>
              <a:r>
                <a:rPr lang="en-US" sz="900" dirty="0">
                  <a:latin typeface="Bahnschrift SemiCondensed" panose="020B0502040204020203" pitchFamily="34" charset="0"/>
                  <a:ea typeface="Cambria" panose="02040503050406030204" pitchFamily="18" charset="0"/>
                </a:rPr>
                <a:t>, Fox </a:t>
              </a:r>
              <a:r>
                <a:rPr lang="en-US" sz="900" dirty="0" err="1">
                  <a:latin typeface="Bahnschrift SemiCondensed" panose="020B0502040204020203" pitchFamily="34" charset="0"/>
                  <a:ea typeface="Cambria" panose="02040503050406030204" pitchFamily="18" charset="0"/>
                </a:rPr>
                <a:t>Comércio</a:t>
              </a:r>
              <a:r>
                <a:rPr lang="en-US" sz="900" dirty="0">
                  <a:latin typeface="Bahnschrift SemiCondensed" panose="020B0502040204020203" pitchFamily="34" charset="0"/>
                  <a:ea typeface="Cambria" panose="02040503050406030204" pitchFamily="18" charset="0"/>
                </a:rPr>
                <a:t>, and 6 employees of </a:t>
              </a:r>
              <a:r>
                <a:rPr lang="en-US" sz="900" dirty="0" err="1">
                  <a:latin typeface="Bahnschrift SemiCondensed" panose="020B0502040204020203" pitchFamily="34" charset="0"/>
                  <a:ea typeface="Cambria" panose="02040503050406030204" pitchFamily="18" charset="0"/>
                </a:rPr>
                <a:t>Buritirama</a:t>
              </a:r>
              <a:r>
                <a:rPr lang="en-US" sz="900" dirty="0">
                  <a:latin typeface="Bahnschrift SemiCondensed" panose="020B0502040204020203" pitchFamily="34" charset="0"/>
                  <a:ea typeface="Cambria" panose="02040503050406030204" pitchFamily="18" charset="0"/>
                </a:rPr>
                <a:t> file a petition in favor of reversing the bankruptcy and granting the judicial recovery.</a:t>
              </a:r>
              <a:endParaRPr lang="pt-BR" sz="900" dirty="0">
                <a:latin typeface="Bahnschrift SemiCondensed" panose="020B0502040204020203" pitchFamily="34" charset="0"/>
                <a:ea typeface="Cambria" panose="02040503050406030204" pitchFamily="18" charset="0"/>
              </a:endParaRPr>
            </a:p>
          </p:txBody>
        </p:sp>
        <p:sp>
          <p:nvSpPr>
            <p:cNvPr id="56" name="CaixaDeTexto 55">
              <a:extLst>
                <a:ext uri="{FF2B5EF4-FFF2-40B4-BE49-F238E27FC236}">
                  <a16:creationId xmlns:a16="http://schemas.microsoft.com/office/drawing/2014/main" id="{BC4E0046-2347-86D3-E368-7A6220A24DBC}"/>
                </a:ext>
              </a:extLst>
            </p:cNvPr>
            <p:cNvSpPr txBox="1"/>
            <p:nvPr/>
          </p:nvSpPr>
          <p:spPr>
            <a:xfrm>
              <a:off x="1242881" y="786807"/>
              <a:ext cx="661159" cy="246221"/>
            </a:xfrm>
            <a:prstGeom prst="rect">
              <a:avLst/>
            </a:prstGeom>
            <a:noFill/>
          </p:spPr>
          <p:txBody>
            <a:bodyPr wrap="square" rtlCol="0">
              <a:spAutoFit/>
            </a:bodyPr>
            <a:lstStyle/>
            <a:p>
              <a:pPr algn="r"/>
              <a:r>
                <a:rPr lang="pt-BR" sz="500" i="1" dirty="0" err="1"/>
                <a:t>pgs</a:t>
              </a:r>
              <a:r>
                <a:rPr lang="pt-BR" sz="500" i="1" dirty="0"/>
                <a:t>. 5257, 5270, 5288, 5294</a:t>
              </a:r>
            </a:p>
          </p:txBody>
        </p:sp>
      </p:grpSp>
      <p:grpSp>
        <p:nvGrpSpPr>
          <p:cNvPr id="61" name="Agrupar 60">
            <a:extLst>
              <a:ext uri="{FF2B5EF4-FFF2-40B4-BE49-F238E27FC236}">
                <a16:creationId xmlns:a16="http://schemas.microsoft.com/office/drawing/2014/main" id="{C55D103E-3623-4D24-6501-EAC0926A7FB9}"/>
              </a:ext>
            </a:extLst>
          </p:cNvPr>
          <p:cNvGrpSpPr/>
          <p:nvPr/>
        </p:nvGrpSpPr>
        <p:grpSpPr>
          <a:xfrm>
            <a:off x="7470197" y="761272"/>
            <a:ext cx="1807061" cy="1740421"/>
            <a:chOff x="110385" y="793005"/>
            <a:chExt cx="1807061" cy="1740421"/>
          </a:xfrm>
        </p:grpSpPr>
        <p:sp>
          <p:nvSpPr>
            <p:cNvPr id="62" name="Retângulo: Cantos Arredondados 61">
              <a:extLst>
                <a:ext uri="{FF2B5EF4-FFF2-40B4-BE49-F238E27FC236}">
                  <a16:creationId xmlns:a16="http://schemas.microsoft.com/office/drawing/2014/main" id="{32A92530-76C1-ABF8-535C-330040640FF5}"/>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CaixaDeTexto 62">
              <a:extLst>
                <a:ext uri="{FF2B5EF4-FFF2-40B4-BE49-F238E27FC236}">
                  <a16:creationId xmlns:a16="http://schemas.microsoft.com/office/drawing/2014/main" id="{564C41BA-8920-B78A-D3FA-485347CF0E0A}"/>
                </a:ext>
              </a:extLst>
            </p:cNvPr>
            <p:cNvSpPr txBox="1"/>
            <p:nvPr/>
          </p:nvSpPr>
          <p:spPr>
            <a:xfrm>
              <a:off x="110385" y="1064958"/>
              <a:ext cx="1807061"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STEINWEG REQUESTS TO TEMPORARILY ASSUME MANAGEMENT OF BURITIRAMA</a:t>
              </a:r>
              <a:endParaRPr lang="pt-BR" sz="900" b="1" dirty="0">
                <a:latin typeface="Bahnschrift SemiCondensed" panose="020B0502040204020203" pitchFamily="34" charset="0"/>
                <a:ea typeface="Cambria" panose="02040503050406030204" pitchFamily="18" charset="0"/>
              </a:endParaRPr>
            </a:p>
          </p:txBody>
        </p:sp>
        <p:grpSp>
          <p:nvGrpSpPr>
            <p:cNvPr id="64" name="Agrupar 63">
              <a:extLst>
                <a:ext uri="{FF2B5EF4-FFF2-40B4-BE49-F238E27FC236}">
                  <a16:creationId xmlns:a16="http://schemas.microsoft.com/office/drawing/2014/main" id="{902D7043-8829-2651-D44C-963EE1E36E65}"/>
                </a:ext>
              </a:extLst>
            </p:cNvPr>
            <p:cNvGrpSpPr/>
            <p:nvPr/>
          </p:nvGrpSpPr>
          <p:grpSpPr>
            <a:xfrm>
              <a:off x="664230" y="816655"/>
              <a:ext cx="705711" cy="252446"/>
              <a:chOff x="794503" y="611167"/>
              <a:chExt cx="705711" cy="252446"/>
            </a:xfrm>
          </p:grpSpPr>
          <p:sp>
            <p:nvSpPr>
              <p:cNvPr id="67" name="Retângulo: Cantos Arredondados 66">
                <a:extLst>
                  <a:ext uri="{FF2B5EF4-FFF2-40B4-BE49-F238E27FC236}">
                    <a16:creationId xmlns:a16="http://schemas.microsoft.com/office/drawing/2014/main" id="{74A72542-437F-26D0-0B6D-E3E71C655AE2}"/>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CaixaDeTexto 70">
                <a:extLst>
                  <a:ext uri="{FF2B5EF4-FFF2-40B4-BE49-F238E27FC236}">
                    <a16:creationId xmlns:a16="http://schemas.microsoft.com/office/drawing/2014/main" id="{14106FE3-2458-4530-3FB8-E48D78F16CF2}"/>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08/03/23</a:t>
                </a:r>
              </a:p>
            </p:txBody>
          </p:sp>
          <p:sp>
            <p:nvSpPr>
              <p:cNvPr id="72" name="Elipse 71">
                <a:extLst>
                  <a:ext uri="{FF2B5EF4-FFF2-40B4-BE49-F238E27FC236}">
                    <a16:creationId xmlns:a16="http://schemas.microsoft.com/office/drawing/2014/main" id="{C5A2B42D-F64E-D9FF-763F-62058C78D1A1}"/>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65" name="CaixaDeTexto 64">
              <a:extLst>
                <a:ext uri="{FF2B5EF4-FFF2-40B4-BE49-F238E27FC236}">
                  <a16:creationId xmlns:a16="http://schemas.microsoft.com/office/drawing/2014/main" id="{1CFA9CD1-AC64-72B7-E0C4-9C4B5500F503}"/>
                </a:ext>
              </a:extLst>
            </p:cNvPr>
            <p:cNvSpPr txBox="1"/>
            <p:nvPr/>
          </p:nvSpPr>
          <p:spPr>
            <a:xfrm>
              <a:off x="193076" y="1471597"/>
              <a:ext cx="1668113" cy="1061829"/>
            </a:xfrm>
            <a:prstGeom prst="rect">
              <a:avLst/>
            </a:prstGeom>
            <a:noFill/>
          </p:spPr>
          <p:txBody>
            <a:bodyPr wrap="square" rtlCol="0">
              <a:spAutoFit/>
            </a:bodyPr>
            <a:lstStyle/>
            <a:p>
              <a:pPr algn="just"/>
              <a:r>
                <a:rPr lang="en-US" sz="900" dirty="0" err="1">
                  <a:latin typeface="Bahnschrift SemiCondensed" panose="020B0502040204020203" pitchFamily="34" charset="0"/>
                  <a:ea typeface="Cambria" panose="02040503050406030204" pitchFamily="18" charset="0"/>
                </a:rPr>
                <a:t>Steinweg</a:t>
              </a:r>
              <a:r>
                <a:rPr lang="en-US" sz="900" dirty="0">
                  <a:latin typeface="Bahnschrift SemiCondensed" panose="020B0502040204020203" pitchFamily="34" charset="0"/>
                  <a:ea typeface="Cambria" panose="02040503050406030204" pitchFamily="18" charset="0"/>
                </a:rPr>
                <a:t> stated to have received offers from clients willing to make advance payments to acquire manganese, and that they can take over management while a specialized manager is not chosen by the creditors.</a:t>
              </a:r>
              <a:endParaRPr lang="pt-BR" sz="900" dirty="0">
                <a:latin typeface="Bahnschrift SemiCondensed" panose="020B0502040204020203" pitchFamily="34" charset="0"/>
                <a:ea typeface="Cambria" panose="02040503050406030204" pitchFamily="18" charset="0"/>
              </a:endParaRPr>
            </a:p>
          </p:txBody>
        </p:sp>
        <p:sp>
          <p:nvSpPr>
            <p:cNvPr id="66" name="CaixaDeTexto 65">
              <a:extLst>
                <a:ext uri="{FF2B5EF4-FFF2-40B4-BE49-F238E27FC236}">
                  <a16:creationId xmlns:a16="http://schemas.microsoft.com/office/drawing/2014/main" id="{81B1A3E8-8F67-1505-F7A5-174D9B3FEC29}"/>
                </a:ext>
              </a:extLst>
            </p:cNvPr>
            <p:cNvSpPr txBox="1"/>
            <p:nvPr/>
          </p:nvSpPr>
          <p:spPr>
            <a:xfrm>
              <a:off x="1200559" y="846638"/>
              <a:ext cx="691890" cy="184666"/>
            </a:xfrm>
            <a:prstGeom prst="rect">
              <a:avLst/>
            </a:prstGeom>
            <a:noFill/>
          </p:spPr>
          <p:txBody>
            <a:bodyPr wrap="square" rtlCol="0">
              <a:spAutoFit/>
            </a:bodyPr>
            <a:lstStyle/>
            <a:p>
              <a:pPr algn="r"/>
              <a:r>
                <a:rPr lang="pt-BR" sz="600" i="1" dirty="0"/>
                <a:t>pg. 5364 </a:t>
              </a:r>
            </a:p>
          </p:txBody>
        </p:sp>
      </p:grpSp>
      <p:grpSp>
        <p:nvGrpSpPr>
          <p:cNvPr id="73" name="Agrupar 72">
            <a:extLst>
              <a:ext uri="{FF2B5EF4-FFF2-40B4-BE49-F238E27FC236}">
                <a16:creationId xmlns:a16="http://schemas.microsoft.com/office/drawing/2014/main" id="{C2DD5B26-0809-E85D-3991-21C12219CE2B}"/>
              </a:ext>
            </a:extLst>
          </p:cNvPr>
          <p:cNvGrpSpPr/>
          <p:nvPr/>
        </p:nvGrpSpPr>
        <p:grpSpPr>
          <a:xfrm>
            <a:off x="9371539" y="761272"/>
            <a:ext cx="1679364" cy="1724161"/>
            <a:chOff x="208317" y="793005"/>
            <a:chExt cx="1679364" cy="1724161"/>
          </a:xfrm>
        </p:grpSpPr>
        <p:sp>
          <p:nvSpPr>
            <p:cNvPr id="74" name="Retângulo: Cantos Arredondados 73">
              <a:extLst>
                <a:ext uri="{FF2B5EF4-FFF2-40B4-BE49-F238E27FC236}">
                  <a16:creationId xmlns:a16="http://schemas.microsoft.com/office/drawing/2014/main" id="{5069280F-82F8-4B4B-ABD5-1B73F5B7875E}"/>
                </a:ext>
              </a:extLst>
            </p:cNvPr>
            <p:cNvSpPr/>
            <p:nvPr/>
          </p:nvSpPr>
          <p:spPr>
            <a:xfrm>
              <a:off x="217587" y="793005"/>
              <a:ext cx="1611381" cy="1712563"/>
            </a:xfrm>
            <a:prstGeom prst="roundRect">
              <a:avLst>
                <a:gd name="adj" fmla="val 3822"/>
              </a:avLst>
            </a:prstGeom>
            <a:solidFill>
              <a:schemeClr val="accent2">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CaixaDeTexto 74">
              <a:extLst>
                <a:ext uri="{FF2B5EF4-FFF2-40B4-BE49-F238E27FC236}">
                  <a16:creationId xmlns:a16="http://schemas.microsoft.com/office/drawing/2014/main" id="{79FC0366-9ED0-B591-B493-1500548DBB65}"/>
                </a:ext>
              </a:extLst>
            </p:cNvPr>
            <p:cNvSpPr txBox="1"/>
            <p:nvPr/>
          </p:nvSpPr>
          <p:spPr>
            <a:xfrm>
              <a:off x="208830" y="1064957"/>
              <a:ext cx="1623216" cy="618631"/>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BURITIRAMA REQUESTS RECONSIDERATION OF THE DECISION THAT DID NOT GRANT A SUSPENSIVE EFFECT IN AI 01</a:t>
              </a:r>
              <a:endParaRPr lang="pt-BR" sz="900" b="1" dirty="0">
                <a:latin typeface="Bahnschrift SemiCondensed" panose="020B0502040204020203" pitchFamily="34" charset="0"/>
                <a:ea typeface="Cambria" panose="02040503050406030204" pitchFamily="18" charset="0"/>
              </a:endParaRPr>
            </a:p>
          </p:txBody>
        </p:sp>
        <p:grpSp>
          <p:nvGrpSpPr>
            <p:cNvPr id="77" name="Agrupar 76">
              <a:extLst>
                <a:ext uri="{FF2B5EF4-FFF2-40B4-BE49-F238E27FC236}">
                  <a16:creationId xmlns:a16="http://schemas.microsoft.com/office/drawing/2014/main" id="{BF367EF7-CDCE-F8E1-DEC9-7A470B79F698}"/>
                </a:ext>
              </a:extLst>
            </p:cNvPr>
            <p:cNvGrpSpPr/>
            <p:nvPr/>
          </p:nvGrpSpPr>
          <p:grpSpPr>
            <a:xfrm>
              <a:off x="664230" y="816655"/>
              <a:ext cx="705711" cy="252446"/>
              <a:chOff x="794503" y="611167"/>
              <a:chExt cx="705711" cy="252446"/>
            </a:xfrm>
          </p:grpSpPr>
          <p:sp>
            <p:nvSpPr>
              <p:cNvPr id="80" name="Retângulo: Cantos Arredondados 79">
                <a:extLst>
                  <a:ext uri="{FF2B5EF4-FFF2-40B4-BE49-F238E27FC236}">
                    <a16:creationId xmlns:a16="http://schemas.microsoft.com/office/drawing/2014/main" id="{6C1DD6CC-C46E-0F2A-FB08-7EC2CA97924F}"/>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CaixaDeTexto 80">
                <a:extLst>
                  <a:ext uri="{FF2B5EF4-FFF2-40B4-BE49-F238E27FC236}">
                    <a16:creationId xmlns:a16="http://schemas.microsoft.com/office/drawing/2014/main" id="{81850C7C-2FB6-C5CB-4450-DA13A86C8B5E}"/>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08/03/23</a:t>
                </a:r>
              </a:p>
            </p:txBody>
          </p:sp>
          <p:sp>
            <p:nvSpPr>
              <p:cNvPr id="82" name="Elipse 81">
                <a:extLst>
                  <a:ext uri="{FF2B5EF4-FFF2-40B4-BE49-F238E27FC236}">
                    <a16:creationId xmlns:a16="http://schemas.microsoft.com/office/drawing/2014/main" id="{D584D673-47A3-A91A-3DEB-9F79D4DD4AA5}"/>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78" name="CaixaDeTexto 77">
              <a:extLst>
                <a:ext uri="{FF2B5EF4-FFF2-40B4-BE49-F238E27FC236}">
                  <a16:creationId xmlns:a16="http://schemas.microsoft.com/office/drawing/2014/main" id="{98FDB1F5-097B-3AE2-CCA1-A4CD1E838139}"/>
                </a:ext>
              </a:extLst>
            </p:cNvPr>
            <p:cNvSpPr txBox="1"/>
            <p:nvPr/>
          </p:nvSpPr>
          <p:spPr>
            <a:xfrm>
              <a:off x="208317" y="1593836"/>
              <a:ext cx="1617535" cy="923330"/>
            </a:xfrm>
            <a:prstGeom prst="rect">
              <a:avLst/>
            </a:prstGeom>
            <a:noFill/>
          </p:spPr>
          <p:txBody>
            <a:bodyPr wrap="square" rtlCol="0">
              <a:spAutoFit/>
            </a:bodyPr>
            <a:lstStyle/>
            <a:p>
              <a:pPr algn="just"/>
              <a:r>
                <a:rPr lang="en-US" sz="900" dirty="0" err="1">
                  <a:latin typeface="Bahnschrift SemiCondensed" panose="020B0502040204020203" pitchFamily="34" charset="0"/>
                  <a:ea typeface="Cambria" panose="02040503050406030204" pitchFamily="18" charset="0"/>
                </a:rPr>
                <a:t>Buritirama</a:t>
              </a:r>
              <a:r>
                <a:rPr lang="en-US" sz="900" dirty="0">
                  <a:latin typeface="Bahnschrift SemiCondensed" panose="020B0502040204020203" pitchFamily="34" charset="0"/>
                  <a:ea typeface="Cambria" panose="02040503050406030204" pitchFamily="18" charset="0"/>
                </a:rPr>
                <a:t> cites an omission in the decision, mentions that filed request for judicial recovery and the suppliers' expressions of support for the mining company.</a:t>
              </a:r>
              <a:endParaRPr lang="pt-BR" sz="900" dirty="0">
                <a:latin typeface="Bahnschrift SemiCondensed" panose="020B0502040204020203" pitchFamily="34" charset="0"/>
                <a:ea typeface="Cambria" panose="02040503050406030204" pitchFamily="18" charset="0"/>
              </a:endParaRPr>
            </a:p>
          </p:txBody>
        </p:sp>
        <p:sp>
          <p:nvSpPr>
            <p:cNvPr id="79" name="CaixaDeTexto 78">
              <a:extLst>
                <a:ext uri="{FF2B5EF4-FFF2-40B4-BE49-F238E27FC236}">
                  <a16:creationId xmlns:a16="http://schemas.microsoft.com/office/drawing/2014/main" id="{E3F3216E-3E11-2632-8724-C5071651855F}"/>
                </a:ext>
              </a:extLst>
            </p:cNvPr>
            <p:cNvSpPr txBox="1"/>
            <p:nvPr/>
          </p:nvSpPr>
          <p:spPr>
            <a:xfrm>
              <a:off x="1214733" y="851419"/>
              <a:ext cx="672948" cy="184666"/>
            </a:xfrm>
            <a:prstGeom prst="rect">
              <a:avLst/>
            </a:prstGeom>
            <a:noFill/>
          </p:spPr>
          <p:txBody>
            <a:bodyPr wrap="square" rtlCol="0">
              <a:spAutoFit/>
            </a:bodyPr>
            <a:lstStyle/>
            <a:p>
              <a:pPr algn="r"/>
              <a:r>
                <a:rPr lang="pt-BR" sz="600" i="1" dirty="0"/>
                <a:t>AI 01 pg. 1114</a:t>
              </a:r>
            </a:p>
          </p:txBody>
        </p:sp>
      </p:grpSp>
      <p:cxnSp>
        <p:nvCxnSpPr>
          <p:cNvPr id="60" name="Conector de Seta Reta 59">
            <a:extLst>
              <a:ext uri="{FF2B5EF4-FFF2-40B4-BE49-F238E27FC236}">
                <a16:creationId xmlns:a16="http://schemas.microsoft.com/office/drawing/2014/main" id="{4E0A7C0B-17E8-4BC8-3F56-92F4E03752CE}"/>
              </a:ext>
            </a:extLst>
          </p:cNvPr>
          <p:cNvCxnSpPr>
            <a:cxnSpLocks/>
          </p:cNvCxnSpPr>
          <p:nvPr/>
        </p:nvCxnSpPr>
        <p:spPr>
          <a:xfrm flipV="1">
            <a:off x="274320" y="1005072"/>
            <a:ext cx="10868833" cy="21571"/>
          </a:xfrm>
          <a:prstGeom prst="straightConnector1">
            <a:avLst/>
          </a:prstGeom>
          <a:ln w="41275">
            <a:solidFill>
              <a:srgbClr val="002060"/>
            </a:solidFill>
            <a:tailEnd type="none" w="lg" len="med"/>
          </a:ln>
        </p:spPr>
        <p:style>
          <a:lnRef idx="1">
            <a:schemeClr val="accent1"/>
          </a:lnRef>
          <a:fillRef idx="0">
            <a:schemeClr val="accent1"/>
          </a:fillRef>
          <a:effectRef idx="0">
            <a:schemeClr val="accent1"/>
          </a:effectRef>
          <a:fontRef idx="minor">
            <a:schemeClr val="tx1"/>
          </a:fontRef>
        </p:style>
      </p:cxnSp>
      <p:grpSp>
        <p:nvGrpSpPr>
          <p:cNvPr id="83" name="Agrupar 82">
            <a:extLst>
              <a:ext uri="{FF2B5EF4-FFF2-40B4-BE49-F238E27FC236}">
                <a16:creationId xmlns:a16="http://schemas.microsoft.com/office/drawing/2014/main" id="{C8DFED70-F352-A4A0-D0CF-86A11674EDCB}"/>
              </a:ext>
            </a:extLst>
          </p:cNvPr>
          <p:cNvGrpSpPr/>
          <p:nvPr/>
        </p:nvGrpSpPr>
        <p:grpSpPr>
          <a:xfrm>
            <a:off x="7222566" y="2809264"/>
            <a:ext cx="1679364" cy="1724161"/>
            <a:chOff x="208317" y="793005"/>
            <a:chExt cx="1679364" cy="1724161"/>
          </a:xfrm>
        </p:grpSpPr>
        <p:sp>
          <p:nvSpPr>
            <p:cNvPr id="84" name="Retângulo: Cantos Arredondados 83">
              <a:extLst>
                <a:ext uri="{FF2B5EF4-FFF2-40B4-BE49-F238E27FC236}">
                  <a16:creationId xmlns:a16="http://schemas.microsoft.com/office/drawing/2014/main" id="{1612D8D6-98D9-7BDE-A322-4A9D9CFE6EAD}"/>
                </a:ext>
              </a:extLst>
            </p:cNvPr>
            <p:cNvSpPr/>
            <p:nvPr/>
          </p:nvSpPr>
          <p:spPr>
            <a:xfrm>
              <a:off x="217587" y="793005"/>
              <a:ext cx="1611381" cy="1712563"/>
            </a:xfrm>
            <a:prstGeom prst="roundRect">
              <a:avLst>
                <a:gd name="adj" fmla="val 3822"/>
              </a:avLst>
            </a:prstGeom>
            <a:solidFill>
              <a:schemeClr val="accent2">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CaixaDeTexto 84">
              <a:extLst>
                <a:ext uri="{FF2B5EF4-FFF2-40B4-BE49-F238E27FC236}">
                  <a16:creationId xmlns:a16="http://schemas.microsoft.com/office/drawing/2014/main" id="{F0C77247-7693-4721-2D32-E280C3D15D5A}"/>
                </a:ext>
              </a:extLst>
            </p:cNvPr>
            <p:cNvSpPr txBox="1"/>
            <p:nvPr/>
          </p:nvSpPr>
          <p:spPr>
            <a:xfrm>
              <a:off x="208830" y="1064957"/>
              <a:ext cx="1623216"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ICBC BANK PETITIONS IN APPEAL AI 01 REQUESTING THE REVERSAL OF THE BANKRUPTCY</a:t>
              </a:r>
              <a:endParaRPr lang="pt-BR" sz="900" b="1" dirty="0">
                <a:latin typeface="Bahnschrift SemiCondensed" panose="020B0502040204020203" pitchFamily="34" charset="0"/>
                <a:ea typeface="Cambria" panose="02040503050406030204" pitchFamily="18" charset="0"/>
              </a:endParaRPr>
            </a:p>
          </p:txBody>
        </p:sp>
        <p:grpSp>
          <p:nvGrpSpPr>
            <p:cNvPr id="86" name="Agrupar 85">
              <a:extLst>
                <a:ext uri="{FF2B5EF4-FFF2-40B4-BE49-F238E27FC236}">
                  <a16:creationId xmlns:a16="http://schemas.microsoft.com/office/drawing/2014/main" id="{A77CF0BB-2F99-E4A1-1929-4903A25477B2}"/>
                </a:ext>
              </a:extLst>
            </p:cNvPr>
            <p:cNvGrpSpPr/>
            <p:nvPr/>
          </p:nvGrpSpPr>
          <p:grpSpPr>
            <a:xfrm>
              <a:off x="664230" y="816655"/>
              <a:ext cx="705711" cy="252446"/>
              <a:chOff x="794503" y="611167"/>
              <a:chExt cx="705711" cy="252446"/>
            </a:xfrm>
          </p:grpSpPr>
          <p:sp>
            <p:nvSpPr>
              <p:cNvPr id="89" name="Retângulo: Cantos Arredondados 88">
                <a:extLst>
                  <a:ext uri="{FF2B5EF4-FFF2-40B4-BE49-F238E27FC236}">
                    <a16:creationId xmlns:a16="http://schemas.microsoft.com/office/drawing/2014/main" id="{FD1345B7-F337-C4C2-6514-4F5E1900DCD7}"/>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CaixaDeTexto 90">
                <a:extLst>
                  <a:ext uri="{FF2B5EF4-FFF2-40B4-BE49-F238E27FC236}">
                    <a16:creationId xmlns:a16="http://schemas.microsoft.com/office/drawing/2014/main" id="{05133A7E-4E6D-EE42-A96A-7761562CB5BA}"/>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08/08/23</a:t>
                </a:r>
              </a:p>
            </p:txBody>
          </p:sp>
          <p:sp>
            <p:nvSpPr>
              <p:cNvPr id="92" name="Elipse 91">
                <a:extLst>
                  <a:ext uri="{FF2B5EF4-FFF2-40B4-BE49-F238E27FC236}">
                    <a16:creationId xmlns:a16="http://schemas.microsoft.com/office/drawing/2014/main" id="{EB668A92-A68B-6792-B3E2-E8BBAB842970}"/>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87" name="CaixaDeTexto 86">
              <a:extLst>
                <a:ext uri="{FF2B5EF4-FFF2-40B4-BE49-F238E27FC236}">
                  <a16:creationId xmlns:a16="http://schemas.microsoft.com/office/drawing/2014/main" id="{57E04583-2CAD-FE0F-5C44-5DD0D0B4E575}"/>
                </a:ext>
              </a:extLst>
            </p:cNvPr>
            <p:cNvSpPr txBox="1"/>
            <p:nvPr/>
          </p:nvSpPr>
          <p:spPr>
            <a:xfrm>
              <a:off x="208317" y="1593836"/>
              <a:ext cx="1617535" cy="923330"/>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ICBC, as the primary financial creditor of </a:t>
              </a:r>
              <a:r>
                <a:rPr lang="en-US" sz="900" dirty="0" err="1">
                  <a:latin typeface="Bahnschrift SemiCondensed" panose="020B0502040204020203" pitchFamily="34" charset="0"/>
                  <a:ea typeface="Cambria" panose="02040503050406030204" pitchFamily="18" charset="0"/>
                </a:rPr>
                <a:t>Buritirama</a:t>
              </a:r>
              <a:r>
                <a:rPr lang="en-US" sz="900" dirty="0">
                  <a:latin typeface="Bahnschrift SemiCondensed" panose="020B0502040204020203" pitchFamily="34" charset="0"/>
                  <a:ea typeface="Cambria" panose="02040503050406030204" pitchFamily="18" charset="0"/>
                </a:rPr>
                <a:t>, is the first to express support for the reversal of the bankruptcy. The total ICBC credit is BRL 52 million.</a:t>
              </a:r>
              <a:endParaRPr lang="pt-BR" sz="900" dirty="0">
                <a:latin typeface="Bahnschrift SemiCondensed" panose="020B0502040204020203" pitchFamily="34" charset="0"/>
                <a:ea typeface="Cambria" panose="02040503050406030204" pitchFamily="18" charset="0"/>
              </a:endParaRPr>
            </a:p>
          </p:txBody>
        </p:sp>
        <p:sp>
          <p:nvSpPr>
            <p:cNvPr id="88" name="CaixaDeTexto 87">
              <a:extLst>
                <a:ext uri="{FF2B5EF4-FFF2-40B4-BE49-F238E27FC236}">
                  <a16:creationId xmlns:a16="http://schemas.microsoft.com/office/drawing/2014/main" id="{91BD7BCA-3001-BE74-62C8-4DAFF0F2B176}"/>
                </a:ext>
              </a:extLst>
            </p:cNvPr>
            <p:cNvSpPr txBox="1"/>
            <p:nvPr/>
          </p:nvSpPr>
          <p:spPr>
            <a:xfrm>
              <a:off x="1214733" y="851419"/>
              <a:ext cx="672948" cy="184666"/>
            </a:xfrm>
            <a:prstGeom prst="rect">
              <a:avLst/>
            </a:prstGeom>
            <a:noFill/>
          </p:spPr>
          <p:txBody>
            <a:bodyPr wrap="square" rtlCol="0">
              <a:spAutoFit/>
            </a:bodyPr>
            <a:lstStyle/>
            <a:p>
              <a:pPr algn="r"/>
              <a:r>
                <a:rPr lang="pt-BR" sz="600" i="1" dirty="0"/>
                <a:t>AI 01 pg. 1194</a:t>
              </a:r>
            </a:p>
          </p:txBody>
        </p:sp>
      </p:grpSp>
      <p:grpSp>
        <p:nvGrpSpPr>
          <p:cNvPr id="93" name="Agrupar 92">
            <a:extLst>
              <a:ext uri="{FF2B5EF4-FFF2-40B4-BE49-F238E27FC236}">
                <a16:creationId xmlns:a16="http://schemas.microsoft.com/office/drawing/2014/main" id="{A4A2E0F8-E7E4-7EC9-EEAD-298567A150AC}"/>
              </a:ext>
            </a:extLst>
          </p:cNvPr>
          <p:cNvGrpSpPr/>
          <p:nvPr/>
        </p:nvGrpSpPr>
        <p:grpSpPr>
          <a:xfrm>
            <a:off x="9061321" y="2809264"/>
            <a:ext cx="1679364" cy="1721965"/>
            <a:chOff x="208317" y="793005"/>
            <a:chExt cx="1679364" cy="1721965"/>
          </a:xfrm>
        </p:grpSpPr>
        <p:sp>
          <p:nvSpPr>
            <p:cNvPr id="94" name="Retângulo: Cantos Arredondados 93">
              <a:extLst>
                <a:ext uri="{FF2B5EF4-FFF2-40B4-BE49-F238E27FC236}">
                  <a16:creationId xmlns:a16="http://schemas.microsoft.com/office/drawing/2014/main" id="{EAEF5CA4-FC78-5150-AEEA-DF37EA8EC2E3}"/>
                </a:ext>
              </a:extLst>
            </p:cNvPr>
            <p:cNvSpPr/>
            <p:nvPr/>
          </p:nvSpPr>
          <p:spPr>
            <a:xfrm>
              <a:off x="217587" y="793005"/>
              <a:ext cx="1611381" cy="1712563"/>
            </a:xfrm>
            <a:prstGeom prst="roundRect">
              <a:avLst>
                <a:gd name="adj" fmla="val 3822"/>
              </a:avLst>
            </a:prstGeom>
            <a:solidFill>
              <a:schemeClr val="accent2">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CaixaDeTexto 94">
              <a:extLst>
                <a:ext uri="{FF2B5EF4-FFF2-40B4-BE49-F238E27FC236}">
                  <a16:creationId xmlns:a16="http://schemas.microsoft.com/office/drawing/2014/main" id="{09F0777F-0091-EC31-367F-019A29DCEACB}"/>
                </a:ext>
              </a:extLst>
            </p:cNvPr>
            <p:cNvSpPr txBox="1"/>
            <p:nvPr/>
          </p:nvSpPr>
          <p:spPr>
            <a:xfrm>
              <a:off x="208830" y="1064957"/>
              <a:ext cx="1623216" cy="618631"/>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BANKRUPTCY ESTATE OF BURITIRAMA REQUESTS THE UPHOLDING OF THE JUDGMENT THAT DECLARED BANKRUPTCY</a:t>
              </a:r>
              <a:endParaRPr lang="pt-BR" sz="900" b="1" dirty="0">
                <a:latin typeface="Bahnschrift SemiCondensed" panose="020B0502040204020203" pitchFamily="34" charset="0"/>
                <a:ea typeface="Cambria" panose="02040503050406030204" pitchFamily="18" charset="0"/>
              </a:endParaRPr>
            </a:p>
          </p:txBody>
        </p:sp>
        <p:grpSp>
          <p:nvGrpSpPr>
            <p:cNvPr id="96" name="Agrupar 95">
              <a:extLst>
                <a:ext uri="{FF2B5EF4-FFF2-40B4-BE49-F238E27FC236}">
                  <a16:creationId xmlns:a16="http://schemas.microsoft.com/office/drawing/2014/main" id="{F49D6014-D151-9000-4EAD-89D4DB294533}"/>
                </a:ext>
              </a:extLst>
            </p:cNvPr>
            <p:cNvGrpSpPr/>
            <p:nvPr/>
          </p:nvGrpSpPr>
          <p:grpSpPr>
            <a:xfrm>
              <a:off x="664230" y="816655"/>
              <a:ext cx="705711" cy="252446"/>
              <a:chOff x="794503" y="611167"/>
              <a:chExt cx="705711" cy="252446"/>
            </a:xfrm>
          </p:grpSpPr>
          <p:sp>
            <p:nvSpPr>
              <p:cNvPr id="99" name="Retângulo: Cantos Arredondados 98">
                <a:extLst>
                  <a:ext uri="{FF2B5EF4-FFF2-40B4-BE49-F238E27FC236}">
                    <a16:creationId xmlns:a16="http://schemas.microsoft.com/office/drawing/2014/main" id="{4EFE601A-00F7-B41E-EC7E-84CBF34E4BF0}"/>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CaixaDeTexto 99">
                <a:extLst>
                  <a:ext uri="{FF2B5EF4-FFF2-40B4-BE49-F238E27FC236}">
                    <a16:creationId xmlns:a16="http://schemas.microsoft.com/office/drawing/2014/main" id="{7A18A1C1-28B0-3E73-AE97-C8367AF52C17}"/>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08/08/23</a:t>
                </a:r>
              </a:p>
            </p:txBody>
          </p:sp>
          <p:sp>
            <p:nvSpPr>
              <p:cNvPr id="101" name="Elipse 100">
                <a:extLst>
                  <a:ext uri="{FF2B5EF4-FFF2-40B4-BE49-F238E27FC236}">
                    <a16:creationId xmlns:a16="http://schemas.microsoft.com/office/drawing/2014/main" id="{55F1CD56-BF53-6007-71A1-1550E7764488}"/>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97" name="CaixaDeTexto 96">
              <a:extLst>
                <a:ext uri="{FF2B5EF4-FFF2-40B4-BE49-F238E27FC236}">
                  <a16:creationId xmlns:a16="http://schemas.microsoft.com/office/drawing/2014/main" id="{CDAC6F44-A8D0-4CBB-0C8A-220EEF11BA8C}"/>
                </a:ext>
              </a:extLst>
            </p:cNvPr>
            <p:cNvSpPr txBox="1"/>
            <p:nvPr/>
          </p:nvSpPr>
          <p:spPr>
            <a:xfrm>
              <a:off x="208317" y="1591640"/>
              <a:ext cx="1617535" cy="923330"/>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Bankruptcy estate, represented by </a:t>
              </a:r>
              <a:r>
                <a:rPr lang="en-US" sz="900" dirty="0" err="1">
                  <a:latin typeface="Bahnschrift SemiCondensed" panose="020B0502040204020203" pitchFamily="34" charset="0"/>
                  <a:ea typeface="Cambria" panose="02040503050406030204" pitchFamily="18" charset="0"/>
                </a:rPr>
                <a:t>Laspro</a:t>
              </a:r>
              <a:r>
                <a:rPr lang="en-US" sz="900" dirty="0">
                  <a:latin typeface="Bahnschrift SemiCondensed" panose="020B0502040204020203" pitchFamily="34" charset="0"/>
                  <a:ea typeface="Cambria" panose="02040503050406030204" pitchFamily="18" charset="0"/>
                </a:rPr>
                <a:t>, petitions in the appeal opposing the maintenance of the judgment that declared the mining company's bankruptcy.</a:t>
              </a:r>
              <a:endParaRPr lang="pt-BR" sz="900" dirty="0">
                <a:latin typeface="Bahnschrift SemiCondensed" panose="020B0502040204020203" pitchFamily="34" charset="0"/>
                <a:ea typeface="Cambria" panose="02040503050406030204" pitchFamily="18" charset="0"/>
              </a:endParaRPr>
            </a:p>
          </p:txBody>
        </p:sp>
        <p:sp>
          <p:nvSpPr>
            <p:cNvPr id="98" name="CaixaDeTexto 97">
              <a:extLst>
                <a:ext uri="{FF2B5EF4-FFF2-40B4-BE49-F238E27FC236}">
                  <a16:creationId xmlns:a16="http://schemas.microsoft.com/office/drawing/2014/main" id="{EA57A06F-A942-17AF-668C-670CA8101AFC}"/>
                </a:ext>
              </a:extLst>
            </p:cNvPr>
            <p:cNvSpPr txBox="1"/>
            <p:nvPr/>
          </p:nvSpPr>
          <p:spPr>
            <a:xfrm>
              <a:off x="1214733" y="851419"/>
              <a:ext cx="672948" cy="184666"/>
            </a:xfrm>
            <a:prstGeom prst="rect">
              <a:avLst/>
            </a:prstGeom>
            <a:noFill/>
          </p:spPr>
          <p:txBody>
            <a:bodyPr wrap="square" rtlCol="0">
              <a:spAutoFit/>
            </a:bodyPr>
            <a:lstStyle/>
            <a:p>
              <a:pPr algn="r"/>
              <a:r>
                <a:rPr lang="pt-BR" sz="600" i="1" dirty="0"/>
                <a:t>AI 01 pg. 1198</a:t>
              </a:r>
            </a:p>
          </p:txBody>
        </p:sp>
      </p:grpSp>
      <p:grpSp>
        <p:nvGrpSpPr>
          <p:cNvPr id="111" name="Agrupar 110">
            <a:extLst>
              <a:ext uri="{FF2B5EF4-FFF2-40B4-BE49-F238E27FC236}">
                <a16:creationId xmlns:a16="http://schemas.microsoft.com/office/drawing/2014/main" id="{5E6482EC-9D0D-708E-5E3C-C6E22585C385}"/>
              </a:ext>
            </a:extLst>
          </p:cNvPr>
          <p:cNvGrpSpPr/>
          <p:nvPr/>
        </p:nvGrpSpPr>
        <p:grpSpPr>
          <a:xfrm>
            <a:off x="5345598" y="2809264"/>
            <a:ext cx="1626802" cy="1712563"/>
            <a:chOff x="208319" y="793005"/>
            <a:chExt cx="1626802" cy="1712563"/>
          </a:xfrm>
        </p:grpSpPr>
        <p:sp>
          <p:nvSpPr>
            <p:cNvPr id="112" name="Retângulo: Cantos Arredondados 111">
              <a:extLst>
                <a:ext uri="{FF2B5EF4-FFF2-40B4-BE49-F238E27FC236}">
                  <a16:creationId xmlns:a16="http://schemas.microsoft.com/office/drawing/2014/main" id="{A942F67A-E947-C6C9-DE97-AF18CA5806F1}"/>
                </a:ext>
              </a:extLst>
            </p:cNvPr>
            <p:cNvSpPr/>
            <p:nvPr/>
          </p:nvSpPr>
          <p:spPr>
            <a:xfrm>
              <a:off x="217587" y="793005"/>
              <a:ext cx="1611381" cy="1712563"/>
            </a:xfrm>
            <a:prstGeom prst="roundRect">
              <a:avLst>
                <a:gd name="adj" fmla="val 3822"/>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CaixaDeTexto 112">
              <a:extLst>
                <a:ext uri="{FF2B5EF4-FFF2-40B4-BE49-F238E27FC236}">
                  <a16:creationId xmlns:a16="http://schemas.microsoft.com/office/drawing/2014/main" id="{4C271721-B4A4-E27F-0A9E-E14F87324742}"/>
                </a:ext>
              </a:extLst>
            </p:cNvPr>
            <p:cNvSpPr txBox="1"/>
            <p:nvPr/>
          </p:nvSpPr>
          <p:spPr>
            <a:xfrm>
              <a:off x="208830" y="1064957"/>
              <a:ext cx="1623216"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ITAÚ EXPRESSES OPPOSITION TO THE PETITIONS OF SUPPLIERS AND EMPLOYEES</a:t>
              </a:r>
              <a:endParaRPr lang="pt-BR" sz="900" b="1" dirty="0">
                <a:latin typeface="Bahnschrift SemiCondensed" panose="020B0502040204020203" pitchFamily="34" charset="0"/>
                <a:ea typeface="Cambria" panose="02040503050406030204" pitchFamily="18" charset="0"/>
              </a:endParaRPr>
            </a:p>
          </p:txBody>
        </p:sp>
        <p:grpSp>
          <p:nvGrpSpPr>
            <p:cNvPr id="114" name="Agrupar 113">
              <a:extLst>
                <a:ext uri="{FF2B5EF4-FFF2-40B4-BE49-F238E27FC236}">
                  <a16:creationId xmlns:a16="http://schemas.microsoft.com/office/drawing/2014/main" id="{12C23359-271B-3261-BAA2-A45D09EE3316}"/>
                </a:ext>
              </a:extLst>
            </p:cNvPr>
            <p:cNvGrpSpPr/>
            <p:nvPr/>
          </p:nvGrpSpPr>
          <p:grpSpPr>
            <a:xfrm>
              <a:off x="664230" y="816655"/>
              <a:ext cx="705711" cy="252446"/>
              <a:chOff x="794503" y="611167"/>
              <a:chExt cx="705711" cy="252446"/>
            </a:xfrm>
          </p:grpSpPr>
          <p:sp>
            <p:nvSpPr>
              <p:cNvPr id="117" name="Retângulo: Cantos Arredondados 116">
                <a:extLst>
                  <a:ext uri="{FF2B5EF4-FFF2-40B4-BE49-F238E27FC236}">
                    <a16:creationId xmlns:a16="http://schemas.microsoft.com/office/drawing/2014/main" id="{25A7063D-A080-3A70-FA3F-0BFDD4E3273E}"/>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CaixaDeTexto 117">
                <a:extLst>
                  <a:ext uri="{FF2B5EF4-FFF2-40B4-BE49-F238E27FC236}">
                    <a16:creationId xmlns:a16="http://schemas.microsoft.com/office/drawing/2014/main" id="{3C9AEC67-0070-B1CB-29C1-62F6C634AF3A}"/>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08/10/23</a:t>
                </a:r>
              </a:p>
            </p:txBody>
          </p:sp>
          <p:sp>
            <p:nvSpPr>
              <p:cNvPr id="119" name="Elipse 118">
                <a:extLst>
                  <a:ext uri="{FF2B5EF4-FFF2-40B4-BE49-F238E27FC236}">
                    <a16:creationId xmlns:a16="http://schemas.microsoft.com/office/drawing/2014/main" id="{49E5E252-280D-AA92-C46E-D39A49BEE6F1}"/>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15" name="CaixaDeTexto 114">
              <a:extLst>
                <a:ext uri="{FF2B5EF4-FFF2-40B4-BE49-F238E27FC236}">
                  <a16:creationId xmlns:a16="http://schemas.microsoft.com/office/drawing/2014/main" id="{1BA77F45-B9A6-D4AE-3298-DA11443E32B4}"/>
                </a:ext>
              </a:extLst>
            </p:cNvPr>
            <p:cNvSpPr txBox="1"/>
            <p:nvPr/>
          </p:nvSpPr>
          <p:spPr>
            <a:xfrm>
              <a:off x="208319" y="1524159"/>
              <a:ext cx="1617535" cy="784830"/>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The bank cites identical wording among petitions and states that they are just another strategy by </a:t>
              </a:r>
              <a:r>
                <a:rPr lang="en-US" sz="900" dirty="0" err="1">
                  <a:latin typeface="Bahnschrift SemiCondensed" panose="020B0502040204020203" pitchFamily="34" charset="0"/>
                  <a:ea typeface="Cambria" panose="02040503050406030204" pitchFamily="18" charset="0"/>
                </a:rPr>
                <a:t>Buritirama</a:t>
              </a:r>
              <a:r>
                <a:rPr lang="en-US" sz="900" dirty="0">
                  <a:latin typeface="Bahnschrift SemiCondensed" panose="020B0502040204020203" pitchFamily="34" charset="0"/>
                  <a:ea typeface="Cambria" panose="02040503050406030204" pitchFamily="18" charset="0"/>
                </a:rPr>
                <a:t> to disrupt the proceedings.</a:t>
              </a:r>
              <a:endParaRPr lang="pt-BR" sz="900" dirty="0">
                <a:latin typeface="Bahnschrift SemiCondensed" panose="020B0502040204020203" pitchFamily="34" charset="0"/>
                <a:ea typeface="Cambria" panose="02040503050406030204" pitchFamily="18" charset="0"/>
              </a:endParaRPr>
            </a:p>
          </p:txBody>
        </p:sp>
        <p:sp>
          <p:nvSpPr>
            <p:cNvPr id="116" name="CaixaDeTexto 115">
              <a:extLst>
                <a:ext uri="{FF2B5EF4-FFF2-40B4-BE49-F238E27FC236}">
                  <a16:creationId xmlns:a16="http://schemas.microsoft.com/office/drawing/2014/main" id="{2F47AFEB-94C6-220A-FA11-4FCBAFEFA112}"/>
                </a:ext>
              </a:extLst>
            </p:cNvPr>
            <p:cNvSpPr txBox="1"/>
            <p:nvPr/>
          </p:nvSpPr>
          <p:spPr>
            <a:xfrm>
              <a:off x="1345155" y="859927"/>
              <a:ext cx="489966" cy="184666"/>
            </a:xfrm>
            <a:prstGeom prst="rect">
              <a:avLst/>
            </a:prstGeom>
            <a:noFill/>
          </p:spPr>
          <p:txBody>
            <a:bodyPr wrap="square" rtlCol="0">
              <a:spAutoFit/>
            </a:bodyPr>
            <a:lstStyle/>
            <a:p>
              <a:pPr algn="r"/>
              <a:r>
                <a:rPr lang="pt-BR" sz="600" i="1" dirty="0"/>
                <a:t>pg. 5414</a:t>
              </a:r>
            </a:p>
          </p:txBody>
        </p:sp>
      </p:grpSp>
      <p:sp>
        <p:nvSpPr>
          <p:cNvPr id="120" name="CaixaDeTexto 119">
            <a:extLst>
              <a:ext uri="{FF2B5EF4-FFF2-40B4-BE49-F238E27FC236}">
                <a16:creationId xmlns:a16="http://schemas.microsoft.com/office/drawing/2014/main" id="{B3E19DA5-79D5-887E-21A8-1D9CB206B39F}"/>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LIQUIDATION IN BANKRUPTCY PROCEEDINGS TIMELINE</a:t>
            </a:r>
          </a:p>
        </p:txBody>
      </p:sp>
      <p:cxnSp>
        <p:nvCxnSpPr>
          <p:cNvPr id="123" name="Conector reto 122">
            <a:extLst>
              <a:ext uri="{FF2B5EF4-FFF2-40B4-BE49-F238E27FC236}">
                <a16:creationId xmlns:a16="http://schemas.microsoft.com/office/drawing/2014/main" id="{3F01A36C-638D-5F64-9D3A-9B299018AAAA}"/>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127" name="Espaço Reservado para Número de Slide 2">
            <a:extLst>
              <a:ext uri="{FF2B5EF4-FFF2-40B4-BE49-F238E27FC236}">
                <a16:creationId xmlns:a16="http://schemas.microsoft.com/office/drawing/2014/main" id="{2F983B8E-F5B6-78AE-E9E0-455C4F25198A}"/>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15</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128" name="Arco 127">
            <a:extLst>
              <a:ext uri="{FF2B5EF4-FFF2-40B4-BE49-F238E27FC236}">
                <a16:creationId xmlns:a16="http://schemas.microsoft.com/office/drawing/2014/main" id="{D7A07688-4433-DAE4-FB5D-418275429E2F}"/>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29" name="Arco 128">
            <a:extLst>
              <a:ext uri="{FF2B5EF4-FFF2-40B4-BE49-F238E27FC236}">
                <a16:creationId xmlns:a16="http://schemas.microsoft.com/office/drawing/2014/main" id="{8834884E-51DC-4F54-22D5-DF7EF0F42E63}"/>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1" name="CaixaDeTexto 10">
            <a:extLst>
              <a:ext uri="{FF2B5EF4-FFF2-40B4-BE49-F238E27FC236}">
                <a16:creationId xmlns:a16="http://schemas.microsoft.com/office/drawing/2014/main" id="{2548EEBA-129D-CB9E-51D5-16413C0F0D38}"/>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Liquidation</a:t>
            </a:r>
            <a:r>
              <a:rPr lang="pt-BR" sz="800" b="1" dirty="0">
                <a:solidFill>
                  <a:srgbClr val="002060"/>
                </a:solidFill>
                <a:latin typeface="Arial" panose="020B0604020202020204" pitchFamily="34" charset="0"/>
                <a:cs typeface="Arial" panose="020B0604020202020204" pitchFamily="34" charset="0"/>
              </a:rPr>
              <a:t> in </a:t>
            </a:r>
            <a:r>
              <a:rPr lang="en-US" sz="800" b="1" dirty="0">
                <a:solidFill>
                  <a:srgbClr val="002060"/>
                </a:solidFill>
                <a:latin typeface="Arial" panose="020B0604020202020204" pitchFamily="34" charset="0"/>
                <a:cs typeface="Arial" panose="020B0604020202020204" pitchFamily="34" charset="0"/>
              </a:rPr>
              <a:t>Bankruptcy Proceedings Case Update</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grpSp>
        <p:nvGrpSpPr>
          <p:cNvPr id="13" name="Agrupar 12">
            <a:extLst>
              <a:ext uri="{FF2B5EF4-FFF2-40B4-BE49-F238E27FC236}">
                <a16:creationId xmlns:a16="http://schemas.microsoft.com/office/drawing/2014/main" id="{52047049-B558-DC63-5111-28BE44CB8F6D}"/>
              </a:ext>
            </a:extLst>
          </p:cNvPr>
          <p:cNvGrpSpPr/>
          <p:nvPr/>
        </p:nvGrpSpPr>
        <p:grpSpPr>
          <a:xfrm>
            <a:off x="1468786" y="2806739"/>
            <a:ext cx="1891662" cy="1714530"/>
            <a:chOff x="82426" y="793005"/>
            <a:chExt cx="1891662" cy="1714530"/>
          </a:xfrm>
        </p:grpSpPr>
        <p:sp>
          <p:nvSpPr>
            <p:cNvPr id="22" name="Retângulo: Cantos Arredondados 21">
              <a:extLst>
                <a:ext uri="{FF2B5EF4-FFF2-40B4-BE49-F238E27FC236}">
                  <a16:creationId xmlns:a16="http://schemas.microsoft.com/office/drawing/2014/main" id="{01D4925B-488A-4DE8-EE9D-0E86B2656F9C}"/>
                </a:ext>
              </a:extLst>
            </p:cNvPr>
            <p:cNvSpPr/>
            <p:nvPr/>
          </p:nvSpPr>
          <p:spPr>
            <a:xfrm>
              <a:off x="217587" y="793005"/>
              <a:ext cx="1611381" cy="1712563"/>
            </a:xfrm>
            <a:prstGeom prst="roundRect">
              <a:avLst>
                <a:gd name="adj" fmla="val 3822"/>
              </a:avLst>
            </a:prstGeom>
            <a:solidFill>
              <a:srgbClr val="00206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AD242BC-A2FD-0BF7-EB14-50F01F76D33E}"/>
                </a:ext>
              </a:extLst>
            </p:cNvPr>
            <p:cNvSpPr txBox="1"/>
            <p:nvPr/>
          </p:nvSpPr>
          <p:spPr>
            <a:xfrm>
              <a:off x="82426" y="1049409"/>
              <a:ext cx="1891662" cy="881780"/>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THE JUDGE DESIGNATES GERIBÁ AS THE INTERIM MANAGER OF BURITIRAMA FOR 3 MONTHS AND REQUESTS A GENERAL ASSEMBLY OF SHAREHOLDERS TO DETERMINE THE PERMANENT MANAGER</a:t>
              </a:r>
              <a:endParaRPr lang="pt-BR" sz="900" b="1" dirty="0">
                <a:latin typeface="Bahnschrift SemiCondensed" panose="020B0502040204020203" pitchFamily="34" charset="0"/>
                <a:ea typeface="Cambria" panose="02040503050406030204" pitchFamily="18" charset="0"/>
              </a:endParaRPr>
            </a:p>
          </p:txBody>
        </p:sp>
        <p:grpSp>
          <p:nvGrpSpPr>
            <p:cNvPr id="44" name="Agrupar 43">
              <a:extLst>
                <a:ext uri="{FF2B5EF4-FFF2-40B4-BE49-F238E27FC236}">
                  <a16:creationId xmlns:a16="http://schemas.microsoft.com/office/drawing/2014/main" id="{1E96B8C2-C3DF-5B29-097A-FC00270E4E03}"/>
                </a:ext>
              </a:extLst>
            </p:cNvPr>
            <p:cNvGrpSpPr/>
            <p:nvPr/>
          </p:nvGrpSpPr>
          <p:grpSpPr>
            <a:xfrm>
              <a:off x="664230" y="816655"/>
              <a:ext cx="705711" cy="252446"/>
              <a:chOff x="794503" y="611167"/>
              <a:chExt cx="705711" cy="252446"/>
            </a:xfrm>
          </p:grpSpPr>
          <p:sp>
            <p:nvSpPr>
              <p:cNvPr id="47" name="Retângulo: Cantos Arredondados 46">
                <a:extLst>
                  <a:ext uri="{FF2B5EF4-FFF2-40B4-BE49-F238E27FC236}">
                    <a16:creationId xmlns:a16="http://schemas.microsoft.com/office/drawing/2014/main" id="{5C75741E-3380-92DF-8DBE-A5E7B3457418}"/>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CaixaDeTexto 47">
                <a:extLst>
                  <a:ext uri="{FF2B5EF4-FFF2-40B4-BE49-F238E27FC236}">
                    <a16:creationId xmlns:a16="http://schemas.microsoft.com/office/drawing/2014/main" id="{A706EB45-30EA-B0A9-E932-9198F6FC6AED}"/>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08/18/23</a:t>
                </a:r>
              </a:p>
            </p:txBody>
          </p:sp>
          <p:sp>
            <p:nvSpPr>
              <p:cNvPr id="49" name="Elipse 48">
                <a:extLst>
                  <a:ext uri="{FF2B5EF4-FFF2-40B4-BE49-F238E27FC236}">
                    <a16:creationId xmlns:a16="http://schemas.microsoft.com/office/drawing/2014/main" id="{58692F02-3C89-D14B-57A8-96D4C7DB5E63}"/>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5" name="CaixaDeTexto 44">
              <a:extLst>
                <a:ext uri="{FF2B5EF4-FFF2-40B4-BE49-F238E27FC236}">
                  <a16:creationId xmlns:a16="http://schemas.microsoft.com/office/drawing/2014/main" id="{8B0D8E35-8DCD-F506-F684-0E6363A0897A}"/>
                </a:ext>
              </a:extLst>
            </p:cNvPr>
            <p:cNvSpPr txBox="1"/>
            <p:nvPr/>
          </p:nvSpPr>
          <p:spPr>
            <a:xfrm>
              <a:off x="196279" y="1922760"/>
              <a:ext cx="1617535" cy="584775"/>
            </a:xfrm>
            <a:prstGeom prst="rect">
              <a:avLst/>
            </a:prstGeom>
            <a:noFill/>
          </p:spPr>
          <p:txBody>
            <a:bodyPr wrap="square" rtlCol="0">
              <a:spAutoFit/>
            </a:bodyPr>
            <a:lstStyle/>
            <a:p>
              <a:pPr algn="just"/>
              <a:r>
                <a:rPr lang="en-US" sz="800" dirty="0">
                  <a:latin typeface="Bahnschrift SemiCondensed" panose="020B0502040204020203" pitchFamily="34" charset="0"/>
                  <a:ea typeface="Cambria" panose="02040503050406030204" pitchFamily="18" charset="0"/>
                </a:rPr>
                <a:t>It was also decided to summon Norte </a:t>
              </a:r>
              <a:r>
                <a:rPr lang="en-US" sz="800" dirty="0" err="1">
                  <a:latin typeface="Bahnschrift SemiCondensed" panose="020B0502040204020203" pitchFamily="34" charset="0"/>
                  <a:ea typeface="Cambria" panose="02040503050406030204" pitchFamily="18" charset="0"/>
                </a:rPr>
                <a:t>Empreendimentos</a:t>
              </a:r>
              <a:r>
                <a:rPr lang="en-US" sz="800" dirty="0">
                  <a:latin typeface="Bahnschrift SemiCondensed" panose="020B0502040204020203" pitchFamily="34" charset="0"/>
                  <a:ea typeface="Cambria" panose="02040503050406030204" pitchFamily="18" charset="0"/>
                </a:rPr>
                <a:t> to clarify the shipment schedule and inventory of </a:t>
              </a:r>
              <a:r>
                <a:rPr lang="en-US" sz="800" dirty="0" err="1">
                  <a:latin typeface="Bahnschrift SemiCondensed" panose="020B0502040204020203" pitchFamily="34" charset="0"/>
                  <a:ea typeface="Cambria" panose="02040503050406030204" pitchFamily="18" charset="0"/>
                </a:rPr>
                <a:t>Buritirama</a:t>
              </a:r>
              <a:r>
                <a:rPr lang="en-US" sz="800" dirty="0">
                  <a:latin typeface="Bahnschrift SemiCondensed" panose="020B0502040204020203" pitchFamily="34" charset="0"/>
                  <a:ea typeface="Cambria" panose="02040503050406030204" pitchFamily="18" charset="0"/>
                </a:rPr>
                <a:t>.</a:t>
              </a:r>
              <a:endParaRPr lang="pt-BR" sz="800" dirty="0">
                <a:latin typeface="Bahnschrift SemiCondensed" panose="020B0502040204020203" pitchFamily="34" charset="0"/>
                <a:ea typeface="Cambria" panose="02040503050406030204" pitchFamily="18" charset="0"/>
              </a:endParaRPr>
            </a:p>
          </p:txBody>
        </p:sp>
        <p:sp>
          <p:nvSpPr>
            <p:cNvPr id="46" name="CaixaDeTexto 45">
              <a:extLst>
                <a:ext uri="{FF2B5EF4-FFF2-40B4-BE49-F238E27FC236}">
                  <a16:creationId xmlns:a16="http://schemas.microsoft.com/office/drawing/2014/main" id="{BF74EF7B-6A52-C2F6-6975-E66A6D3514E6}"/>
                </a:ext>
              </a:extLst>
            </p:cNvPr>
            <p:cNvSpPr txBox="1"/>
            <p:nvPr/>
          </p:nvSpPr>
          <p:spPr>
            <a:xfrm>
              <a:off x="1345155" y="859927"/>
              <a:ext cx="489966" cy="184666"/>
            </a:xfrm>
            <a:prstGeom prst="rect">
              <a:avLst/>
            </a:prstGeom>
            <a:noFill/>
          </p:spPr>
          <p:txBody>
            <a:bodyPr wrap="square" rtlCol="0">
              <a:spAutoFit/>
            </a:bodyPr>
            <a:lstStyle/>
            <a:p>
              <a:pPr algn="r"/>
              <a:r>
                <a:rPr lang="pt-BR" sz="600" i="1" dirty="0"/>
                <a:t>pg. 5790</a:t>
              </a:r>
            </a:p>
          </p:txBody>
        </p:sp>
      </p:grpSp>
      <p:grpSp>
        <p:nvGrpSpPr>
          <p:cNvPr id="50" name="Agrupar 49">
            <a:extLst>
              <a:ext uri="{FF2B5EF4-FFF2-40B4-BE49-F238E27FC236}">
                <a16:creationId xmlns:a16="http://schemas.microsoft.com/office/drawing/2014/main" id="{A1628944-2017-7BA5-14AC-B5DFBB15A34B}"/>
              </a:ext>
            </a:extLst>
          </p:cNvPr>
          <p:cNvGrpSpPr/>
          <p:nvPr/>
        </p:nvGrpSpPr>
        <p:grpSpPr>
          <a:xfrm>
            <a:off x="3492000" y="2806739"/>
            <a:ext cx="1678851" cy="1712563"/>
            <a:chOff x="208830" y="793005"/>
            <a:chExt cx="1678851" cy="1712563"/>
          </a:xfrm>
        </p:grpSpPr>
        <p:sp>
          <p:nvSpPr>
            <p:cNvPr id="70" name="Retângulo: Cantos Arredondados 69">
              <a:extLst>
                <a:ext uri="{FF2B5EF4-FFF2-40B4-BE49-F238E27FC236}">
                  <a16:creationId xmlns:a16="http://schemas.microsoft.com/office/drawing/2014/main" id="{B987F27A-7D6B-C768-0D39-5565966B66D8}"/>
                </a:ext>
              </a:extLst>
            </p:cNvPr>
            <p:cNvSpPr/>
            <p:nvPr/>
          </p:nvSpPr>
          <p:spPr>
            <a:xfrm>
              <a:off x="217587" y="793005"/>
              <a:ext cx="1611381" cy="1712563"/>
            </a:xfrm>
            <a:prstGeom prst="roundRect">
              <a:avLst>
                <a:gd name="adj" fmla="val 3822"/>
              </a:avLst>
            </a:prstGeom>
            <a:solidFill>
              <a:schemeClr val="accent2">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41665EAB-A000-835C-5F86-9B2E0EA17454}"/>
                </a:ext>
              </a:extLst>
            </p:cNvPr>
            <p:cNvSpPr txBox="1"/>
            <p:nvPr/>
          </p:nvSpPr>
          <p:spPr>
            <a:xfrm>
              <a:off x="208830" y="1064957"/>
              <a:ext cx="1623216" cy="750205"/>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SANTANDER SUBMITS COUNTERARGUMENT IN THE APPEAL THROUGH WHICH BURITIRAMA SEEKS TO REVERSE BANKRUPTCY</a:t>
              </a:r>
              <a:endParaRPr lang="pt-BR" sz="900" b="1" dirty="0">
                <a:latin typeface="Bahnschrift SemiCondensed" panose="020B0502040204020203" pitchFamily="34" charset="0"/>
                <a:ea typeface="Cambria" panose="02040503050406030204" pitchFamily="18" charset="0"/>
              </a:endParaRPr>
            </a:p>
          </p:txBody>
        </p:sp>
        <p:grpSp>
          <p:nvGrpSpPr>
            <p:cNvPr id="90" name="Agrupar 89">
              <a:extLst>
                <a:ext uri="{FF2B5EF4-FFF2-40B4-BE49-F238E27FC236}">
                  <a16:creationId xmlns:a16="http://schemas.microsoft.com/office/drawing/2014/main" id="{7256819D-622C-C4FB-0289-5E5587376577}"/>
                </a:ext>
              </a:extLst>
            </p:cNvPr>
            <p:cNvGrpSpPr/>
            <p:nvPr/>
          </p:nvGrpSpPr>
          <p:grpSpPr>
            <a:xfrm>
              <a:off x="664230" y="816655"/>
              <a:ext cx="705711" cy="252446"/>
              <a:chOff x="794503" y="611167"/>
              <a:chExt cx="705711" cy="252446"/>
            </a:xfrm>
          </p:grpSpPr>
          <p:sp>
            <p:nvSpPr>
              <p:cNvPr id="104" name="Retângulo: Cantos Arredondados 103">
                <a:extLst>
                  <a:ext uri="{FF2B5EF4-FFF2-40B4-BE49-F238E27FC236}">
                    <a16:creationId xmlns:a16="http://schemas.microsoft.com/office/drawing/2014/main" id="{DF258C90-EB88-71EE-8B09-40E85FDC9C83}"/>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CaixaDeTexto 104">
                <a:extLst>
                  <a:ext uri="{FF2B5EF4-FFF2-40B4-BE49-F238E27FC236}">
                    <a16:creationId xmlns:a16="http://schemas.microsoft.com/office/drawing/2014/main" id="{2D90D4C5-8D02-0FF3-F29E-041F6645F17E}"/>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08/18/23</a:t>
                </a:r>
              </a:p>
            </p:txBody>
          </p:sp>
          <p:sp>
            <p:nvSpPr>
              <p:cNvPr id="106" name="Elipse 105">
                <a:extLst>
                  <a:ext uri="{FF2B5EF4-FFF2-40B4-BE49-F238E27FC236}">
                    <a16:creationId xmlns:a16="http://schemas.microsoft.com/office/drawing/2014/main" id="{17A2E192-F516-0349-A0A8-49FD9F807604}"/>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02" name="CaixaDeTexto 101">
              <a:extLst>
                <a:ext uri="{FF2B5EF4-FFF2-40B4-BE49-F238E27FC236}">
                  <a16:creationId xmlns:a16="http://schemas.microsoft.com/office/drawing/2014/main" id="{8DE61245-D03B-96EF-0B54-15B7795AC369}"/>
                </a:ext>
              </a:extLst>
            </p:cNvPr>
            <p:cNvSpPr txBox="1"/>
            <p:nvPr/>
          </p:nvSpPr>
          <p:spPr>
            <a:xfrm>
              <a:off x="217587" y="1738321"/>
              <a:ext cx="1617535" cy="507831"/>
            </a:xfrm>
            <a:prstGeom prst="rect">
              <a:avLst/>
            </a:prstGeom>
            <a:noFill/>
          </p:spPr>
          <p:txBody>
            <a:bodyPr wrap="square" rtlCol="0">
              <a:spAutoFit/>
            </a:bodyPr>
            <a:lstStyle/>
            <a:p>
              <a:pPr algn="just"/>
              <a:r>
                <a:rPr lang="en-US" sz="900" dirty="0">
                  <a:latin typeface="Bahnschrift SemiCondensed" panose="020B0502040204020203" pitchFamily="34" charset="0"/>
                  <a:ea typeface="Cambria" panose="02040503050406030204" pitchFamily="18" charset="0"/>
                </a:rPr>
                <a:t>The bank presents an argumentation along the same lines as </a:t>
              </a:r>
              <a:r>
                <a:rPr lang="en-US" sz="900" dirty="0" err="1">
                  <a:latin typeface="Bahnschrift SemiCondensed" panose="020B0502040204020203" pitchFamily="34" charset="0"/>
                  <a:ea typeface="Cambria" panose="02040503050406030204" pitchFamily="18" charset="0"/>
                </a:rPr>
                <a:t>Steinweg</a:t>
              </a:r>
              <a:endParaRPr lang="pt-BR" sz="900" dirty="0">
                <a:latin typeface="Bahnschrift SemiCondensed" panose="020B0502040204020203" pitchFamily="34" charset="0"/>
                <a:ea typeface="Cambria" panose="02040503050406030204" pitchFamily="18" charset="0"/>
              </a:endParaRPr>
            </a:p>
          </p:txBody>
        </p:sp>
        <p:sp>
          <p:nvSpPr>
            <p:cNvPr id="103" name="CaixaDeTexto 102">
              <a:extLst>
                <a:ext uri="{FF2B5EF4-FFF2-40B4-BE49-F238E27FC236}">
                  <a16:creationId xmlns:a16="http://schemas.microsoft.com/office/drawing/2014/main" id="{4E8C7DEC-60B6-9E2D-A338-F9F178BF1570}"/>
                </a:ext>
              </a:extLst>
            </p:cNvPr>
            <p:cNvSpPr txBox="1"/>
            <p:nvPr/>
          </p:nvSpPr>
          <p:spPr>
            <a:xfrm>
              <a:off x="1214733" y="851419"/>
              <a:ext cx="672948" cy="184666"/>
            </a:xfrm>
            <a:prstGeom prst="rect">
              <a:avLst/>
            </a:prstGeom>
            <a:noFill/>
          </p:spPr>
          <p:txBody>
            <a:bodyPr wrap="square" rtlCol="0">
              <a:spAutoFit/>
            </a:bodyPr>
            <a:lstStyle/>
            <a:p>
              <a:pPr algn="r"/>
              <a:r>
                <a:rPr lang="pt-BR" sz="600" i="1" dirty="0"/>
                <a:t>AI 01 pg. 1220</a:t>
              </a:r>
            </a:p>
          </p:txBody>
        </p:sp>
      </p:grpSp>
      <p:cxnSp>
        <p:nvCxnSpPr>
          <p:cNvPr id="169" name="Conector de Seta Reta 168">
            <a:extLst>
              <a:ext uri="{FF2B5EF4-FFF2-40B4-BE49-F238E27FC236}">
                <a16:creationId xmlns:a16="http://schemas.microsoft.com/office/drawing/2014/main" id="{87F08E5B-5944-BDD6-0B24-0848949B0B18}"/>
              </a:ext>
            </a:extLst>
          </p:cNvPr>
          <p:cNvCxnSpPr>
            <a:cxnSpLocks/>
          </p:cNvCxnSpPr>
          <p:nvPr/>
        </p:nvCxnSpPr>
        <p:spPr>
          <a:xfrm flipV="1">
            <a:off x="1033768" y="3041093"/>
            <a:ext cx="10097653" cy="18045"/>
          </a:xfrm>
          <a:prstGeom prst="straightConnector1">
            <a:avLst/>
          </a:prstGeom>
          <a:ln w="41275">
            <a:solidFill>
              <a:srgbClr val="002060"/>
            </a:solidFill>
            <a:tailEnd type="none" w="lg" len="med"/>
          </a:ln>
        </p:spPr>
        <p:style>
          <a:lnRef idx="1">
            <a:schemeClr val="accent1"/>
          </a:lnRef>
          <a:fillRef idx="0">
            <a:schemeClr val="accent1"/>
          </a:fillRef>
          <a:effectRef idx="0">
            <a:schemeClr val="accent1"/>
          </a:effectRef>
          <a:fontRef idx="minor">
            <a:schemeClr val="tx1"/>
          </a:fontRef>
        </p:style>
      </p:cxnSp>
      <p:grpSp>
        <p:nvGrpSpPr>
          <p:cNvPr id="12" name="Agrupar 11">
            <a:extLst>
              <a:ext uri="{FF2B5EF4-FFF2-40B4-BE49-F238E27FC236}">
                <a16:creationId xmlns:a16="http://schemas.microsoft.com/office/drawing/2014/main" id="{3B9E86E6-96C6-B0D6-59F5-915A8D4884A1}"/>
              </a:ext>
            </a:extLst>
          </p:cNvPr>
          <p:cNvGrpSpPr/>
          <p:nvPr/>
        </p:nvGrpSpPr>
        <p:grpSpPr>
          <a:xfrm>
            <a:off x="1010068" y="4838002"/>
            <a:ext cx="1638842" cy="1737987"/>
            <a:chOff x="196279" y="771685"/>
            <a:chExt cx="1638842" cy="1737987"/>
          </a:xfrm>
        </p:grpSpPr>
        <p:sp>
          <p:nvSpPr>
            <p:cNvPr id="14" name="Retângulo: Cantos Arredondados 13">
              <a:extLst>
                <a:ext uri="{FF2B5EF4-FFF2-40B4-BE49-F238E27FC236}">
                  <a16:creationId xmlns:a16="http://schemas.microsoft.com/office/drawing/2014/main" id="{3F920B7B-D108-822A-7E17-79B06ADCC742}"/>
                </a:ext>
              </a:extLst>
            </p:cNvPr>
            <p:cNvSpPr/>
            <p:nvPr/>
          </p:nvSpPr>
          <p:spPr>
            <a:xfrm>
              <a:off x="217587" y="793005"/>
              <a:ext cx="1611381" cy="1712563"/>
            </a:xfrm>
            <a:prstGeom prst="roundRect">
              <a:avLst>
                <a:gd name="adj" fmla="val 3822"/>
              </a:avLst>
            </a:prstGeom>
            <a:solidFill>
              <a:srgbClr val="00206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223C839C-FF6C-F55E-6CAA-D08FB76228E5}"/>
                </a:ext>
              </a:extLst>
            </p:cNvPr>
            <p:cNvSpPr txBox="1"/>
            <p:nvPr/>
          </p:nvSpPr>
          <p:spPr>
            <a:xfrm>
              <a:off x="196279" y="1049409"/>
              <a:ext cx="1632690"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PRIMOTECH AND BURITIRAMA EMPLOYEES EXPRESS OPPOSITION TO GERIBÁ</a:t>
              </a:r>
              <a:endParaRPr lang="pt-BR" sz="900" b="1" dirty="0">
                <a:latin typeface="Bahnschrift SemiCondensed" panose="020B0502040204020203" pitchFamily="34" charset="0"/>
                <a:ea typeface="Cambria" panose="02040503050406030204" pitchFamily="18" charset="0"/>
              </a:endParaRPr>
            </a:p>
          </p:txBody>
        </p:sp>
        <p:grpSp>
          <p:nvGrpSpPr>
            <p:cNvPr id="16" name="Agrupar 15">
              <a:extLst>
                <a:ext uri="{FF2B5EF4-FFF2-40B4-BE49-F238E27FC236}">
                  <a16:creationId xmlns:a16="http://schemas.microsoft.com/office/drawing/2014/main" id="{47D93F1C-7F13-B892-26F0-0FE8F891480B}"/>
                </a:ext>
              </a:extLst>
            </p:cNvPr>
            <p:cNvGrpSpPr/>
            <p:nvPr/>
          </p:nvGrpSpPr>
          <p:grpSpPr>
            <a:xfrm>
              <a:off x="664230" y="816655"/>
              <a:ext cx="705711" cy="252446"/>
              <a:chOff x="794503" y="611167"/>
              <a:chExt cx="705711" cy="252446"/>
            </a:xfrm>
          </p:grpSpPr>
          <p:sp>
            <p:nvSpPr>
              <p:cNvPr id="19" name="Retângulo: Cantos Arredondados 18">
                <a:extLst>
                  <a:ext uri="{FF2B5EF4-FFF2-40B4-BE49-F238E27FC236}">
                    <a16:creationId xmlns:a16="http://schemas.microsoft.com/office/drawing/2014/main" id="{5666C58C-79F1-D033-B214-AEF82293E734}"/>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755C4C86-095D-5103-1D54-B80F8D5C1500}"/>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08/23/23</a:t>
                </a:r>
              </a:p>
            </p:txBody>
          </p:sp>
          <p:sp>
            <p:nvSpPr>
              <p:cNvPr id="23" name="Elipse 22">
                <a:extLst>
                  <a:ext uri="{FF2B5EF4-FFF2-40B4-BE49-F238E27FC236}">
                    <a16:creationId xmlns:a16="http://schemas.microsoft.com/office/drawing/2014/main" id="{BC3567C3-F17C-1C0D-5FFB-273D42982415}"/>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7" name="CaixaDeTexto 16">
              <a:extLst>
                <a:ext uri="{FF2B5EF4-FFF2-40B4-BE49-F238E27FC236}">
                  <a16:creationId xmlns:a16="http://schemas.microsoft.com/office/drawing/2014/main" id="{C2589A20-1823-4E5A-01A1-CA5D8A11AEE2}"/>
                </a:ext>
              </a:extLst>
            </p:cNvPr>
            <p:cNvSpPr txBox="1"/>
            <p:nvPr/>
          </p:nvSpPr>
          <p:spPr>
            <a:xfrm>
              <a:off x="196279" y="1555565"/>
              <a:ext cx="1617535" cy="954107"/>
            </a:xfrm>
            <a:prstGeom prst="rect">
              <a:avLst/>
            </a:prstGeom>
            <a:noFill/>
          </p:spPr>
          <p:txBody>
            <a:bodyPr wrap="square" rtlCol="0">
              <a:spAutoFit/>
            </a:bodyPr>
            <a:lstStyle/>
            <a:p>
              <a:pPr algn="just"/>
              <a:r>
                <a:rPr lang="en-US" sz="800" dirty="0">
                  <a:latin typeface="Bahnschrift SemiCondensed" panose="020B0502040204020203" pitchFamily="34" charset="0"/>
                  <a:ea typeface="Cambria" panose="02040503050406030204" pitchFamily="18" charset="0"/>
                </a:rPr>
                <a:t>Supplier of </a:t>
              </a:r>
              <a:r>
                <a:rPr lang="en-US" sz="800" dirty="0" err="1">
                  <a:latin typeface="Bahnschrift SemiCondensed" panose="020B0502040204020203" pitchFamily="34" charset="0"/>
                  <a:ea typeface="Cambria" panose="02040503050406030204" pitchFamily="18" charset="0"/>
                </a:rPr>
                <a:t>Buritirama</a:t>
              </a:r>
              <a:r>
                <a:rPr lang="en-US" sz="800" dirty="0">
                  <a:latin typeface="Bahnschrift SemiCondensed" panose="020B0502040204020203" pitchFamily="34" charset="0"/>
                  <a:ea typeface="Cambria" panose="02040503050406030204" pitchFamily="18" charset="0"/>
                </a:rPr>
                <a:t> points out </a:t>
              </a:r>
              <a:r>
                <a:rPr lang="en-US" sz="800" dirty="0" err="1">
                  <a:latin typeface="Bahnschrift SemiCondensed" panose="020B0502040204020203" pitchFamily="34" charset="0"/>
                  <a:ea typeface="Cambria" panose="02040503050406030204" pitchFamily="18" charset="0"/>
                </a:rPr>
                <a:t>Geribá's</a:t>
              </a:r>
              <a:r>
                <a:rPr lang="en-US" sz="800" dirty="0">
                  <a:latin typeface="Bahnschrift SemiCondensed" panose="020B0502040204020203" pitchFamily="34" charset="0"/>
                  <a:ea typeface="Cambria" panose="02040503050406030204" pitchFamily="18" charset="0"/>
                </a:rPr>
                <a:t> lack of mining experience, its minimal share capital, the existence of lower-value proposals, and the relationship between companies in </a:t>
              </a:r>
              <a:r>
                <a:rPr lang="en-US" sz="800" dirty="0" err="1">
                  <a:latin typeface="Bahnschrift SemiCondensed" panose="020B0502040204020203" pitchFamily="34" charset="0"/>
                  <a:ea typeface="Cambria" panose="02040503050406030204" pitchFamily="18" charset="0"/>
                </a:rPr>
                <a:t>Geribá's</a:t>
              </a:r>
              <a:r>
                <a:rPr lang="en-US" sz="800" dirty="0">
                  <a:latin typeface="Bahnschrift SemiCondensed" panose="020B0502040204020203" pitchFamily="34" charset="0"/>
                  <a:ea typeface="Cambria" panose="02040503050406030204" pitchFamily="18" charset="0"/>
                </a:rPr>
                <a:t> group and Santander Bank.</a:t>
              </a:r>
              <a:endParaRPr lang="pt-BR" sz="800" dirty="0">
                <a:latin typeface="Bahnschrift SemiCondensed" panose="020B0502040204020203" pitchFamily="34" charset="0"/>
                <a:ea typeface="Cambria" panose="02040503050406030204" pitchFamily="18" charset="0"/>
              </a:endParaRPr>
            </a:p>
          </p:txBody>
        </p:sp>
        <p:sp>
          <p:nvSpPr>
            <p:cNvPr id="18" name="CaixaDeTexto 17">
              <a:extLst>
                <a:ext uri="{FF2B5EF4-FFF2-40B4-BE49-F238E27FC236}">
                  <a16:creationId xmlns:a16="http://schemas.microsoft.com/office/drawing/2014/main" id="{FCC02A53-8302-C594-50B8-E65B4D0F9084}"/>
                </a:ext>
              </a:extLst>
            </p:cNvPr>
            <p:cNvSpPr txBox="1"/>
            <p:nvPr/>
          </p:nvSpPr>
          <p:spPr>
            <a:xfrm>
              <a:off x="1345155" y="771685"/>
              <a:ext cx="489966" cy="276999"/>
            </a:xfrm>
            <a:prstGeom prst="rect">
              <a:avLst/>
            </a:prstGeom>
            <a:noFill/>
          </p:spPr>
          <p:txBody>
            <a:bodyPr wrap="square" rtlCol="0">
              <a:spAutoFit/>
            </a:bodyPr>
            <a:lstStyle/>
            <a:p>
              <a:pPr algn="r"/>
              <a:r>
                <a:rPr lang="pt-BR" sz="600" i="1" dirty="0"/>
                <a:t>pg. 5853 </a:t>
              </a:r>
              <a:r>
                <a:rPr lang="pt-BR" sz="600" i="1" dirty="0" err="1"/>
                <a:t>and</a:t>
              </a:r>
              <a:r>
                <a:rPr lang="pt-BR" sz="600" i="1" dirty="0"/>
                <a:t> 5977</a:t>
              </a:r>
            </a:p>
          </p:txBody>
        </p:sp>
      </p:grpSp>
      <p:grpSp>
        <p:nvGrpSpPr>
          <p:cNvPr id="126" name="Agrupar 125">
            <a:extLst>
              <a:ext uri="{FF2B5EF4-FFF2-40B4-BE49-F238E27FC236}">
                <a16:creationId xmlns:a16="http://schemas.microsoft.com/office/drawing/2014/main" id="{7C446DA9-A8B5-2F13-8A8A-E44E29548B3E}"/>
              </a:ext>
            </a:extLst>
          </p:cNvPr>
          <p:cNvGrpSpPr/>
          <p:nvPr/>
        </p:nvGrpSpPr>
        <p:grpSpPr>
          <a:xfrm>
            <a:off x="2745347" y="4857857"/>
            <a:ext cx="1703507" cy="1716667"/>
            <a:chOff x="196278" y="793005"/>
            <a:chExt cx="1703507" cy="1716667"/>
          </a:xfrm>
        </p:grpSpPr>
        <p:sp>
          <p:nvSpPr>
            <p:cNvPr id="130" name="Retângulo: Cantos Arredondados 129">
              <a:extLst>
                <a:ext uri="{FF2B5EF4-FFF2-40B4-BE49-F238E27FC236}">
                  <a16:creationId xmlns:a16="http://schemas.microsoft.com/office/drawing/2014/main" id="{B0074F60-DE0D-63F0-F2FA-E4EA24ADB53B}"/>
                </a:ext>
              </a:extLst>
            </p:cNvPr>
            <p:cNvSpPr/>
            <p:nvPr/>
          </p:nvSpPr>
          <p:spPr>
            <a:xfrm>
              <a:off x="217587" y="793005"/>
              <a:ext cx="1611381" cy="1712563"/>
            </a:xfrm>
            <a:prstGeom prst="roundRect">
              <a:avLst>
                <a:gd name="adj" fmla="val 3822"/>
              </a:avLst>
            </a:prstGeom>
            <a:solidFill>
              <a:srgbClr val="00206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CaixaDeTexto 130">
              <a:extLst>
                <a:ext uri="{FF2B5EF4-FFF2-40B4-BE49-F238E27FC236}">
                  <a16:creationId xmlns:a16="http://schemas.microsoft.com/office/drawing/2014/main" id="{0D8CED7A-A6E9-78E6-FD3F-A985D867E1B1}"/>
                </a:ext>
              </a:extLst>
            </p:cNvPr>
            <p:cNvSpPr txBox="1"/>
            <p:nvPr/>
          </p:nvSpPr>
          <p:spPr>
            <a:xfrm>
              <a:off x="196278" y="1049409"/>
              <a:ext cx="1703507" cy="487056"/>
            </a:xfrm>
            <a:prstGeom prst="rect">
              <a:avLst/>
            </a:prstGeom>
            <a:noFill/>
          </p:spPr>
          <p:txBody>
            <a:bodyPr wrap="square" rtlCol="0">
              <a:spAutoFit/>
            </a:bodyPr>
            <a:lstStyle/>
            <a:p>
              <a:pPr algn="ctr">
                <a:lnSpc>
                  <a:spcPct val="95000"/>
                </a:lnSpc>
              </a:pPr>
              <a:r>
                <a:rPr lang="en-US" sz="900" b="1" dirty="0">
                  <a:latin typeface="Bahnschrift SemiCondensed" panose="020B0502040204020203" pitchFamily="34" charset="0"/>
                  <a:ea typeface="Cambria" panose="02040503050406030204" pitchFamily="18" charset="0"/>
                </a:rPr>
                <a:t>LIQUIDATOR REQUESTS INSPECTION ORDER AND POTENTIAL SEALING OF THE MINE</a:t>
              </a:r>
              <a:endParaRPr lang="pt-BR" sz="900" b="1" dirty="0">
                <a:latin typeface="Bahnschrift SemiCondensed" panose="020B0502040204020203" pitchFamily="34" charset="0"/>
                <a:ea typeface="Cambria" panose="02040503050406030204" pitchFamily="18" charset="0"/>
              </a:endParaRPr>
            </a:p>
          </p:txBody>
        </p:sp>
        <p:grpSp>
          <p:nvGrpSpPr>
            <p:cNvPr id="132" name="Agrupar 131">
              <a:extLst>
                <a:ext uri="{FF2B5EF4-FFF2-40B4-BE49-F238E27FC236}">
                  <a16:creationId xmlns:a16="http://schemas.microsoft.com/office/drawing/2014/main" id="{FE8E7486-CFAE-7504-BF85-F074B08C0656}"/>
                </a:ext>
              </a:extLst>
            </p:cNvPr>
            <p:cNvGrpSpPr/>
            <p:nvPr/>
          </p:nvGrpSpPr>
          <p:grpSpPr>
            <a:xfrm>
              <a:off x="664230" y="816655"/>
              <a:ext cx="705711" cy="252446"/>
              <a:chOff x="794503" y="611167"/>
              <a:chExt cx="705711" cy="252446"/>
            </a:xfrm>
          </p:grpSpPr>
          <p:sp>
            <p:nvSpPr>
              <p:cNvPr id="135" name="Retângulo: Cantos Arredondados 134">
                <a:extLst>
                  <a:ext uri="{FF2B5EF4-FFF2-40B4-BE49-F238E27FC236}">
                    <a16:creationId xmlns:a16="http://schemas.microsoft.com/office/drawing/2014/main" id="{AF302164-6E9E-FAFD-33B5-204E2C406CEA}"/>
                  </a:ext>
                </a:extLst>
              </p:cNvPr>
              <p:cNvSpPr/>
              <p:nvPr/>
            </p:nvSpPr>
            <p:spPr>
              <a:xfrm>
                <a:off x="850997" y="635016"/>
                <a:ext cx="602550" cy="195476"/>
              </a:xfrm>
              <a:prstGeom prst="roundRect">
                <a:avLst/>
              </a:prstGeom>
              <a:solidFill>
                <a:srgbClr val="E4E64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CaixaDeTexto 135">
                <a:extLst>
                  <a:ext uri="{FF2B5EF4-FFF2-40B4-BE49-F238E27FC236}">
                    <a16:creationId xmlns:a16="http://schemas.microsoft.com/office/drawing/2014/main" id="{9F5EC708-DF34-309C-A1DC-4BC8AE321B17}"/>
                  </a:ext>
                </a:extLst>
              </p:cNvPr>
              <p:cNvSpPr txBox="1">
                <a:spLocks/>
              </p:cNvSpPr>
              <p:nvPr/>
            </p:nvSpPr>
            <p:spPr>
              <a:xfrm>
                <a:off x="794503" y="611167"/>
                <a:ext cx="705711" cy="215444"/>
              </a:xfrm>
              <a:prstGeom prst="rect">
                <a:avLst/>
              </a:prstGeom>
              <a:noFill/>
            </p:spPr>
            <p:txBody>
              <a:bodyPr wrap="square" rtlCol="0">
                <a:spAutoFit/>
              </a:bodyPr>
              <a:lstStyle/>
              <a:p>
                <a:pPr algn="ctr"/>
                <a:r>
                  <a:rPr lang="pt-BR" sz="800" b="1" dirty="0">
                    <a:solidFill>
                      <a:srgbClr val="002060"/>
                    </a:solidFill>
                    <a:latin typeface="Bahnschrift SemiCondensed" panose="020B0502040204020203" pitchFamily="34" charset="0"/>
                    <a:ea typeface="Cambria" panose="02040503050406030204" pitchFamily="18" charset="0"/>
                  </a:rPr>
                  <a:t>08/25/23</a:t>
                </a:r>
              </a:p>
            </p:txBody>
          </p:sp>
          <p:sp>
            <p:nvSpPr>
              <p:cNvPr id="137" name="Elipse 136">
                <a:extLst>
                  <a:ext uri="{FF2B5EF4-FFF2-40B4-BE49-F238E27FC236}">
                    <a16:creationId xmlns:a16="http://schemas.microsoft.com/office/drawing/2014/main" id="{19767F4B-E8E2-910A-9ED5-7284AD6CFF1B}"/>
                  </a:ext>
                </a:extLst>
              </p:cNvPr>
              <p:cNvSpPr/>
              <p:nvPr/>
            </p:nvSpPr>
            <p:spPr>
              <a:xfrm>
                <a:off x="1108446" y="776018"/>
                <a:ext cx="90000" cy="87595"/>
              </a:xfrm>
              <a:prstGeom prst="ellipse">
                <a:avLst/>
              </a:prstGeom>
              <a:solidFill>
                <a:srgbClr val="002060"/>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33" name="CaixaDeTexto 132">
              <a:extLst>
                <a:ext uri="{FF2B5EF4-FFF2-40B4-BE49-F238E27FC236}">
                  <a16:creationId xmlns:a16="http://schemas.microsoft.com/office/drawing/2014/main" id="{55F205DF-4EC1-DA24-DC62-66D1FECD44AF}"/>
                </a:ext>
              </a:extLst>
            </p:cNvPr>
            <p:cNvSpPr txBox="1"/>
            <p:nvPr/>
          </p:nvSpPr>
          <p:spPr>
            <a:xfrm>
              <a:off x="196279" y="1555565"/>
              <a:ext cx="1617535" cy="954107"/>
            </a:xfrm>
            <a:prstGeom prst="rect">
              <a:avLst/>
            </a:prstGeom>
            <a:noFill/>
          </p:spPr>
          <p:txBody>
            <a:bodyPr wrap="square" rtlCol="0">
              <a:spAutoFit/>
            </a:bodyPr>
            <a:lstStyle/>
            <a:p>
              <a:pPr algn="just"/>
              <a:r>
                <a:rPr lang="en-US" sz="800" dirty="0" err="1">
                  <a:latin typeface="Bahnschrift SemiCondensed" panose="020B0502040204020203" pitchFamily="34" charset="0"/>
                  <a:ea typeface="Cambria" panose="02040503050406030204" pitchFamily="18" charset="0"/>
                </a:rPr>
                <a:t>Laspro</a:t>
              </a:r>
              <a:r>
                <a:rPr lang="en-US" sz="800" dirty="0">
                  <a:latin typeface="Bahnschrift SemiCondensed" panose="020B0502040204020203" pitchFamily="34" charset="0"/>
                  <a:ea typeface="Cambria" panose="02040503050406030204" pitchFamily="18" charset="0"/>
                </a:rPr>
                <a:t> requests (</a:t>
              </a:r>
              <a:r>
                <a:rPr lang="en-US" sz="800" dirty="0" err="1">
                  <a:latin typeface="Bahnschrift SemiCondensed" panose="020B0502040204020203" pitchFamily="34" charset="0"/>
                  <a:ea typeface="Cambria" panose="02040503050406030204" pitchFamily="18" charset="0"/>
                </a:rPr>
                <a:t>i</a:t>
              </a:r>
              <a:r>
                <a:rPr lang="en-US" sz="800" dirty="0">
                  <a:latin typeface="Bahnschrift SemiCondensed" panose="020B0502040204020203" pitchFamily="34" charset="0"/>
                  <a:ea typeface="Cambria" panose="02040503050406030204" pitchFamily="18" charset="0"/>
                </a:rPr>
                <a:t>) information about mining rights, (ii) freezing of </a:t>
              </a:r>
              <a:r>
                <a:rPr lang="en-US" sz="800" dirty="0" err="1">
                  <a:latin typeface="Bahnschrift SemiCondensed" panose="020B0502040204020203" pitchFamily="34" charset="0"/>
                  <a:ea typeface="Cambria" panose="02040503050406030204" pitchFamily="18" charset="0"/>
                </a:rPr>
                <a:t>Buritirama's</a:t>
              </a:r>
              <a:r>
                <a:rPr lang="en-US" sz="800" dirty="0">
                  <a:latin typeface="Bahnschrift SemiCondensed" panose="020B0502040204020203" pitchFamily="34" charset="0"/>
                  <a:ea typeface="Cambria" panose="02040503050406030204" pitchFamily="18" charset="0"/>
                </a:rPr>
                <a:t> movable assets, and (iii) inspection and potential sealing of </a:t>
              </a:r>
              <a:r>
                <a:rPr lang="en-US" sz="800" dirty="0" err="1">
                  <a:latin typeface="Bahnschrift SemiCondensed" panose="020B0502040204020203" pitchFamily="34" charset="0"/>
                  <a:ea typeface="Cambria" panose="02040503050406030204" pitchFamily="18" charset="0"/>
                </a:rPr>
                <a:t>Buritirama's</a:t>
              </a:r>
              <a:r>
                <a:rPr lang="en-US" sz="800" dirty="0">
                  <a:latin typeface="Bahnschrift SemiCondensed" panose="020B0502040204020203" pitchFamily="34" charset="0"/>
                  <a:ea typeface="Cambria" panose="02040503050406030204" pitchFamily="18" charset="0"/>
                </a:rPr>
                <a:t> mines in order to proceed with the process of collecting these assets.</a:t>
              </a:r>
              <a:endParaRPr lang="pt-BR" sz="800" dirty="0">
                <a:latin typeface="Bahnschrift SemiCondensed" panose="020B0502040204020203" pitchFamily="34" charset="0"/>
                <a:ea typeface="Cambria" panose="02040503050406030204" pitchFamily="18" charset="0"/>
              </a:endParaRPr>
            </a:p>
          </p:txBody>
        </p:sp>
        <p:sp>
          <p:nvSpPr>
            <p:cNvPr id="134" name="CaixaDeTexto 133">
              <a:extLst>
                <a:ext uri="{FF2B5EF4-FFF2-40B4-BE49-F238E27FC236}">
                  <a16:creationId xmlns:a16="http://schemas.microsoft.com/office/drawing/2014/main" id="{DFFC02C4-BFB6-8F96-FB91-7D12A14DDD48}"/>
                </a:ext>
              </a:extLst>
            </p:cNvPr>
            <p:cNvSpPr txBox="1"/>
            <p:nvPr/>
          </p:nvSpPr>
          <p:spPr>
            <a:xfrm>
              <a:off x="1345155" y="840504"/>
              <a:ext cx="489966" cy="184666"/>
            </a:xfrm>
            <a:prstGeom prst="rect">
              <a:avLst/>
            </a:prstGeom>
            <a:noFill/>
          </p:spPr>
          <p:txBody>
            <a:bodyPr wrap="square" rtlCol="0">
              <a:spAutoFit/>
            </a:bodyPr>
            <a:lstStyle/>
            <a:p>
              <a:pPr algn="r"/>
              <a:r>
                <a:rPr lang="pt-BR" sz="600" i="1" dirty="0"/>
                <a:t>pg. 6019</a:t>
              </a:r>
            </a:p>
          </p:txBody>
        </p:sp>
      </p:grpSp>
      <p:cxnSp>
        <p:nvCxnSpPr>
          <p:cNvPr id="200" name="Conector de Seta Reta 199">
            <a:extLst>
              <a:ext uri="{FF2B5EF4-FFF2-40B4-BE49-F238E27FC236}">
                <a16:creationId xmlns:a16="http://schemas.microsoft.com/office/drawing/2014/main" id="{62C2E5AE-8A41-EF50-96FD-C2B3FAE2EE8A}"/>
              </a:ext>
            </a:extLst>
          </p:cNvPr>
          <p:cNvCxnSpPr>
            <a:cxnSpLocks/>
          </p:cNvCxnSpPr>
          <p:nvPr/>
        </p:nvCxnSpPr>
        <p:spPr>
          <a:xfrm flipV="1">
            <a:off x="974845" y="5071048"/>
            <a:ext cx="11144345" cy="18558"/>
          </a:xfrm>
          <a:prstGeom prst="straightConnector1">
            <a:avLst/>
          </a:prstGeom>
          <a:ln w="41275">
            <a:solidFill>
              <a:srgbClr val="002060"/>
            </a:solidFill>
            <a:tailEnd type="none" w="lg" len="med"/>
          </a:ln>
        </p:spPr>
        <p:style>
          <a:lnRef idx="1">
            <a:schemeClr val="accent1"/>
          </a:lnRef>
          <a:fillRef idx="0">
            <a:schemeClr val="accent1"/>
          </a:fillRef>
          <a:effectRef idx="0">
            <a:schemeClr val="accent1"/>
          </a:effectRef>
          <a:fontRef idx="minor">
            <a:schemeClr val="tx1"/>
          </a:fontRef>
        </p:style>
      </p:cxnSp>
      <p:sp>
        <p:nvSpPr>
          <p:cNvPr id="42" name="Retângulo 41">
            <a:extLst>
              <a:ext uri="{FF2B5EF4-FFF2-40B4-BE49-F238E27FC236}">
                <a16:creationId xmlns:a16="http://schemas.microsoft.com/office/drawing/2014/main" id="{1C91C396-80E6-43FF-49F7-0CD95225FA7E}"/>
              </a:ext>
            </a:extLst>
          </p:cNvPr>
          <p:cNvSpPr/>
          <p:nvPr/>
        </p:nvSpPr>
        <p:spPr>
          <a:xfrm>
            <a:off x="281662" y="1510510"/>
            <a:ext cx="1499428" cy="923329"/>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CaixaDeTexto 106">
            <a:extLst>
              <a:ext uri="{FF2B5EF4-FFF2-40B4-BE49-F238E27FC236}">
                <a16:creationId xmlns:a16="http://schemas.microsoft.com/office/drawing/2014/main" id="{A3F9C275-FEEF-EA3F-BD7D-2FA5008B3C76}"/>
              </a:ext>
            </a:extLst>
          </p:cNvPr>
          <p:cNvSpPr txBox="1"/>
          <p:nvPr/>
        </p:nvSpPr>
        <p:spPr>
          <a:xfrm>
            <a:off x="296215" y="1711852"/>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08" name="Retângulo 107">
            <a:extLst>
              <a:ext uri="{FF2B5EF4-FFF2-40B4-BE49-F238E27FC236}">
                <a16:creationId xmlns:a16="http://schemas.microsoft.com/office/drawing/2014/main" id="{878E8973-BAE8-D373-D447-B73C99B0EBA2}"/>
              </a:ext>
            </a:extLst>
          </p:cNvPr>
          <p:cNvSpPr/>
          <p:nvPr/>
        </p:nvSpPr>
        <p:spPr>
          <a:xfrm>
            <a:off x="2140401" y="1398086"/>
            <a:ext cx="1499428" cy="1051185"/>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CaixaDeTexto 108">
            <a:extLst>
              <a:ext uri="{FF2B5EF4-FFF2-40B4-BE49-F238E27FC236}">
                <a16:creationId xmlns:a16="http://schemas.microsoft.com/office/drawing/2014/main" id="{8C91226D-2F52-B39A-AF62-0F5A9F5F5C99}"/>
              </a:ext>
            </a:extLst>
          </p:cNvPr>
          <p:cNvSpPr txBox="1"/>
          <p:nvPr/>
        </p:nvSpPr>
        <p:spPr>
          <a:xfrm>
            <a:off x="2154954" y="1599428"/>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10" name="Retângulo 109">
            <a:extLst>
              <a:ext uri="{FF2B5EF4-FFF2-40B4-BE49-F238E27FC236}">
                <a16:creationId xmlns:a16="http://schemas.microsoft.com/office/drawing/2014/main" id="{4935C79A-AA82-A92F-D45E-95389F54967E}"/>
              </a:ext>
            </a:extLst>
          </p:cNvPr>
          <p:cNvSpPr/>
          <p:nvPr/>
        </p:nvSpPr>
        <p:spPr>
          <a:xfrm>
            <a:off x="4001701" y="1429574"/>
            <a:ext cx="1499428" cy="1051185"/>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CaixaDeTexto 120">
            <a:extLst>
              <a:ext uri="{FF2B5EF4-FFF2-40B4-BE49-F238E27FC236}">
                <a16:creationId xmlns:a16="http://schemas.microsoft.com/office/drawing/2014/main" id="{0FCFE57A-CD25-7154-1328-44EAD3AB5828}"/>
              </a:ext>
            </a:extLst>
          </p:cNvPr>
          <p:cNvSpPr txBox="1"/>
          <p:nvPr/>
        </p:nvSpPr>
        <p:spPr>
          <a:xfrm>
            <a:off x="4016254" y="1630916"/>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22" name="Retângulo 121">
            <a:extLst>
              <a:ext uri="{FF2B5EF4-FFF2-40B4-BE49-F238E27FC236}">
                <a16:creationId xmlns:a16="http://schemas.microsoft.com/office/drawing/2014/main" id="{A8265C34-C964-931C-3626-B8899AE01125}"/>
              </a:ext>
            </a:extLst>
          </p:cNvPr>
          <p:cNvSpPr/>
          <p:nvPr/>
        </p:nvSpPr>
        <p:spPr>
          <a:xfrm>
            <a:off x="5839168" y="1485846"/>
            <a:ext cx="1499428" cy="92316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CaixaDeTexto 123">
            <a:extLst>
              <a:ext uri="{FF2B5EF4-FFF2-40B4-BE49-F238E27FC236}">
                <a16:creationId xmlns:a16="http://schemas.microsoft.com/office/drawing/2014/main" id="{FDA256BC-7A63-FE0A-41DD-25084CA22523}"/>
              </a:ext>
            </a:extLst>
          </p:cNvPr>
          <p:cNvSpPr txBox="1"/>
          <p:nvPr/>
        </p:nvSpPr>
        <p:spPr>
          <a:xfrm>
            <a:off x="5853721" y="1687187"/>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25" name="Retângulo 124">
            <a:extLst>
              <a:ext uri="{FF2B5EF4-FFF2-40B4-BE49-F238E27FC236}">
                <a16:creationId xmlns:a16="http://schemas.microsoft.com/office/drawing/2014/main" id="{E7E40B92-9240-E0FF-05B0-E825FDE4F7C9}"/>
              </a:ext>
            </a:extLst>
          </p:cNvPr>
          <p:cNvSpPr/>
          <p:nvPr/>
        </p:nvSpPr>
        <p:spPr>
          <a:xfrm>
            <a:off x="7628463" y="1494526"/>
            <a:ext cx="1499428" cy="951024"/>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CaixaDeTexto 137">
            <a:extLst>
              <a:ext uri="{FF2B5EF4-FFF2-40B4-BE49-F238E27FC236}">
                <a16:creationId xmlns:a16="http://schemas.microsoft.com/office/drawing/2014/main" id="{01F0EABF-4273-B101-AB75-2EB1ADFA3B4C}"/>
              </a:ext>
            </a:extLst>
          </p:cNvPr>
          <p:cNvSpPr txBox="1"/>
          <p:nvPr/>
        </p:nvSpPr>
        <p:spPr>
          <a:xfrm>
            <a:off x="7643016" y="1695867"/>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39" name="Retângulo 138">
            <a:extLst>
              <a:ext uri="{FF2B5EF4-FFF2-40B4-BE49-F238E27FC236}">
                <a16:creationId xmlns:a16="http://schemas.microsoft.com/office/drawing/2014/main" id="{15F7D90A-F62C-8B5C-6355-53DFB9B70EE4}"/>
              </a:ext>
            </a:extLst>
          </p:cNvPr>
          <p:cNvSpPr/>
          <p:nvPr/>
        </p:nvSpPr>
        <p:spPr>
          <a:xfrm>
            <a:off x="9442179" y="1608918"/>
            <a:ext cx="1499428" cy="82492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CaixaDeTexto 139">
            <a:extLst>
              <a:ext uri="{FF2B5EF4-FFF2-40B4-BE49-F238E27FC236}">
                <a16:creationId xmlns:a16="http://schemas.microsoft.com/office/drawing/2014/main" id="{8309BD77-1678-3BC7-BE05-064251A25590}"/>
              </a:ext>
            </a:extLst>
          </p:cNvPr>
          <p:cNvSpPr txBox="1"/>
          <p:nvPr/>
        </p:nvSpPr>
        <p:spPr>
          <a:xfrm>
            <a:off x="9456732" y="1810259"/>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41" name="Retângulo 140">
            <a:extLst>
              <a:ext uri="{FF2B5EF4-FFF2-40B4-BE49-F238E27FC236}">
                <a16:creationId xmlns:a16="http://schemas.microsoft.com/office/drawing/2014/main" id="{1913A5A7-D74D-A671-803E-C5B1A12DEEB3}"/>
              </a:ext>
            </a:extLst>
          </p:cNvPr>
          <p:cNvSpPr/>
          <p:nvPr/>
        </p:nvSpPr>
        <p:spPr>
          <a:xfrm>
            <a:off x="1648845" y="3927099"/>
            <a:ext cx="1499428" cy="58385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CaixaDeTexto 141">
            <a:extLst>
              <a:ext uri="{FF2B5EF4-FFF2-40B4-BE49-F238E27FC236}">
                <a16:creationId xmlns:a16="http://schemas.microsoft.com/office/drawing/2014/main" id="{17634C2A-4DB7-6CBE-21B3-0B478ABBC926}"/>
              </a:ext>
            </a:extLst>
          </p:cNvPr>
          <p:cNvSpPr txBox="1"/>
          <p:nvPr/>
        </p:nvSpPr>
        <p:spPr>
          <a:xfrm>
            <a:off x="1651278" y="3972639"/>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45" name="Retângulo 144">
            <a:extLst>
              <a:ext uri="{FF2B5EF4-FFF2-40B4-BE49-F238E27FC236}">
                <a16:creationId xmlns:a16="http://schemas.microsoft.com/office/drawing/2014/main" id="{A201E1FB-19AF-E236-2FC5-D41CBDBC3F0E}"/>
              </a:ext>
            </a:extLst>
          </p:cNvPr>
          <p:cNvSpPr/>
          <p:nvPr/>
        </p:nvSpPr>
        <p:spPr>
          <a:xfrm>
            <a:off x="3568707" y="3828635"/>
            <a:ext cx="1499428" cy="58385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CaixaDeTexto 145">
            <a:extLst>
              <a:ext uri="{FF2B5EF4-FFF2-40B4-BE49-F238E27FC236}">
                <a16:creationId xmlns:a16="http://schemas.microsoft.com/office/drawing/2014/main" id="{3759B78E-0F01-05AF-8357-06A90BC49DBE}"/>
              </a:ext>
            </a:extLst>
          </p:cNvPr>
          <p:cNvSpPr txBox="1"/>
          <p:nvPr/>
        </p:nvSpPr>
        <p:spPr>
          <a:xfrm>
            <a:off x="3571140" y="3874175"/>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47" name="Retângulo 146">
            <a:extLst>
              <a:ext uri="{FF2B5EF4-FFF2-40B4-BE49-F238E27FC236}">
                <a16:creationId xmlns:a16="http://schemas.microsoft.com/office/drawing/2014/main" id="{59B06AE2-AE31-D05C-A062-6A9BA65B95D1}"/>
              </a:ext>
            </a:extLst>
          </p:cNvPr>
          <p:cNvSpPr/>
          <p:nvPr/>
        </p:nvSpPr>
        <p:spPr>
          <a:xfrm>
            <a:off x="5401499" y="3583516"/>
            <a:ext cx="1499428" cy="717774"/>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CaixaDeTexto 147">
            <a:extLst>
              <a:ext uri="{FF2B5EF4-FFF2-40B4-BE49-F238E27FC236}">
                <a16:creationId xmlns:a16="http://schemas.microsoft.com/office/drawing/2014/main" id="{E1B51526-5284-03C8-F307-7F3D06E058C7}"/>
              </a:ext>
            </a:extLst>
          </p:cNvPr>
          <p:cNvSpPr txBox="1"/>
          <p:nvPr/>
        </p:nvSpPr>
        <p:spPr>
          <a:xfrm>
            <a:off x="5403932" y="3629056"/>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49" name="Retângulo 148">
            <a:extLst>
              <a:ext uri="{FF2B5EF4-FFF2-40B4-BE49-F238E27FC236}">
                <a16:creationId xmlns:a16="http://schemas.microsoft.com/office/drawing/2014/main" id="{8C531985-1A01-4BB5-43B4-ED3566E4760C}"/>
              </a:ext>
            </a:extLst>
          </p:cNvPr>
          <p:cNvSpPr/>
          <p:nvPr/>
        </p:nvSpPr>
        <p:spPr>
          <a:xfrm>
            <a:off x="7260885" y="3615192"/>
            <a:ext cx="1499428" cy="888597"/>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CaixaDeTexto 149">
            <a:extLst>
              <a:ext uri="{FF2B5EF4-FFF2-40B4-BE49-F238E27FC236}">
                <a16:creationId xmlns:a16="http://schemas.microsoft.com/office/drawing/2014/main" id="{7FE97969-2867-A250-0349-935E07C094EA}"/>
              </a:ext>
            </a:extLst>
          </p:cNvPr>
          <p:cNvSpPr txBox="1"/>
          <p:nvPr/>
        </p:nvSpPr>
        <p:spPr>
          <a:xfrm>
            <a:off x="7263318" y="3660733"/>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51" name="Retângulo 150">
            <a:extLst>
              <a:ext uri="{FF2B5EF4-FFF2-40B4-BE49-F238E27FC236}">
                <a16:creationId xmlns:a16="http://schemas.microsoft.com/office/drawing/2014/main" id="{F6C820C2-42D8-A9C9-F6AC-66BDB276F750}"/>
              </a:ext>
            </a:extLst>
          </p:cNvPr>
          <p:cNvSpPr/>
          <p:nvPr/>
        </p:nvSpPr>
        <p:spPr>
          <a:xfrm>
            <a:off x="9118607" y="3646791"/>
            <a:ext cx="1499428" cy="790806"/>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CaixaDeTexto 151">
            <a:extLst>
              <a:ext uri="{FF2B5EF4-FFF2-40B4-BE49-F238E27FC236}">
                <a16:creationId xmlns:a16="http://schemas.microsoft.com/office/drawing/2014/main" id="{FDB5A353-9629-0256-0403-D20F1B9428CD}"/>
              </a:ext>
            </a:extLst>
          </p:cNvPr>
          <p:cNvSpPr txBox="1"/>
          <p:nvPr/>
        </p:nvSpPr>
        <p:spPr>
          <a:xfrm>
            <a:off x="9109829" y="3787961"/>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53" name="Retângulo 152">
            <a:extLst>
              <a:ext uri="{FF2B5EF4-FFF2-40B4-BE49-F238E27FC236}">
                <a16:creationId xmlns:a16="http://schemas.microsoft.com/office/drawing/2014/main" id="{7C886A88-2979-8BB8-E9A5-47EF9FBB939C}"/>
              </a:ext>
            </a:extLst>
          </p:cNvPr>
          <p:cNvSpPr/>
          <p:nvPr/>
        </p:nvSpPr>
        <p:spPr>
          <a:xfrm>
            <a:off x="1090734" y="5638234"/>
            <a:ext cx="1499428" cy="87310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CaixaDeTexto 153">
            <a:extLst>
              <a:ext uri="{FF2B5EF4-FFF2-40B4-BE49-F238E27FC236}">
                <a16:creationId xmlns:a16="http://schemas.microsoft.com/office/drawing/2014/main" id="{B20FB56F-E2B9-332F-31CC-FB9087A83A6D}"/>
              </a:ext>
            </a:extLst>
          </p:cNvPr>
          <p:cNvSpPr txBox="1"/>
          <p:nvPr/>
        </p:nvSpPr>
        <p:spPr>
          <a:xfrm>
            <a:off x="1081956" y="5779405"/>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
        <p:nvSpPr>
          <p:cNvPr id="155" name="Retângulo 154">
            <a:extLst>
              <a:ext uri="{FF2B5EF4-FFF2-40B4-BE49-F238E27FC236}">
                <a16:creationId xmlns:a16="http://schemas.microsoft.com/office/drawing/2014/main" id="{3B327202-B394-A4F8-18FE-FB232B47F866}"/>
              </a:ext>
            </a:extLst>
          </p:cNvPr>
          <p:cNvSpPr/>
          <p:nvPr/>
        </p:nvSpPr>
        <p:spPr>
          <a:xfrm>
            <a:off x="2804757" y="5634508"/>
            <a:ext cx="1499428" cy="87310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CaixaDeTexto 155">
            <a:extLst>
              <a:ext uri="{FF2B5EF4-FFF2-40B4-BE49-F238E27FC236}">
                <a16:creationId xmlns:a16="http://schemas.microsoft.com/office/drawing/2014/main" id="{6C026900-98BA-733A-280C-FA29DEF24F16}"/>
              </a:ext>
            </a:extLst>
          </p:cNvPr>
          <p:cNvSpPr txBox="1"/>
          <p:nvPr/>
        </p:nvSpPr>
        <p:spPr>
          <a:xfrm>
            <a:off x="2795979" y="5775679"/>
            <a:ext cx="1491074" cy="461665"/>
          </a:xfrm>
          <a:prstGeom prst="rect">
            <a:avLst/>
          </a:prstGeom>
          <a:noFill/>
        </p:spPr>
        <p:txBody>
          <a:bodyPr wrap="square" rtlCol="0">
            <a:spAutoFit/>
          </a:bodyPr>
          <a:lstStyle/>
          <a:p>
            <a:pPr algn="ctr"/>
            <a:r>
              <a:rPr lang="pt-BR" sz="1200" b="0" i="0" dirty="0" err="1">
                <a:solidFill>
                  <a:schemeClr val="tx1">
                    <a:lumMod val="85000"/>
                    <a:lumOff val="15000"/>
                  </a:schemeClr>
                </a:solidFill>
                <a:effectLst/>
                <a:latin typeface="Bahnschrift SemiCondensed" panose="020B0502040204020203" pitchFamily="34" charset="0"/>
              </a:rPr>
              <a:t>Intentionally</a:t>
            </a:r>
            <a:r>
              <a:rPr lang="pt-BR" sz="1200" b="0" i="0" dirty="0">
                <a:solidFill>
                  <a:schemeClr val="tx1">
                    <a:lumMod val="85000"/>
                    <a:lumOff val="15000"/>
                  </a:schemeClr>
                </a:solidFill>
                <a:effectLst/>
                <a:latin typeface="Bahnschrift SemiCondensed" panose="020B0502040204020203" pitchFamily="34" charset="0"/>
              </a:rPr>
              <a:t> </a:t>
            </a:r>
            <a:r>
              <a:rPr lang="pt-BR" sz="1200" b="0" i="0" dirty="0" err="1">
                <a:solidFill>
                  <a:schemeClr val="tx1">
                    <a:lumMod val="85000"/>
                    <a:lumOff val="15000"/>
                  </a:schemeClr>
                </a:solidFill>
                <a:effectLst/>
                <a:latin typeface="Bahnschrift SemiCondensed" panose="020B0502040204020203" pitchFamily="34" charset="0"/>
              </a:rPr>
              <a:t>Concealed</a:t>
            </a:r>
            <a:endParaRPr lang="pt-BR" sz="1200" dirty="0">
              <a:solidFill>
                <a:schemeClr val="tx1">
                  <a:lumMod val="85000"/>
                  <a:lumOff val="15000"/>
                </a:schemeClr>
              </a:solidFill>
              <a:latin typeface="Bahnschrift SemiCondensed" panose="020B0502040204020203" pitchFamily="34" charset="0"/>
            </a:endParaRPr>
          </a:p>
        </p:txBody>
      </p:sp>
    </p:spTree>
    <p:extLst>
      <p:ext uri="{BB962C8B-B14F-4D97-AF65-F5344CB8AC3E}">
        <p14:creationId xmlns:p14="http://schemas.microsoft.com/office/powerpoint/2010/main" val="186961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518BC40-E9CA-4420-9CF0-0926747A0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6924"/>
            <a:ext cx="12192000" cy="3411076"/>
          </a:xfrm>
          <a:prstGeom prst="rect">
            <a:avLst/>
          </a:prstGeom>
        </p:spPr>
      </p:pic>
      <p:sp>
        <p:nvSpPr>
          <p:cNvPr id="6" name="CaixaDeTexto 5">
            <a:extLst>
              <a:ext uri="{FF2B5EF4-FFF2-40B4-BE49-F238E27FC236}">
                <a16:creationId xmlns:a16="http://schemas.microsoft.com/office/drawing/2014/main" id="{4E2A2ED8-A231-41FE-B6D6-F984CDF5AC3C}"/>
              </a:ext>
            </a:extLst>
          </p:cNvPr>
          <p:cNvSpPr txBox="1"/>
          <p:nvPr/>
        </p:nvSpPr>
        <p:spPr>
          <a:xfrm>
            <a:off x="133458" y="5565690"/>
            <a:ext cx="7653689" cy="861774"/>
          </a:xfrm>
          <a:prstGeom prst="rect">
            <a:avLst/>
          </a:prstGeom>
          <a:noFill/>
        </p:spPr>
        <p:txBody>
          <a:bodyPr wrap="square" rtlCol="0">
            <a:spAutoFit/>
          </a:bodyPr>
          <a:lstStyle/>
          <a:p>
            <a:r>
              <a:rPr lang="pt-BR" sz="5000" dirty="0">
                <a:solidFill>
                  <a:schemeClr val="bg1">
                    <a:lumMod val="95000"/>
                  </a:schemeClr>
                </a:solidFill>
                <a:latin typeface="Bahnschrift SemiCondensed" panose="020B0502040204020203" pitchFamily="34" charset="0"/>
                <a:ea typeface="Cambria" panose="02040503050406030204" pitchFamily="18" charset="0"/>
                <a:cs typeface="Arial" panose="020B0604020202020204" pitchFamily="34" charset="0"/>
              </a:rPr>
              <a:t>STRATEGIC DATA</a:t>
            </a:r>
          </a:p>
        </p:txBody>
      </p:sp>
      <p:sp>
        <p:nvSpPr>
          <p:cNvPr id="3" name="Espaço Reservado para Número de Slide 2">
            <a:extLst>
              <a:ext uri="{FF2B5EF4-FFF2-40B4-BE49-F238E27FC236}">
                <a16:creationId xmlns:a16="http://schemas.microsoft.com/office/drawing/2014/main" id="{82425FA9-7847-4BA2-8B73-6A4A9AFEF711}"/>
              </a:ext>
            </a:extLst>
          </p:cNvPr>
          <p:cNvSpPr>
            <a:spLocks noGrp="1"/>
          </p:cNvSpPr>
          <p:nvPr>
            <p:ph type="sldNum" sz="quarter" idx="12"/>
          </p:nvPr>
        </p:nvSpPr>
        <p:spPr>
          <a:xfrm>
            <a:off x="10516640" y="5096820"/>
            <a:ext cx="1541901" cy="1513489"/>
          </a:xfrm>
        </p:spPr>
        <p:txBody>
          <a:bodyPr/>
          <a:lstStyle/>
          <a:p>
            <a:fld id="{5B9C5539-DFD0-404C-8567-B36D54A1A16F}" type="slidenum">
              <a:rPr lang="pt-BR" sz="9600">
                <a:latin typeface="Bahnschrift SemiCondensed" panose="020B0502040204020203" pitchFamily="34" charset="0"/>
                <a:cs typeface="Arial" panose="020B0604020202020204" pitchFamily="34" charset="0"/>
              </a:rPr>
              <a:t>16</a:t>
            </a:fld>
            <a:endParaRPr lang="pt-BR" sz="9600" dirty="0">
              <a:latin typeface="Bahnschrift SemiCondensed" panose="020B0502040204020203" pitchFamily="34" charset="0"/>
              <a:cs typeface="Arial" panose="020B0604020202020204" pitchFamily="34" charset="0"/>
            </a:endParaRPr>
          </a:p>
        </p:txBody>
      </p:sp>
    </p:spTree>
    <p:extLst>
      <p:ext uri="{BB962C8B-B14F-4D97-AF65-F5344CB8AC3E}">
        <p14:creationId xmlns:p14="http://schemas.microsoft.com/office/powerpoint/2010/main" val="2614436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to 1">
            <a:extLst>
              <a:ext uri="{FF2B5EF4-FFF2-40B4-BE49-F238E27FC236}">
                <a16:creationId xmlns:a16="http://schemas.microsoft.com/office/drawing/2014/main" id="{5AE5FBAD-98FA-6A3F-E390-3A2894089ACA}"/>
              </a:ext>
            </a:extLst>
          </p:cNvPr>
          <p:cNvCxnSpPr>
            <a:cxnSpLocks/>
          </p:cNvCxnSpPr>
          <p:nvPr/>
        </p:nvCxnSpPr>
        <p:spPr>
          <a:xfrm flipV="1">
            <a:off x="6484809" y="1511773"/>
            <a:ext cx="0" cy="759154"/>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sp>
        <p:nvSpPr>
          <p:cNvPr id="87" name="Retângulo: Cantos Arredondados 86">
            <a:extLst>
              <a:ext uri="{FF2B5EF4-FFF2-40B4-BE49-F238E27FC236}">
                <a16:creationId xmlns:a16="http://schemas.microsoft.com/office/drawing/2014/main" id="{C5C1AF2A-386D-FEDC-453A-EE3230B742F9}"/>
              </a:ext>
            </a:extLst>
          </p:cNvPr>
          <p:cNvSpPr/>
          <p:nvPr/>
        </p:nvSpPr>
        <p:spPr>
          <a:xfrm>
            <a:off x="5798981" y="1868858"/>
            <a:ext cx="1380085" cy="1428636"/>
          </a:xfrm>
          <a:prstGeom prst="roundRect">
            <a:avLst>
              <a:gd name="adj" fmla="val 8294"/>
            </a:avLst>
          </a:prstGeom>
          <a:solidFill>
            <a:schemeClr val="bg1"/>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Conector reto 7">
            <a:extLst>
              <a:ext uri="{FF2B5EF4-FFF2-40B4-BE49-F238E27FC236}">
                <a16:creationId xmlns:a16="http://schemas.microsoft.com/office/drawing/2014/main" id="{E02851CA-A3D1-E96B-C063-A253A6AB403C}"/>
              </a:ext>
            </a:extLst>
          </p:cNvPr>
          <p:cNvCxnSpPr>
            <a:cxnSpLocks/>
          </p:cNvCxnSpPr>
          <p:nvPr/>
        </p:nvCxnSpPr>
        <p:spPr>
          <a:xfrm flipV="1">
            <a:off x="6484809" y="3291463"/>
            <a:ext cx="0" cy="232499"/>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850475FE-8A54-C182-E94F-674DD0770B5B}"/>
              </a:ext>
            </a:extLst>
          </p:cNvPr>
          <p:cNvCxnSpPr>
            <a:cxnSpLocks/>
          </p:cNvCxnSpPr>
          <p:nvPr/>
        </p:nvCxnSpPr>
        <p:spPr>
          <a:xfrm>
            <a:off x="674673" y="3521928"/>
            <a:ext cx="11101466"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7" name="Agrupar 26">
            <a:extLst>
              <a:ext uri="{FF2B5EF4-FFF2-40B4-BE49-F238E27FC236}">
                <a16:creationId xmlns:a16="http://schemas.microsoft.com/office/drawing/2014/main" id="{48985351-D132-B312-EA31-5415C09AC83A}"/>
              </a:ext>
            </a:extLst>
          </p:cNvPr>
          <p:cNvGrpSpPr/>
          <p:nvPr/>
        </p:nvGrpSpPr>
        <p:grpSpPr>
          <a:xfrm>
            <a:off x="1174267" y="3516440"/>
            <a:ext cx="1047890" cy="1070263"/>
            <a:chOff x="195874" y="1217558"/>
            <a:chExt cx="1047890" cy="1070263"/>
          </a:xfrm>
        </p:grpSpPr>
        <p:cxnSp>
          <p:nvCxnSpPr>
            <p:cNvPr id="13" name="Conector reto 12">
              <a:extLst>
                <a:ext uri="{FF2B5EF4-FFF2-40B4-BE49-F238E27FC236}">
                  <a16:creationId xmlns:a16="http://schemas.microsoft.com/office/drawing/2014/main" id="{2660E8DE-E3F3-12E8-8941-4DEF7565482D}"/>
                </a:ext>
              </a:extLst>
            </p:cNvPr>
            <p:cNvCxnSpPr>
              <a:cxnSpLocks/>
            </p:cNvCxnSpPr>
            <p:nvPr/>
          </p:nvCxnSpPr>
          <p:spPr>
            <a:xfrm flipV="1">
              <a:off x="710485" y="1217558"/>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52EB590C-23DE-B048-70D6-F1B20E661DFF}"/>
                </a:ext>
              </a:extLst>
            </p:cNvPr>
            <p:cNvCxnSpPr>
              <a:cxnSpLocks/>
            </p:cNvCxnSpPr>
            <p:nvPr/>
          </p:nvCxnSpPr>
          <p:spPr>
            <a:xfrm flipV="1">
              <a:off x="710485" y="1852881"/>
              <a:ext cx="0" cy="273259"/>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tângulo: Cantos Arredondados 13">
              <a:extLst>
                <a:ext uri="{FF2B5EF4-FFF2-40B4-BE49-F238E27FC236}">
                  <a16:creationId xmlns:a16="http://schemas.microsoft.com/office/drawing/2014/main" id="{40CCE4B8-61D4-BE06-0D82-5C6F842C200A}"/>
                </a:ext>
              </a:extLst>
            </p:cNvPr>
            <p:cNvSpPr/>
            <p:nvPr/>
          </p:nvSpPr>
          <p:spPr>
            <a:xfrm>
              <a:off x="265367" y="1553841"/>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125B0D7B-43A3-61C9-2C00-F768B090E7BB}"/>
                </a:ext>
              </a:extLst>
            </p:cNvPr>
            <p:cNvSpPr txBox="1"/>
            <p:nvPr/>
          </p:nvSpPr>
          <p:spPr>
            <a:xfrm>
              <a:off x="205077" y="1505567"/>
              <a:ext cx="1038687" cy="369332"/>
            </a:xfrm>
            <a:prstGeom prst="rect">
              <a:avLst/>
            </a:prstGeom>
            <a:noFill/>
          </p:spPr>
          <p:txBody>
            <a:bodyPr wrap="square" rtlCol="0">
              <a:spAutoFit/>
            </a:bodyPr>
            <a:lstStyle/>
            <a:p>
              <a:pPr algn="ctr"/>
              <a:r>
                <a:rPr lang="pt-BR" sz="900" dirty="0" err="1">
                  <a:latin typeface="Bahnschrift SemiCondensed" panose="020B0502040204020203" pitchFamily="34" charset="0"/>
                </a:rPr>
                <a:t>Eurotech</a:t>
              </a:r>
              <a:r>
                <a:rPr lang="pt-BR" sz="900" dirty="0">
                  <a:latin typeface="Bahnschrift SemiCondensed" panose="020B0502040204020203" pitchFamily="34" charset="0"/>
                </a:rPr>
                <a:t> </a:t>
              </a:r>
              <a:r>
                <a:rPr lang="pt-BR" sz="900" dirty="0" err="1">
                  <a:latin typeface="Bahnschrift SemiCondensed" panose="020B0502040204020203" pitchFamily="34" charset="0"/>
                </a:rPr>
                <a:t>Yachting</a:t>
              </a:r>
              <a:r>
                <a:rPr lang="pt-BR" sz="900" dirty="0">
                  <a:latin typeface="Bahnschrift SemiCondensed" panose="020B0502040204020203" pitchFamily="34" charset="0"/>
                </a:rPr>
                <a:t> EIRELI</a:t>
              </a:r>
            </a:p>
          </p:txBody>
        </p:sp>
        <p:sp>
          <p:nvSpPr>
            <p:cNvPr id="20" name="Retângulo: Cantos Arredondados 19">
              <a:extLst>
                <a:ext uri="{FF2B5EF4-FFF2-40B4-BE49-F238E27FC236}">
                  <a16:creationId xmlns:a16="http://schemas.microsoft.com/office/drawing/2014/main" id="{2560251A-D1B0-618E-FFA7-B9F59CD2CB1E}"/>
                </a:ext>
              </a:extLst>
            </p:cNvPr>
            <p:cNvSpPr/>
            <p:nvPr/>
          </p:nvSpPr>
          <p:spPr>
            <a:xfrm>
              <a:off x="466792" y="2121877"/>
              <a:ext cx="492369" cy="130193"/>
            </a:xfrm>
            <a:prstGeom prst="round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581D72B4-BF95-CE03-D72D-38F6C4A1CC48}"/>
                </a:ext>
              </a:extLst>
            </p:cNvPr>
            <p:cNvSpPr txBox="1"/>
            <p:nvPr/>
          </p:nvSpPr>
          <p:spPr>
            <a:xfrm>
              <a:off x="195874" y="2087766"/>
              <a:ext cx="1038687" cy="200055"/>
            </a:xfrm>
            <a:prstGeom prst="rect">
              <a:avLst/>
            </a:prstGeom>
            <a:noFill/>
          </p:spPr>
          <p:txBody>
            <a:bodyPr wrap="square" rtlCol="0">
              <a:spAutoFit/>
            </a:bodyPr>
            <a:lstStyle/>
            <a:p>
              <a:pPr algn="ctr"/>
              <a:r>
                <a:rPr lang="pt-BR" sz="700" dirty="0">
                  <a:latin typeface="Bahnschrift SemiCondensed" panose="020B0502040204020203" pitchFamily="34" charset="0"/>
                </a:rPr>
                <a:t>Barco “Eike”</a:t>
              </a:r>
            </a:p>
          </p:txBody>
        </p:sp>
      </p:grpSp>
      <p:grpSp>
        <p:nvGrpSpPr>
          <p:cNvPr id="26" name="Agrupar 25">
            <a:extLst>
              <a:ext uri="{FF2B5EF4-FFF2-40B4-BE49-F238E27FC236}">
                <a16:creationId xmlns:a16="http://schemas.microsoft.com/office/drawing/2014/main" id="{7B45348E-BA7E-E0CE-D5A1-4D2236506D8B}"/>
              </a:ext>
            </a:extLst>
          </p:cNvPr>
          <p:cNvGrpSpPr/>
          <p:nvPr/>
        </p:nvGrpSpPr>
        <p:grpSpPr>
          <a:xfrm>
            <a:off x="2202076" y="3516440"/>
            <a:ext cx="1038687" cy="664653"/>
            <a:chOff x="1223684" y="1216319"/>
            <a:chExt cx="1038687" cy="664653"/>
          </a:xfrm>
        </p:grpSpPr>
        <p:cxnSp>
          <p:nvCxnSpPr>
            <p:cNvPr id="23" name="Conector reto 22">
              <a:extLst>
                <a:ext uri="{FF2B5EF4-FFF2-40B4-BE49-F238E27FC236}">
                  <a16:creationId xmlns:a16="http://schemas.microsoft.com/office/drawing/2014/main" id="{D02633A3-F8D7-02EB-6BDB-A88EAFB2478B}"/>
                </a:ext>
              </a:extLst>
            </p:cNvPr>
            <p:cNvCxnSpPr>
              <a:cxnSpLocks/>
            </p:cNvCxnSpPr>
            <p:nvPr/>
          </p:nvCxnSpPr>
          <p:spPr>
            <a:xfrm flipV="1">
              <a:off x="1738295" y="1216319"/>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24" name="Retângulo: Cantos Arredondados 23">
              <a:extLst>
                <a:ext uri="{FF2B5EF4-FFF2-40B4-BE49-F238E27FC236}">
                  <a16:creationId xmlns:a16="http://schemas.microsoft.com/office/drawing/2014/main" id="{D9D8EA04-3235-79FE-8A7E-A42458C81793}"/>
                </a:ext>
              </a:extLst>
            </p:cNvPr>
            <p:cNvSpPr/>
            <p:nvPr/>
          </p:nvSpPr>
          <p:spPr>
            <a:xfrm>
              <a:off x="1293177" y="1552602"/>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4C4CCBFE-404E-9D54-3E97-D3DC0CDE9842}"/>
                </a:ext>
              </a:extLst>
            </p:cNvPr>
            <p:cNvSpPr txBox="1"/>
            <p:nvPr/>
          </p:nvSpPr>
          <p:spPr>
            <a:xfrm>
              <a:off x="1223684" y="1511640"/>
              <a:ext cx="1038687" cy="369332"/>
            </a:xfrm>
            <a:prstGeom prst="rect">
              <a:avLst/>
            </a:prstGeom>
            <a:noFill/>
          </p:spPr>
          <p:txBody>
            <a:bodyPr wrap="square" rtlCol="0">
              <a:spAutoFit/>
            </a:bodyPr>
            <a:lstStyle/>
            <a:p>
              <a:pPr algn="ctr"/>
              <a:r>
                <a:rPr lang="pt-BR" sz="900" dirty="0">
                  <a:latin typeface="Bahnschrift SemiCondensed" panose="020B0502040204020203" pitchFamily="34" charset="0"/>
                </a:rPr>
                <a:t>São Paulo Guanabara LTDA </a:t>
              </a:r>
            </a:p>
          </p:txBody>
        </p:sp>
      </p:grpSp>
      <p:grpSp>
        <p:nvGrpSpPr>
          <p:cNvPr id="28" name="Agrupar 27">
            <a:extLst>
              <a:ext uri="{FF2B5EF4-FFF2-40B4-BE49-F238E27FC236}">
                <a16:creationId xmlns:a16="http://schemas.microsoft.com/office/drawing/2014/main" id="{CA687797-3ECC-A253-62F5-6D7C3971CD3B}"/>
              </a:ext>
            </a:extLst>
          </p:cNvPr>
          <p:cNvGrpSpPr/>
          <p:nvPr/>
        </p:nvGrpSpPr>
        <p:grpSpPr>
          <a:xfrm>
            <a:off x="3229886" y="3516440"/>
            <a:ext cx="1038687" cy="664653"/>
            <a:chOff x="1223684" y="1216319"/>
            <a:chExt cx="1038687" cy="664653"/>
          </a:xfrm>
        </p:grpSpPr>
        <p:cxnSp>
          <p:nvCxnSpPr>
            <p:cNvPr id="29" name="Conector reto 28">
              <a:extLst>
                <a:ext uri="{FF2B5EF4-FFF2-40B4-BE49-F238E27FC236}">
                  <a16:creationId xmlns:a16="http://schemas.microsoft.com/office/drawing/2014/main" id="{80E5E9B6-FAFB-1397-6717-385B1CB0230A}"/>
                </a:ext>
              </a:extLst>
            </p:cNvPr>
            <p:cNvCxnSpPr>
              <a:cxnSpLocks/>
            </p:cNvCxnSpPr>
            <p:nvPr/>
          </p:nvCxnSpPr>
          <p:spPr>
            <a:xfrm flipV="1">
              <a:off x="1738295" y="1216319"/>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0" name="Retângulo: Cantos Arredondados 29">
              <a:extLst>
                <a:ext uri="{FF2B5EF4-FFF2-40B4-BE49-F238E27FC236}">
                  <a16:creationId xmlns:a16="http://schemas.microsoft.com/office/drawing/2014/main" id="{60BF2BDF-51AB-1B38-7B31-B7B7192EB29A}"/>
                </a:ext>
              </a:extLst>
            </p:cNvPr>
            <p:cNvSpPr/>
            <p:nvPr/>
          </p:nvSpPr>
          <p:spPr>
            <a:xfrm>
              <a:off x="1293177" y="1552602"/>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93A14977-8AAB-EC6B-0943-1B30383D40CB}"/>
                </a:ext>
              </a:extLst>
            </p:cNvPr>
            <p:cNvSpPr txBox="1"/>
            <p:nvPr/>
          </p:nvSpPr>
          <p:spPr>
            <a:xfrm>
              <a:off x="1223684" y="1511640"/>
              <a:ext cx="1038687" cy="369332"/>
            </a:xfrm>
            <a:prstGeom prst="rect">
              <a:avLst/>
            </a:prstGeom>
            <a:noFill/>
          </p:spPr>
          <p:txBody>
            <a:bodyPr wrap="square" rtlCol="0">
              <a:spAutoFit/>
            </a:bodyPr>
            <a:lstStyle/>
            <a:p>
              <a:pPr algn="ctr"/>
              <a:r>
                <a:rPr lang="pt-BR" sz="900" dirty="0">
                  <a:latin typeface="Bahnschrift SemiCondensed" panose="020B0502040204020203" pitchFamily="34" charset="0"/>
                </a:rPr>
                <a:t>J.D.O. do Brasil Empr. e Part.</a:t>
              </a:r>
            </a:p>
          </p:txBody>
        </p:sp>
      </p:grpSp>
      <p:grpSp>
        <p:nvGrpSpPr>
          <p:cNvPr id="34" name="Agrupar 33">
            <a:extLst>
              <a:ext uri="{FF2B5EF4-FFF2-40B4-BE49-F238E27FC236}">
                <a16:creationId xmlns:a16="http://schemas.microsoft.com/office/drawing/2014/main" id="{E6130395-4FE8-96F7-DB97-9D75F660FC8D}"/>
              </a:ext>
            </a:extLst>
          </p:cNvPr>
          <p:cNvGrpSpPr/>
          <p:nvPr/>
        </p:nvGrpSpPr>
        <p:grpSpPr>
          <a:xfrm>
            <a:off x="4246818" y="3526488"/>
            <a:ext cx="1038687" cy="664653"/>
            <a:chOff x="1223684" y="1216319"/>
            <a:chExt cx="1038687" cy="664653"/>
          </a:xfrm>
        </p:grpSpPr>
        <p:cxnSp>
          <p:nvCxnSpPr>
            <p:cNvPr id="46" name="Conector reto 45">
              <a:extLst>
                <a:ext uri="{FF2B5EF4-FFF2-40B4-BE49-F238E27FC236}">
                  <a16:creationId xmlns:a16="http://schemas.microsoft.com/office/drawing/2014/main" id="{103EDD32-A2D3-ED09-CB50-6ABBF1598554}"/>
                </a:ext>
              </a:extLst>
            </p:cNvPr>
            <p:cNvCxnSpPr>
              <a:cxnSpLocks/>
            </p:cNvCxnSpPr>
            <p:nvPr/>
          </p:nvCxnSpPr>
          <p:spPr>
            <a:xfrm flipV="1">
              <a:off x="1738295" y="1216319"/>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47" name="Retângulo: Cantos Arredondados 46">
              <a:extLst>
                <a:ext uri="{FF2B5EF4-FFF2-40B4-BE49-F238E27FC236}">
                  <a16:creationId xmlns:a16="http://schemas.microsoft.com/office/drawing/2014/main" id="{B21659D1-AF9F-BEAE-DE48-4B598029B59C}"/>
                </a:ext>
              </a:extLst>
            </p:cNvPr>
            <p:cNvSpPr/>
            <p:nvPr/>
          </p:nvSpPr>
          <p:spPr>
            <a:xfrm>
              <a:off x="1293177" y="1552602"/>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C0BE5491-61BB-DD0C-653B-53A9F8981227}"/>
                </a:ext>
              </a:extLst>
            </p:cNvPr>
            <p:cNvSpPr txBox="1"/>
            <p:nvPr/>
          </p:nvSpPr>
          <p:spPr>
            <a:xfrm>
              <a:off x="1223684" y="1511640"/>
              <a:ext cx="1038687" cy="369332"/>
            </a:xfrm>
            <a:prstGeom prst="rect">
              <a:avLst/>
            </a:prstGeom>
            <a:noFill/>
          </p:spPr>
          <p:txBody>
            <a:bodyPr wrap="square" rtlCol="0">
              <a:spAutoFit/>
            </a:bodyPr>
            <a:lstStyle/>
            <a:p>
              <a:pPr algn="ctr"/>
              <a:r>
                <a:rPr lang="pt-BR" sz="900" dirty="0">
                  <a:latin typeface="Bahnschrift SemiCondensed" panose="020B0502040204020203" pitchFamily="34" charset="0"/>
                </a:rPr>
                <a:t>Teatro J. Dom.  De Araújo</a:t>
              </a:r>
            </a:p>
          </p:txBody>
        </p:sp>
      </p:grpSp>
      <p:cxnSp>
        <p:nvCxnSpPr>
          <p:cNvPr id="66" name="Conector reto 65">
            <a:extLst>
              <a:ext uri="{FF2B5EF4-FFF2-40B4-BE49-F238E27FC236}">
                <a16:creationId xmlns:a16="http://schemas.microsoft.com/office/drawing/2014/main" id="{BF5DA241-2D9F-F4D4-9229-0CEEA32DF921}"/>
              </a:ext>
            </a:extLst>
          </p:cNvPr>
          <p:cNvCxnSpPr>
            <a:cxnSpLocks/>
          </p:cNvCxnSpPr>
          <p:nvPr/>
        </p:nvCxnSpPr>
        <p:spPr>
          <a:xfrm flipV="1">
            <a:off x="2709761" y="4161811"/>
            <a:ext cx="0" cy="273259"/>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Retângulo: Cantos Arredondados 72">
            <a:extLst>
              <a:ext uri="{FF2B5EF4-FFF2-40B4-BE49-F238E27FC236}">
                <a16:creationId xmlns:a16="http://schemas.microsoft.com/office/drawing/2014/main" id="{A6B30B63-4112-95C1-9373-EBEEE31C4D76}"/>
              </a:ext>
            </a:extLst>
          </p:cNvPr>
          <p:cNvSpPr/>
          <p:nvPr/>
        </p:nvSpPr>
        <p:spPr>
          <a:xfrm>
            <a:off x="2295640" y="4439030"/>
            <a:ext cx="834469" cy="562727"/>
          </a:xfrm>
          <a:prstGeom prst="round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CaixaDeTexto 73">
            <a:extLst>
              <a:ext uri="{FF2B5EF4-FFF2-40B4-BE49-F238E27FC236}">
                <a16:creationId xmlns:a16="http://schemas.microsoft.com/office/drawing/2014/main" id="{02C04507-9E0B-3C2A-A913-D1C5A3BF1AA2}"/>
              </a:ext>
            </a:extLst>
          </p:cNvPr>
          <p:cNvSpPr txBox="1"/>
          <p:nvPr/>
        </p:nvSpPr>
        <p:spPr>
          <a:xfrm>
            <a:off x="2211221" y="4409700"/>
            <a:ext cx="997079" cy="630942"/>
          </a:xfrm>
          <a:prstGeom prst="rect">
            <a:avLst/>
          </a:prstGeom>
          <a:noFill/>
        </p:spPr>
        <p:txBody>
          <a:bodyPr wrap="square" rtlCol="0">
            <a:spAutoFit/>
          </a:bodyPr>
          <a:lstStyle/>
          <a:p>
            <a:pPr algn="ctr"/>
            <a:r>
              <a:rPr lang="pt-BR" sz="700" dirty="0">
                <a:latin typeface="Bahnschrift SemiCondensed" panose="020B0502040204020203" pitchFamily="34" charset="0"/>
              </a:rPr>
              <a:t>3 Terrenos no Rio de Janeiro, Av. Rodrigues Alves, total ~5.1km², matrículas 32.234, 32.235, 32.236</a:t>
            </a:r>
          </a:p>
        </p:txBody>
      </p:sp>
      <p:cxnSp>
        <p:nvCxnSpPr>
          <p:cNvPr id="76" name="Conector reto 75">
            <a:extLst>
              <a:ext uri="{FF2B5EF4-FFF2-40B4-BE49-F238E27FC236}">
                <a16:creationId xmlns:a16="http://schemas.microsoft.com/office/drawing/2014/main" id="{3D6C1A61-FF7F-2DFD-AA7E-D1A238DDC84D}"/>
              </a:ext>
            </a:extLst>
          </p:cNvPr>
          <p:cNvCxnSpPr>
            <a:cxnSpLocks/>
          </p:cNvCxnSpPr>
          <p:nvPr/>
        </p:nvCxnSpPr>
        <p:spPr>
          <a:xfrm flipV="1">
            <a:off x="3736083" y="4157547"/>
            <a:ext cx="0" cy="273259"/>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Retângulo: Cantos Arredondados 76">
            <a:extLst>
              <a:ext uri="{FF2B5EF4-FFF2-40B4-BE49-F238E27FC236}">
                <a16:creationId xmlns:a16="http://schemas.microsoft.com/office/drawing/2014/main" id="{BCCB42AA-33E3-9E15-F656-86D25AEFF860}"/>
              </a:ext>
            </a:extLst>
          </p:cNvPr>
          <p:cNvSpPr/>
          <p:nvPr/>
        </p:nvSpPr>
        <p:spPr>
          <a:xfrm>
            <a:off x="3321962" y="4434767"/>
            <a:ext cx="834469" cy="349582"/>
          </a:xfrm>
          <a:prstGeom prst="round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CaixaDeTexto 77">
            <a:extLst>
              <a:ext uri="{FF2B5EF4-FFF2-40B4-BE49-F238E27FC236}">
                <a16:creationId xmlns:a16="http://schemas.microsoft.com/office/drawing/2014/main" id="{AF4736E1-A924-37B8-3DEE-2D1F0BDC5D28}"/>
              </a:ext>
            </a:extLst>
          </p:cNvPr>
          <p:cNvSpPr txBox="1"/>
          <p:nvPr/>
        </p:nvSpPr>
        <p:spPr>
          <a:xfrm>
            <a:off x="3244426" y="4399436"/>
            <a:ext cx="997079" cy="415498"/>
          </a:xfrm>
          <a:prstGeom prst="rect">
            <a:avLst/>
          </a:prstGeom>
          <a:noFill/>
        </p:spPr>
        <p:txBody>
          <a:bodyPr wrap="square" rtlCol="0">
            <a:spAutoFit/>
          </a:bodyPr>
          <a:lstStyle/>
          <a:p>
            <a:pPr algn="ctr"/>
            <a:r>
              <a:rPr lang="pt-BR" sz="700" dirty="0">
                <a:latin typeface="Bahnschrift SemiCondensed" panose="020B0502040204020203" pitchFamily="34" charset="0"/>
              </a:rPr>
              <a:t>Diversos imóveis em Campos do Jordão e São Paulo</a:t>
            </a:r>
          </a:p>
        </p:txBody>
      </p:sp>
      <p:grpSp>
        <p:nvGrpSpPr>
          <p:cNvPr id="142" name="Agrupar 141">
            <a:extLst>
              <a:ext uri="{FF2B5EF4-FFF2-40B4-BE49-F238E27FC236}">
                <a16:creationId xmlns:a16="http://schemas.microsoft.com/office/drawing/2014/main" id="{1DAA8DD0-3F4F-EDC2-41FE-22B9A6793002}"/>
              </a:ext>
            </a:extLst>
          </p:cNvPr>
          <p:cNvGrpSpPr/>
          <p:nvPr/>
        </p:nvGrpSpPr>
        <p:grpSpPr>
          <a:xfrm>
            <a:off x="3433353" y="3516440"/>
            <a:ext cx="6174771" cy="2926035"/>
            <a:chOff x="2454960" y="1216319"/>
            <a:chExt cx="6174771" cy="2926035"/>
          </a:xfrm>
        </p:grpSpPr>
        <p:cxnSp>
          <p:nvCxnSpPr>
            <p:cNvPr id="56" name="Conector reto 55">
              <a:extLst>
                <a:ext uri="{FF2B5EF4-FFF2-40B4-BE49-F238E27FC236}">
                  <a16:creationId xmlns:a16="http://schemas.microsoft.com/office/drawing/2014/main" id="{CD56B8C3-F49A-9FE0-AABD-4EFB90114375}"/>
                </a:ext>
              </a:extLst>
            </p:cNvPr>
            <p:cNvCxnSpPr>
              <a:cxnSpLocks/>
              <a:stCxn id="57" idx="0"/>
            </p:cNvCxnSpPr>
            <p:nvPr/>
          </p:nvCxnSpPr>
          <p:spPr>
            <a:xfrm flipV="1">
              <a:off x="5503281" y="1216319"/>
              <a:ext cx="706" cy="1678942"/>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57" name="Retângulo: Cantos Arredondados 56">
              <a:extLst>
                <a:ext uri="{FF2B5EF4-FFF2-40B4-BE49-F238E27FC236}">
                  <a16:creationId xmlns:a16="http://schemas.microsoft.com/office/drawing/2014/main" id="{D8848731-D642-691D-780B-2118724E03D4}"/>
                </a:ext>
              </a:extLst>
            </p:cNvPr>
            <p:cNvSpPr/>
            <p:nvPr/>
          </p:nvSpPr>
          <p:spPr>
            <a:xfrm>
              <a:off x="5058869" y="2895261"/>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CaixaDeTexto 60">
              <a:extLst>
                <a:ext uri="{FF2B5EF4-FFF2-40B4-BE49-F238E27FC236}">
                  <a16:creationId xmlns:a16="http://schemas.microsoft.com/office/drawing/2014/main" id="{FB1B963F-2440-9C4D-821D-728087147448}"/>
                </a:ext>
              </a:extLst>
            </p:cNvPr>
            <p:cNvSpPr txBox="1"/>
            <p:nvPr/>
          </p:nvSpPr>
          <p:spPr>
            <a:xfrm>
              <a:off x="4983937" y="2911430"/>
              <a:ext cx="1038687" cy="246221"/>
            </a:xfrm>
            <a:prstGeom prst="rect">
              <a:avLst/>
            </a:prstGeom>
            <a:noFill/>
          </p:spPr>
          <p:txBody>
            <a:bodyPr wrap="square" rtlCol="0">
              <a:spAutoFit/>
            </a:bodyPr>
            <a:lstStyle/>
            <a:p>
              <a:pPr algn="ctr"/>
              <a:r>
                <a:rPr lang="pt-BR" sz="1000" dirty="0" err="1">
                  <a:latin typeface="Bahnschrift SemiCondensed" panose="020B0502040204020203" pitchFamily="34" charset="0"/>
                </a:rPr>
                <a:t>Buritipar</a:t>
              </a:r>
              <a:r>
                <a:rPr lang="pt-BR" sz="1000" dirty="0">
                  <a:latin typeface="Bahnschrift SemiCondensed" panose="020B0502040204020203" pitchFamily="34" charset="0"/>
                </a:rPr>
                <a:t> Holding</a:t>
              </a:r>
            </a:p>
          </p:txBody>
        </p:sp>
        <p:cxnSp>
          <p:nvCxnSpPr>
            <p:cNvPr id="86" name="Conector reto 85">
              <a:extLst>
                <a:ext uri="{FF2B5EF4-FFF2-40B4-BE49-F238E27FC236}">
                  <a16:creationId xmlns:a16="http://schemas.microsoft.com/office/drawing/2014/main" id="{D96336C2-44D9-B708-70BD-9DD95899559E}"/>
                </a:ext>
              </a:extLst>
            </p:cNvPr>
            <p:cNvCxnSpPr>
              <a:cxnSpLocks/>
            </p:cNvCxnSpPr>
            <p:nvPr/>
          </p:nvCxnSpPr>
          <p:spPr>
            <a:xfrm flipV="1">
              <a:off x="5503281" y="3194301"/>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88" name="Conector reto 87">
              <a:extLst>
                <a:ext uri="{FF2B5EF4-FFF2-40B4-BE49-F238E27FC236}">
                  <a16:creationId xmlns:a16="http://schemas.microsoft.com/office/drawing/2014/main" id="{D8A9B899-D85A-86FB-37FD-FB135748A572}"/>
                </a:ext>
              </a:extLst>
            </p:cNvPr>
            <p:cNvCxnSpPr>
              <a:cxnSpLocks/>
            </p:cNvCxnSpPr>
            <p:nvPr/>
          </p:nvCxnSpPr>
          <p:spPr>
            <a:xfrm>
              <a:off x="2928781" y="3521058"/>
              <a:ext cx="5149000"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9" name="Conector reto 98">
              <a:extLst>
                <a:ext uri="{FF2B5EF4-FFF2-40B4-BE49-F238E27FC236}">
                  <a16:creationId xmlns:a16="http://schemas.microsoft.com/office/drawing/2014/main" id="{39B719CE-CEF7-2B35-3A7B-21AE47E1399B}"/>
                </a:ext>
              </a:extLst>
            </p:cNvPr>
            <p:cNvCxnSpPr>
              <a:cxnSpLocks/>
            </p:cNvCxnSpPr>
            <p:nvPr/>
          </p:nvCxnSpPr>
          <p:spPr>
            <a:xfrm flipV="1">
              <a:off x="2939036" y="3511119"/>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100" name="Retângulo: Cantos Arredondados 99">
              <a:extLst>
                <a:ext uri="{FF2B5EF4-FFF2-40B4-BE49-F238E27FC236}">
                  <a16:creationId xmlns:a16="http://schemas.microsoft.com/office/drawing/2014/main" id="{15FFC906-03F8-562A-54D6-F46D661ED06E}"/>
                </a:ext>
              </a:extLst>
            </p:cNvPr>
            <p:cNvSpPr/>
            <p:nvPr/>
          </p:nvSpPr>
          <p:spPr>
            <a:xfrm>
              <a:off x="2529892" y="3833375"/>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CaixaDeTexto 100">
              <a:extLst>
                <a:ext uri="{FF2B5EF4-FFF2-40B4-BE49-F238E27FC236}">
                  <a16:creationId xmlns:a16="http://schemas.microsoft.com/office/drawing/2014/main" id="{F83CE1F4-816A-1442-809E-A7936F1B64D5}"/>
                </a:ext>
              </a:extLst>
            </p:cNvPr>
            <p:cNvSpPr txBox="1"/>
            <p:nvPr/>
          </p:nvSpPr>
          <p:spPr>
            <a:xfrm>
              <a:off x="2454960" y="3860300"/>
              <a:ext cx="1038687" cy="230832"/>
            </a:xfrm>
            <a:prstGeom prst="rect">
              <a:avLst/>
            </a:prstGeom>
            <a:noFill/>
          </p:spPr>
          <p:txBody>
            <a:bodyPr wrap="square" rtlCol="0">
              <a:spAutoFit/>
            </a:bodyPr>
            <a:lstStyle/>
            <a:p>
              <a:pPr algn="ctr"/>
              <a:r>
                <a:rPr lang="pt-BR" sz="900" dirty="0" err="1">
                  <a:latin typeface="Bahnschrift SemiCondensed" panose="020B0502040204020203" pitchFamily="34" charset="0"/>
                </a:rPr>
                <a:t>Glamurama</a:t>
              </a:r>
              <a:endParaRPr lang="pt-BR" sz="900" dirty="0">
                <a:latin typeface="Bahnschrift SemiCondensed" panose="020B0502040204020203" pitchFamily="34" charset="0"/>
              </a:endParaRPr>
            </a:p>
          </p:txBody>
        </p:sp>
        <p:cxnSp>
          <p:nvCxnSpPr>
            <p:cNvPr id="102" name="Conector reto 101">
              <a:extLst>
                <a:ext uri="{FF2B5EF4-FFF2-40B4-BE49-F238E27FC236}">
                  <a16:creationId xmlns:a16="http://schemas.microsoft.com/office/drawing/2014/main" id="{A0DD6E62-5E10-CD2B-8A3F-72FD99B34B58}"/>
                </a:ext>
              </a:extLst>
            </p:cNvPr>
            <p:cNvCxnSpPr>
              <a:cxnSpLocks/>
            </p:cNvCxnSpPr>
            <p:nvPr/>
          </p:nvCxnSpPr>
          <p:spPr>
            <a:xfrm flipV="1">
              <a:off x="3977723" y="3511119"/>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103" name="Retângulo: Cantos Arredondados 102">
              <a:extLst>
                <a:ext uri="{FF2B5EF4-FFF2-40B4-BE49-F238E27FC236}">
                  <a16:creationId xmlns:a16="http://schemas.microsoft.com/office/drawing/2014/main" id="{BF9A2EC4-463C-B6C3-9F01-FF00AB99AE7E}"/>
                </a:ext>
              </a:extLst>
            </p:cNvPr>
            <p:cNvSpPr/>
            <p:nvPr/>
          </p:nvSpPr>
          <p:spPr>
            <a:xfrm>
              <a:off x="3568579" y="3833375"/>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CaixaDeTexto 103">
              <a:extLst>
                <a:ext uri="{FF2B5EF4-FFF2-40B4-BE49-F238E27FC236}">
                  <a16:creationId xmlns:a16="http://schemas.microsoft.com/office/drawing/2014/main" id="{CB5CAD5F-2AE6-E15C-4E83-B9914FC611A6}"/>
                </a:ext>
              </a:extLst>
            </p:cNvPr>
            <p:cNvSpPr txBox="1"/>
            <p:nvPr/>
          </p:nvSpPr>
          <p:spPr>
            <a:xfrm>
              <a:off x="3493647" y="3860300"/>
              <a:ext cx="1038687" cy="230832"/>
            </a:xfrm>
            <a:prstGeom prst="rect">
              <a:avLst/>
            </a:prstGeom>
            <a:noFill/>
          </p:spPr>
          <p:txBody>
            <a:bodyPr wrap="square" rtlCol="0">
              <a:spAutoFit/>
            </a:bodyPr>
            <a:lstStyle/>
            <a:p>
              <a:pPr algn="ctr"/>
              <a:r>
                <a:rPr lang="pt-BR" sz="900" dirty="0">
                  <a:latin typeface="Bahnschrift SemiCondensed" panose="020B0502040204020203" pitchFamily="34" charset="0"/>
                </a:rPr>
                <a:t>Green Way I FIDC</a:t>
              </a:r>
            </a:p>
          </p:txBody>
        </p:sp>
        <p:cxnSp>
          <p:nvCxnSpPr>
            <p:cNvPr id="106" name="Conector reto 105">
              <a:extLst>
                <a:ext uri="{FF2B5EF4-FFF2-40B4-BE49-F238E27FC236}">
                  <a16:creationId xmlns:a16="http://schemas.microsoft.com/office/drawing/2014/main" id="{28FA4910-8483-0053-6732-5D703C9099E6}"/>
                </a:ext>
              </a:extLst>
            </p:cNvPr>
            <p:cNvCxnSpPr>
              <a:cxnSpLocks/>
            </p:cNvCxnSpPr>
            <p:nvPr/>
          </p:nvCxnSpPr>
          <p:spPr>
            <a:xfrm flipV="1">
              <a:off x="5016409" y="3511119"/>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107" name="Retângulo: Cantos Arredondados 106">
              <a:extLst>
                <a:ext uri="{FF2B5EF4-FFF2-40B4-BE49-F238E27FC236}">
                  <a16:creationId xmlns:a16="http://schemas.microsoft.com/office/drawing/2014/main" id="{C7445F12-6F50-900E-BD9A-F745D08C6047}"/>
                </a:ext>
              </a:extLst>
            </p:cNvPr>
            <p:cNvSpPr/>
            <p:nvPr/>
          </p:nvSpPr>
          <p:spPr>
            <a:xfrm>
              <a:off x="4607265" y="3833375"/>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CaixaDeTexto 107">
              <a:extLst>
                <a:ext uri="{FF2B5EF4-FFF2-40B4-BE49-F238E27FC236}">
                  <a16:creationId xmlns:a16="http://schemas.microsoft.com/office/drawing/2014/main" id="{F0A94B0B-7C3F-5054-5190-CB384D4D827B}"/>
                </a:ext>
              </a:extLst>
            </p:cNvPr>
            <p:cNvSpPr txBox="1"/>
            <p:nvPr/>
          </p:nvSpPr>
          <p:spPr>
            <a:xfrm>
              <a:off x="4532333" y="3860300"/>
              <a:ext cx="1038687" cy="230832"/>
            </a:xfrm>
            <a:prstGeom prst="rect">
              <a:avLst/>
            </a:prstGeom>
            <a:noFill/>
          </p:spPr>
          <p:txBody>
            <a:bodyPr wrap="square" rtlCol="0">
              <a:spAutoFit/>
            </a:bodyPr>
            <a:lstStyle/>
            <a:p>
              <a:pPr algn="ctr"/>
              <a:r>
                <a:rPr lang="pt-BR" sz="900" dirty="0" err="1">
                  <a:latin typeface="Bahnschrift SemiCondensed" panose="020B0502040204020203" pitchFamily="34" charset="0"/>
                </a:rPr>
                <a:t>Buritibeta</a:t>
              </a:r>
              <a:endParaRPr lang="pt-BR" sz="900" dirty="0">
                <a:latin typeface="Bahnschrift SemiCondensed" panose="020B0502040204020203" pitchFamily="34" charset="0"/>
              </a:endParaRPr>
            </a:p>
          </p:txBody>
        </p:sp>
        <p:cxnSp>
          <p:nvCxnSpPr>
            <p:cNvPr id="121" name="Conector reto 120">
              <a:extLst>
                <a:ext uri="{FF2B5EF4-FFF2-40B4-BE49-F238E27FC236}">
                  <a16:creationId xmlns:a16="http://schemas.microsoft.com/office/drawing/2014/main" id="{B1B4E7AE-7D90-9D60-3EC9-8361372F4036}"/>
                </a:ext>
              </a:extLst>
            </p:cNvPr>
            <p:cNvCxnSpPr>
              <a:cxnSpLocks/>
            </p:cNvCxnSpPr>
            <p:nvPr/>
          </p:nvCxnSpPr>
          <p:spPr>
            <a:xfrm flipV="1">
              <a:off x="6019827" y="3511119"/>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123" name="Retângulo: Cantos Arredondados 122">
              <a:extLst>
                <a:ext uri="{FF2B5EF4-FFF2-40B4-BE49-F238E27FC236}">
                  <a16:creationId xmlns:a16="http://schemas.microsoft.com/office/drawing/2014/main" id="{45DA420E-73FB-37AF-F2E8-13C6660A3C95}"/>
                </a:ext>
              </a:extLst>
            </p:cNvPr>
            <p:cNvSpPr/>
            <p:nvPr/>
          </p:nvSpPr>
          <p:spPr>
            <a:xfrm>
              <a:off x="5610683" y="3833375"/>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CaixaDeTexto 123">
              <a:extLst>
                <a:ext uri="{FF2B5EF4-FFF2-40B4-BE49-F238E27FC236}">
                  <a16:creationId xmlns:a16="http://schemas.microsoft.com/office/drawing/2014/main" id="{4680ED75-F00C-53C8-DAD3-1B93C7B63FAB}"/>
                </a:ext>
              </a:extLst>
            </p:cNvPr>
            <p:cNvSpPr txBox="1"/>
            <p:nvPr/>
          </p:nvSpPr>
          <p:spPr>
            <a:xfrm>
              <a:off x="5535751" y="3860300"/>
              <a:ext cx="1038687" cy="230832"/>
            </a:xfrm>
            <a:prstGeom prst="rect">
              <a:avLst/>
            </a:prstGeom>
            <a:noFill/>
          </p:spPr>
          <p:txBody>
            <a:bodyPr wrap="square" rtlCol="0">
              <a:spAutoFit/>
            </a:bodyPr>
            <a:lstStyle/>
            <a:p>
              <a:pPr algn="ctr"/>
              <a:r>
                <a:rPr lang="pt-BR" sz="900" dirty="0" err="1">
                  <a:latin typeface="Bahnschrift SemiCondensed" panose="020B0502040204020203" pitchFamily="34" charset="0"/>
                </a:rPr>
                <a:t>Nexon</a:t>
              </a:r>
              <a:r>
                <a:rPr lang="pt-BR" sz="900" dirty="0">
                  <a:latin typeface="Bahnschrift SemiCondensed" panose="020B0502040204020203" pitchFamily="34" charset="0"/>
                </a:rPr>
                <a:t> Mineração</a:t>
              </a:r>
            </a:p>
          </p:txBody>
        </p:sp>
        <p:cxnSp>
          <p:nvCxnSpPr>
            <p:cNvPr id="125" name="Conector reto 124">
              <a:extLst>
                <a:ext uri="{FF2B5EF4-FFF2-40B4-BE49-F238E27FC236}">
                  <a16:creationId xmlns:a16="http://schemas.microsoft.com/office/drawing/2014/main" id="{36996774-A212-9034-8483-63C1879DC348}"/>
                </a:ext>
              </a:extLst>
            </p:cNvPr>
            <p:cNvCxnSpPr>
              <a:cxnSpLocks/>
            </p:cNvCxnSpPr>
            <p:nvPr/>
          </p:nvCxnSpPr>
          <p:spPr>
            <a:xfrm flipV="1">
              <a:off x="7027642" y="3511119"/>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129" name="Retângulo: Cantos Arredondados 128">
              <a:extLst>
                <a:ext uri="{FF2B5EF4-FFF2-40B4-BE49-F238E27FC236}">
                  <a16:creationId xmlns:a16="http://schemas.microsoft.com/office/drawing/2014/main" id="{4BDF45EF-438D-C7A7-61A0-8EA6CBC645C1}"/>
                </a:ext>
              </a:extLst>
            </p:cNvPr>
            <p:cNvSpPr/>
            <p:nvPr/>
          </p:nvSpPr>
          <p:spPr>
            <a:xfrm>
              <a:off x="6618498" y="3833375"/>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4" name="CaixaDeTexto 133">
              <a:extLst>
                <a:ext uri="{FF2B5EF4-FFF2-40B4-BE49-F238E27FC236}">
                  <a16:creationId xmlns:a16="http://schemas.microsoft.com/office/drawing/2014/main" id="{E160F3F2-80F0-12B4-B3CE-D9F3A8B2EF23}"/>
                </a:ext>
              </a:extLst>
            </p:cNvPr>
            <p:cNvSpPr txBox="1"/>
            <p:nvPr/>
          </p:nvSpPr>
          <p:spPr>
            <a:xfrm>
              <a:off x="6543566" y="3860300"/>
              <a:ext cx="1038687" cy="230832"/>
            </a:xfrm>
            <a:prstGeom prst="rect">
              <a:avLst/>
            </a:prstGeom>
            <a:noFill/>
          </p:spPr>
          <p:txBody>
            <a:bodyPr wrap="square" rtlCol="0">
              <a:spAutoFit/>
            </a:bodyPr>
            <a:lstStyle/>
            <a:p>
              <a:pPr algn="ctr"/>
              <a:r>
                <a:rPr lang="pt-BR" sz="900" dirty="0">
                  <a:latin typeface="Bahnschrift SemiCondensed" panose="020B0502040204020203" pitchFamily="34" charset="0"/>
                </a:rPr>
                <a:t>Avanti BR</a:t>
              </a:r>
            </a:p>
          </p:txBody>
        </p:sp>
        <p:cxnSp>
          <p:nvCxnSpPr>
            <p:cNvPr id="138" name="Conector reto 137">
              <a:extLst>
                <a:ext uri="{FF2B5EF4-FFF2-40B4-BE49-F238E27FC236}">
                  <a16:creationId xmlns:a16="http://schemas.microsoft.com/office/drawing/2014/main" id="{FE311323-7AE9-7122-AF84-BCE1A3786CBA}"/>
                </a:ext>
              </a:extLst>
            </p:cNvPr>
            <p:cNvCxnSpPr>
              <a:cxnSpLocks/>
            </p:cNvCxnSpPr>
            <p:nvPr/>
          </p:nvCxnSpPr>
          <p:spPr>
            <a:xfrm flipV="1">
              <a:off x="8075120" y="3521058"/>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140" name="Retângulo: Cantos Arredondados 139">
              <a:extLst>
                <a:ext uri="{FF2B5EF4-FFF2-40B4-BE49-F238E27FC236}">
                  <a16:creationId xmlns:a16="http://schemas.microsoft.com/office/drawing/2014/main" id="{FFE0F997-063B-A19E-6C0D-FD4CFEE0AA8E}"/>
                </a:ext>
              </a:extLst>
            </p:cNvPr>
            <p:cNvSpPr/>
            <p:nvPr/>
          </p:nvSpPr>
          <p:spPr>
            <a:xfrm>
              <a:off x="7665976" y="3843314"/>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CaixaDeTexto 140">
              <a:extLst>
                <a:ext uri="{FF2B5EF4-FFF2-40B4-BE49-F238E27FC236}">
                  <a16:creationId xmlns:a16="http://schemas.microsoft.com/office/drawing/2014/main" id="{9DDB4B58-E745-46A2-14FB-77D54141C6F6}"/>
                </a:ext>
              </a:extLst>
            </p:cNvPr>
            <p:cNvSpPr txBox="1"/>
            <p:nvPr/>
          </p:nvSpPr>
          <p:spPr>
            <a:xfrm>
              <a:off x="7591044" y="3870239"/>
              <a:ext cx="1038687" cy="230832"/>
            </a:xfrm>
            <a:prstGeom prst="rect">
              <a:avLst/>
            </a:prstGeom>
            <a:noFill/>
          </p:spPr>
          <p:txBody>
            <a:bodyPr wrap="square" rtlCol="0">
              <a:spAutoFit/>
            </a:bodyPr>
            <a:lstStyle/>
            <a:p>
              <a:pPr algn="ctr"/>
              <a:r>
                <a:rPr lang="pt-BR" sz="900" dirty="0">
                  <a:latin typeface="Bahnschrift SemiCondensed" panose="020B0502040204020203" pitchFamily="34" charset="0"/>
                </a:rPr>
                <a:t>Paranapanema</a:t>
              </a:r>
            </a:p>
          </p:txBody>
        </p:sp>
      </p:grpSp>
      <p:cxnSp>
        <p:nvCxnSpPr>
          <p:cNvPr id="143" name="Conector reto 142">
            <a:extLst>
              <a:ext uri="{FF2B5EF4-FFF2-40B4-BE49-F238E27FC236}">
                <a16:creationId xmlns:a16="http://schemas.microsoft.com/office/drawing/2014/main" id="{CD7DEB94-FD3B-A5B0-18AE-63C77E2B0374}"/>
              </a:ext>
            </a:extLst>
          </p:cNvPr>
          <p:cNvCxnSpPr>
            <a:cxnSpLocks/>
          </p:cNvCxnSpPr>
          <p:nvPr/>
        </p:nvCxnSpPr>
        <p:spPr>
          <a:xfrm flipV="1">
            <a:off x="8005575" y="3526488"/>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144" name="Retângulo: Cantos Arredondados 143">
            <a:extLst>
              <a:ext uri="{FF2B5EF4-FFF2-40B4-BE49-F238E27FC236}">
                <a16:creationId xmlns:a16="http://schemas.microsoft.com/office/drawing/2014/main" id="{F4EACC41-4F3B-99E6-E5B4-44B41BDC7A7A}"/>
              </a:ext>
            </a:extLst>
          </p:cNvPr>
          <p:cNvSpPr/>
          <p:nvPr/>
        </p:nvSpPr>
        <p:spPr>
          <a:xfrm>
            <a:off x="7567073" y="3861170"/>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CaixaDeTexto 144">
            <a:extLst>
              <a:ext uri="{FF2B5EF4-FFF2-40B4-BE49-F238E27FC236}">
                <a16:creationId xmlns:a16="http://schemas.microsoft.com/office/drawing/2014/main" id="{16F54594-48C8-1846-DD01-4DADD401FAED}"/>
              </a:ext>
            </a:extLst>
          </p:cNvPr>
          <p:cNvSpPr txBox="1"/>
          <p:nvPr/>
        </p:nvSpPr>
        <p:spPr>
          <a:xfrm>
            <a:off x="7485001" y="3811475"/>
            <a:ext cx="1038687" cy="369332"/>
          </a:xfrm>
          <a:prstGeom prst="rect">
            <a:avLst/>
          </a:prstGeom>
          <a:noFill/>
        </p:spPr>
        <p:txBody>
          <a:bodyPr wrap="square" rtlCol="0">
            <a:spAutoFit/>
          </a:bodyPr>
          <a:lstStyle/>
          <a:p>
            <a:pPr algn="ctr"/>
            <a:r>
              <a:rPr lang="pt-BR" sz="900" dirty="0" err="1">
                <a:latin typeface="Bahnschrift SemiCondensed" panose="020B0502040204020203" pitchFamily="34" charset="0"/>
              </a:rPr>
              <a:t>Skypar</a:t>
            </a:r>
            <a:r>
              <a:rPr lang="pt-BR" sz="900" dirty="0">
                <a:latin typeface="Bahnschrift SemiCondensed" panose="020B0502040204020203" pitchFamily="34" charset="0"/>
              </a:rPr>
              <a:t> Empreendimentos</a:t>
            </a:r>
          </a:p>
        </p:txBody>
      </p:sp>
      <p:cxnSp>
        <p:nvCxnSpPr>
          <p:cNvPr id="148" name="Conector reto 147">
            <a:extLst>
              <a:ext uri="{FF2B5EF4-FFF2-40B4-BE49-F238E27FC236}">
                <a16:creationId xmlns:a16="http://schemas.microsoft.com/office/drawing/2014/main" id="{9A42939C-2DB4-B298-1E60-1E651DB50790}"/>
              </a:ext>
            </a:extLst>
          </p:cNvPr>
          <p:cNvCxnSpPr>
            <a:cxnSpLocks/>
          </p:cNvCxnSpPr>
          <p:nvPr/>
        </p:nvCxnSpPr>
        <p:spPr>
          <a:xfrm>
            <a:off x="6673515" y="4012394"/>
            <a:ext cx="893558"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2" name="Conector reto 151">
            <a:extLst>
              <a:ext uri="{FF2B5EF4-FFF2-40B4-BE49-F238E27FC236}">
                <a16:creationId xmlns:a16="http://schemas.microsoft.com/office/drawing/2014/main" id="{F9E9C082-9319-7DE4-2941-D5E3E6E5ECB5}"/>
              </a:ext>
            </a:extLst>
          </p:cNvPr>
          <p:cNvCxnSpPr>
            <a:cxnSpLocks/>
          </p:cNvCxnSpPr>
          <p:nvPr/>
        </p:nvCxnSpPr>
        <p:spPr>
          <a:xfrm flipV="1">
            <a:off x="6681104" y="4004228"/>
            <a:ext cx="0" cy="1188000"/>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54" name="Conector reto 153">
            <a:extLst>
              <a:ext uri="{FF2B5EF4-FFF2-40B4-BE49-F238E27FC236}">
                <a16:creationId xmlns:a16="http://schemas.microsoft.com/office/drawing/2014/main" id="{C3AD0E9F-D3B6-D0A3-EF77-49191EF6160B}"/>
              </a:ext>
            </a:extLst>
          </p:cNvPr>
          <p:cNvCxnSpPr>
            <a:cxnSpLocks/>
          </p:cNvCxnSpPr>
          <p:nvPr/>
        </p:nvCxnSpPr>
        <p:spPr>
          <a:xfrm flipV="1">
            <a:off x="9756984" y="3509725"/>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155" name="Retângulo: Cantos Arredondados 154">
            <a:extLst>
              <a:ext uri="{FF2B5EF4-FFF2-40B4-BE49-F238E27FC236}">
                <a16:creationId xmlns:a16="http://schemas.microsoft.com/office/drawing/2014/main" id="{9C458CEE-F2DE-E2AF-8CCD-1EE59CDCA114}"/>
              </a:ext>
            </a:extLst>
          </p:cNvPr>
          <p:cNvSpPr/>
          <p:nvPr/>
        </p:nvSpPr>
        <p:spPr>
          <a:xfrm>
            <a:off x="9318482" y="3844407"/>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CaixaDeTexto 155">
            <a:extLst>
              <a:ext uri="{FF2B5EF4-FFF2-40B4-BE49-F238E27FC236}">
                <a16:creationId xmlns:a16="http://schemas.microsoft.com/office/drawing/2014/main" id="{17CF4D67-7214-9641-9F25-4BA8EB605FE6}"/>
              </a:ext>
            </a:extLst>
          </p:cNvPr>
          <p:cNvSpPr txBox="1"/>
          <p:nvPr/>
        </p:nvSpPr>
        <p:spPr>
          <a:xfrm>
            <a:off x="9236410" y="3794712"/>
            <a:ext cx="1038687" cy="369332"/>
          </a:xfrm>
          <a:prstGeom prst="rect">
            <a:avLst/>
          </a:prstGeom>
          <a:noFill/>
        </p:spPr>
        <p:txBody>
          <a:bodyPr wrap="square" rtlCol="0">
            <a:spAutoFit/>
          </a:bodyPr>
          <a:lstStyle/>
          <a:p>
            <a:pPr algn="ctr"/>
            <a:r>
              <a:rPr lang="pt-BR" sz="900" dirty="0" err="1">
                <a:latin typeface="Bahnschrift SemiCondensed" panose="020B0502040204020203" pitchFamily="34" charset="0"/>
              </a:rPr>
              <a:t>Skypar</a:t>
            </a:r>
            <a:r>
              <a:rPr lang="pt-BR" sz="900" dirty="0">
                <a:latin typeface="Bahnschrift SemiCondensed" panose="020B0502040204020203" pitchFamily="34" charset="0"/>
              </a:rPr>
              <a:t> </a:t>
            </a:r>
            <a:r>
              <a:rPr lang="pt-BR" sz="900" dirty="0" err="1">
                <a:latin typeface="Bahnschrift SemiCondensed" panose="020B0502040204020203" pitchFamily="34" charset="0"/>
              </a:rPr>
              <a:t>International</a:t>
            </a:r>
            <a:endParaRPr lang="pt-BR" sz="900" dirty="0">
              <a:latin typeface="Bahnschrift SemiCondensed" panose="020B0502040204020203" pitchFamily="34" charset="0"/>
            </a:endParaRPr>
          </a:p>
        </p:txBody>
      </p:sp>
      <p:cxnSp>
        <p:nvCxnSpPr>
          <p:cNvPr id="157" name="Conector reto 156">
            <a:extLst>
              <a:ext uri="{FF2B5EF4-FFF2-40B4-BE49-F238E27FC236}">
                <a16:creationId xmlns:a16="http://schemas.microsoft.com/office/drawing/2014/main" id="{20629F5B-B4EB-B166-B8D1-D96F03BDAB58}"/>
              </a:ext>
            </a:extLst>
          </p:cNvPr>
          <p:cNvCxnSpPr>
            <a:cxnSpLocks/>
          </p:cNvCxnSpPr>
          <p:nvPr/>
        </p:nvCxnSpPr>
        <p:spPr>
          <a:xfrm flipV="1">
            <a:off x="8013283" y="4158999"/>
            <a:ext cx="0" cy="336283"/>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8" name="Conector reto 157">
            <a:extLst>
              <a:ext uri="{FF2B5EF4-FFF2-40B4-BE49-F238E27FC236}">
                <a16:creationId xmlns:a16="http://schemas.microsoft.com/office/drawing/2014/main" id="{6D252B18-4E20-0181-5FEE-A41B630C8F96}"/>
              </a:ext>
            </a:extLst>
          </p:cNvPr>
          <p:cNvCxnSpPr>
            <a:cxnSpLocks/>
          </p:cNvCxnSpPr>
          <p:nvPr/>
        </p:nvCxnSpPr>
        <p:spPr>
          <a:xfrm flipV="1">
            <a:off x="9764692" y="4149700"/>
            <a:ext cx="0" cy="336283"/>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9" name="Conector reto 158">
            <a:extLst>
              <a:ext uri="{FF2B5EF4-FFF2-40B4-BE49-F238E27FC236}">
                <a16:creationId xmlns:a16="http://schemas.microsoft.com/office/drawing/2014/main" id="{8121B468-C817-AB4A-5B36-B63847172E02}"/>
              </a:ext>
            </a:extLst>
          </p:cNvPr>
          <p:cNvCxnSpPr>
            <a:cxnSpLocks/>
          </p:cNvCxnSpPr>
          <p:nvPr/>
        </p:nvCxnSpPr>
        <p:spPr>
          <a:xfrm>
            <a:off x="8017701" y="4492035"/>
            <a:ext cx="1754455"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1" name="Conector reto 160">
            <a:extLst>
              <a:ext uri="{FF2B5EF4-FFF2-40B4-BE49-F238E27FC236}">
                <a16:creationId xmlns:a16="http://schemas.microsoft.com/office/drawing/2014/main" id="{D1362C97-225E-6E9E-04CB-B5323CFF86FF}"/>
              </a:ext>
            </a:extLst>
          </p:cNvPr>
          <p:cNvCxnSpPr>
            <a:cxnSpLocks/>
          </p:cNvCxnSpPr>
          <p:nvPr/>
        </p:nvCxnSpPr>
        <p:spPr>
          <a:xfrm flipV="1">
            <a:off x="8952943" y="4495282"/>
            <a:ext cx="0" cy="256924"/>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163" name="Retângulo: Cantos Arredondados 162">
            <a:extLst>
              <a:ext uri="{FF2B5EF4-FFF2-40B4-BE49-F238E27FC236}">
                <a16:creationId xmlns:a16="http://schemas.microsoft.com/office/drawing/2014/main" id="{40D39659-AC8A-B1B8-C8E7-545901BE029A}"/>
              </a:ext>
            </a:extLst>
          </p:cNvPr>
          <p:cNvSpPr/>
          <p:nvPr/>
        </p:nvSpPr>
        <p:spPr>
          <a:xfrm>
            <a:off x="8537969" y="4752566"/>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CaixaDeTexto 163">
            <a:extLst>
              <a:ext uri="{FF2B5EF4-FFF2-40B4-BE49-F238E27FC236}">
                <a16:creationId xmlns:a16="http://schemas.microsoft.com/office/drawing/2014/main" id="{46982501-97C0-5EE6-DDCB-D12D6CEC4301}"/>
              </a:ext>
            </a:extLst>
          </p:cNvPr>
          <p:cNvSpPr txBox="1"/>
          <p:nvPr/>
        </p:nvSpPr>
        <p:spPr>
          <a:xfrm>
            <a:off x="8473681" y="4757014"/>
            <a:ext cx="1038687" cy="307777"/>
          </a:xfrm>
          <a:prstGeom prst="rect">
            <a:avLst/>
          </a:prstGeom>
          <a:noFill/>
        </p:spPr>
        <p:txBody>
          <a:bodyPr wrap="square" rtlCol="0">
            <a:spAutoFit/>
          </a:bodyPr>
          <a:lstStyle/>
          <a:p>
            <a:pPr algn="ctr"/>
            <a:r>
              <a:rPr lang="pt-BR" sz="1400" dirty="0">
                <a:latin typeface="Bahnschrift SemiCondensed" panose="020B0502040204020203" pitchFamily="34" charset="0"/>
              </a:rPr>
              <a:t>Buritirama</a:t>
            </a:r>
            <a:endParaRPr lang="pt-BR" sz="900" dirty="0">
              <a:latin typeface="Bahnschrift SemiCondensed" panose="020B0502040204020203" pitchFamily="34" charset="0"/>
            </a:endParaRPr>
          </a:p>
        </p:txBody>
      </p:sp>
      <p:cxnSp>
        <p:nvCxnSpPr>
          <p:cNvPr id="165" name="Conector reto 164">
            <a:extLst>
              <a:ext uri="{FF2B5EF4-FFF2-40B4-BE49-F238E27FC236}">
                <a16:creationId xmlns:a16="http://schemas.microsoft.com/office/drawing/2014/main" id="{4C6A7A59-97CC-B91F-095B-51C40C6FA875}"/>
              </a:ext>
            </a:extLst>
          </p:cNvPr>
          <p:cNvCxnSpPr>
            <a:cxnSpLocks/>
          </p:cNvCxnSpPr>
          <p:nvPr/>
        </p:nvCxnSpPr>
        <p:spPr>
          <a:xfrm flipV="1">
            <a:off x="8952943" y="5057080"/>
            <a:ext cx="0" cy="280643"/>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8" name="Conector reto 167">
            <a:extLst>
              <a:ext uri="{FF2B5EF4-FFF2-40B4-BE49-F238E27FC236}">
                <a16:creationId xmlns:a16="http://schemas.microsoft.com/office/drawing/2014/main" id="{B2285234-0BAC-0775-398F-780C16F4F933}"/>
              </a:ext>
            </a:extLst>
          </p:cNvPr>
          <p:cNvCxnSpPr>
            <a:cxnSpLocks/>
          </p:cNvCxnSpPr>
          <p:nvPr/>
        </p:nvCxnSpPr>
        <p:spPr>
          <a:xfrm>
            <a:off x="8948359" y="5337723"/>
            <a:ext cx="931147"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1" name="Conector reto 170">
            <a:extLst>
              <a:ext uri="{FF2B5EF4-FFF2-40B4-BE49-F238E27FC236}">
                <a16:creationId xmlns:a16="http://schemas.microsoft.com/office/drawing/2014/main" id="{3A23D6FE-51FF-9B99-CFB4-2F7CD052BFB9}"/>
              </a:ext>
            </a:extLst>
          </p:cNvPr>
          <p:cNvCxnSpPr>
            <a:cxnSpLocks/>
          </p:cNvCxnSpPr>
          <p:nvPr/>
        </p:nvCxnSpPr>
        <p:spPr>
          <a:xfrm flipV="1">
            <a:off x="9316190" y="5335431"/>
            <a:ext cx="0" cy="808004"/>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178" name="Conector reto 177">
            <a:extLst>
              <a:ext uri="{FF2B5EF4-FFF2-40B4-BE49-F238E27FC236}">
                <a16:creationId xmlns:a16="http://schemas.microsoft.com/office/drawing/2014/main" id="{730C3E16-D438-A55C-4BD0-0E79F0F356E7}"/>
              </a:ext>
            </a:extLst>
          </p:cNvPr>
          <p:cNvCxnSpPr>
            <a:cxnSpLocks/>
          </p:cNvCxnSpPr>
          <p:nvPr/>
        </p:nvCxnSpPr>
        <p:spPr>
          <a:xfrm flipV="1">
            <a:off x="9879506" y="4893946"/>
            <a:ext cx="0" cy="917294"/>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3" name="Conector reto 182">
            <a:extLst>
              <a:ext uri="{FF2B5EF4-FFF2-40B4-BE49-F238E27FC236}">
                <a16:creationId xmlns:a16="http://schemas.microsoft.com/office/drawing/2014/main" id="{3DCEE7B1-8A31-62CF-B022-0C6B33798564}"/>
              </a:ext>
            </a:extLst>
          </p:cNvPr>
          <p:cNvCxnSpPr>
            <a:cxnSpLocks/>
          </p:cNvCxnSpPr>
          <p:nvPr/>
        </p:nvCxnSpPr>
        <p:spPr>
          <a:xfrm>
            <a:off x="9879506" y="4902086"/>
            <a:ext cx="619125" cy="0"/>
          </a:xfrm>
          <a:prstGeom prst="line">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ector reto 183">
            <a:extLst>
              <a:ext uri="{FF2B5EF4-FFF2-40B4-BE49-F238E27FC236}">
                <a16:creationId xmlns:a16="http://schemas.microsoft.com/office/drawing/2014/main" id="{2491F166-4FCA-11F3-5209-AE88954B2D72}"/>
              </a:ext>
            </a:extLst>
          </p:cNvPr>
          <p:cNvCxnSpPr>
            <a:cxnSpLocks/>
          </p:cNvCxnSpPr>
          <p:nvPr/>
        </p:nvCxnSpPr>
        <p:spPr>
          <a:xfrm>
            <a:off x="9879506" y="5330466"/>
            <a:ext cx="619125" cy="0"/>
          </a:xfrm>
          <a:prstGeom prst="line">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Conector reto 188">
            <a:extLst>
              <a:ext uri="{FF2B5EF4-FFF2-40B4-BE49-F238E27FC236}">
                <a16:creationId xmlns:a16="http://schemas.microsoft.com/office/drawing/2014/main" id="{38031699-639B-FF1B-E785-F3356699FEBD}"/>
              </a:ext>
            </a:extLst>
          </p:cNvPr>
          <p:cNvCxnSpPr>
            <a:cxnSpLocks/>
          </p:cNvCxnSpPr>
          <p:nvPr/>
        </p:nvCxnSpPr>
        <p:spPr>
          <a:xfrm>
            <a:off x="9879506" y="5805326"/>
            <a:ext cx="619125" cy="0"/>
          </a:xfrm>
          <a:prstGeom prst="line">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1" name="Retângulo: Cantos Arredondados 190">
            <a:extLst>
              <a:ext uri="{FF2B5EF4-FFF2-40B4-BE49-F238E27FC236}">
                <a16:creationId xmlns:a16="http://schemas.microsoft.com/office/drawing/2014/main" id="{AC7FFEE8-D2E2-00D2-5DF9-A20BAE3F78D8}"/>
              </a:ext>
            </a:extLst>
          </p:cNvPr>
          <p:cNvSpPr/>
          <p:nvPr/>
        </p:nvSpPr>
        <p:spPr>
          <a:xfrm>
            <a:off x="10498631" y="4746693"/>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CaixaDeTexto 191">
            <a:extLst>
              <a:ext uri="{FF2B5EF4-FFF2-40B4-BE49-F238E27FC236}">
                <a16:creationId xmlns:a16="http://schemas.microsoft.com/office/drawing/2014/main" id="{6ACC44BB-E289-9726-B522-81132FB006AD}"/>
              </a:ext>
            </a:extLst>
          </p:cNvPr>
          <p:cNvSpPr txBox="1"/>
          <p:nvPr/>
        </p:nvSpPr>
        <p:spPr>
          <a:xfrm>
            <a:off x="10417590" y="4710741"/>
            <a:ext cx="1038687" cy="369332"/>
          </a:xfrm>
          <a:prstGeom prst="rect">
            <a:avLst/>
          </a:prstGeom>
          <a:noFill/>
        </p:spPr>
        <p:txBody>
          <a:bodyPr wrap="square" rtlCol="0">
            <a:spAutoFit/>
          </a:bodyPr>
          <a:lstStyle/>
          <a:p>
            <a:pPr algn="ctr"/>
            <a:r>
              <a:rPr lang="pt-BR" sz="900" dirty="0">
                <a:latin typeface="Bahnschrift SemiCondensed" panose="020B0502040204020203" pitchFamily="34" charset="0"/>
              </a:rPr>
              <a:t>Fazendas Nacionais</a:t>
            </a:r>
          </a:p>
        </p:txBody>
      </p:sp>
      <p:sp>
        <p:nvSpPr>
          <p:cNvPr id="193" name="Retângulo: Cantos Arredondados 192">
            <a:extLst>
              <a:ext uri="{FF2B5EF4-FFF2-40B4-BE49-F238E27FC236}">
                <a16:creationId xmlns:a16="http://schemas.microsoft.com/office/drawing/2014/main" id="{FFF0AF74-F83D-12B2-9D7A-EA7EB5E58ECF}"/>
              </a:ext>
            </a:extLst>
          </p:cNvPr>
          <p:cNvSpPr/>
          <p:nvPr/>
        </p:nvSpPr>
        <p:spPr>
          <a:xfrm>
            <a:off x="10495797" y="5178475"/>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4" name="CaixaDeTexto 193">
            <a:extLst>
              <a:ext uri="{FF2B5EF4-FFF2-40B4-BE49-F238E27FC236}">
                <a16:creationId xmlns:a16="http://schemas.microsoft.com/office/drawing/2014/main" id="{73C0281B-468B-F5CE-668F-6CF4EF7B6201}"/>
              </a:ext>
            </a:extLst>
          </p:cNvPr>
          <p:cNvSpPr txBox="1"/>
          <p:nvPr/>
        </p:nvSpPr>
        <p:spPr>
          <a:xfrm>
            <a:off x="10409993" y="5204439"/>
            <a:ext cx="1038687" cy="230832"/>
          </a:xfrm>
          <a:prstGeom prst="rect">
            <a:avLst/>
          </a:prstGeom>
          <a:noFill/>
        </p:spPr>
        <p:txBody>
          <a:bodyPr wrap="square" rtlCol="0">
            <a:spAutoFit/>
          </a:bodyPr>
          <a:lstStyle/>
          <a:p>
            <a:pPr algn="ctr"/>
            <a:r>
              <a:rPr lang="pt-BR" sz="900" dirty="0" err="1">
                <a:latin typeface="Bahnschrift SemiCondensed" panose="020B0502040204020203" pitchFamily="34" charset="0"/>
              </a:rPr>
              <a:t>Kalium</a:t>
            </a:r>
            <a:endParaRPr lang="pt-BR" sz="900" dirty="0">
              <a:latin typeface="Bahnschrift SemiCondensed" panose="020B0502040204020203" pitchFamily="34" charset="0"/>
            </a:endParaRPr>
          </a:p>
        </p:txBody>
      </p:sp>
      <p:sp>
        <p:nvSpPr>
          <p:cNvPr id="195" name="Retângulo: Cantos Arredondados 194">
            <a:extLst>
              <a:ext uri="{FF2B5EF4-FFF2-40B4-BE49-F238E27FC236}">
                <a16:creationId xmlns:a16="http://schemas.microsoft.com/office/drawing/2014/main" id="{6994B3BC-D81D-2251-167F-95F13D3D96E7}"/>
              </a:ext>
            </a:extLst>
          </p:cNvPr>
          <p:cNvSpPr/>
          <p:nvPr/>
        </p:nvSpPr>
        <p:spPr>
          <a:xfrm>
            <a:off x="10503394" y="5653331"/>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CaixaDeTexto 195">
            <a:extLst>
              <a:ext uri="{FF2B5EF4-FFF2-40B4-BE49-F238E27FC236}">
                <a16:creationId xmlns:a16="http://schemas.microsoft.com/office/drawing/2014/main" id="{1A51C041-95AF-C162-891A-4AF2864043E7}"/>
              </a:ext>
            </a:extLst>
          </p:cNvPr>
          <p:cNvSpPr txBox="1"/>
          <p:nvPr/>
        </p:nvSpPr>
        <p:spPr>
          <a:xfrm>
            <a:off x="10417590" y="5679295"/>
            <a:ext cx="1038687" cy="230832"/>
          </a:xfrm>
          <a:prstGeom prst="rect">
            <a:avLst/>
          </a:prstGeom>
          <a:noFill/>
        </p:spPr>
        <p:txBody>
          <a:bodyPr wrap="square" rtlCol="0">
            <a:spAutoFit/>
          </a:bodyPr>
          <a:lstStyle/>
          <a:p>
            <a:pPr algn="ctr"/>
            <a:r>
              <a:rPr lang="pt-BR" sz="900" dirty="0">
                <a:latin typeface="Bahnschrift SemiCondensed" panose="020B0502040204020203" pitchFamily="34" charset="0"/>
              </a:rPr>
              <a:t>Rio Manganês</a:t>
            </a:r>
          </a:p>
        </p:txBody>
      </p:sp>
      <p:cxnSp>
        <p:nvCxnSpPr>
          <p:cNvPr id="198" name="Conector reto 197">
            <a:extLst>
              <a:ext uri="{FF2B5EF4-FFF2-40B4-BE49-F238E27FC236}">
                <a16:creationId xmlns:a16="http://schemas.microsoft.com/office/drawing/2014/main" id="{D3583DF7-E036-A155-A8DD-6ADFB83212BF}"/>
              </a:ext>
            </a:extLst>
          </p:cNvPr>
          <p:cNvCxnSpPr>
            <a:cxnSpLocks/>
          </p:cNvCxnSpPr>
          <p:nvPr/>
        </p:nvCxnSpPr>
        <p:spPr>
          <a:xfrm flipV="1">
            <a:off x="10957014" y="3516440"/>
            <a:ext cx="0" cy="123025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203" name="Conector reto 202">
            <a:extLst>
              <a:ext uri="{FF2B5EF4-FFF2-40B4-BE49-F238E27FC236}">
                <a16:creationId xmlns:a16="http://schemas.microsoft.com/office/drawing/2014/main" id="{3D0E324C-71A5-6F90-F807-5CBFDA828030}"/>
              </a:ext>
            </a:extLst>
          </p:cNvPr>
          <p:cNvCxnSpPr>
            <a:cxnSpLocks/>
          </p:cNvCxnSpPr>
          <p:nvPr/>
        </p:nvCxnSpPr>
        <p:spPr>
          <a:xfrm flipV="1">
            <a:off x="11776139" y="3509725"/>
            <a:ext cx="0" cy="2761623"/>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5" name="Conector reto 204">
            <a:extLst>
              <a:ext uri="{FF2B5EF4-FFF2-40B4-BE49-F238E27FC236}">
                <a16:creationId xmlns:a16="http://schemas.microsoft.com/office/drawing/2014/main" id="{E8180381-5C95-01D3-5540-0E2E8FD9ABD2}"/>
              </a:ext>
            </a:extLst>
          </p:cNvPr>
          <p:cNvCxnSpPr>
            <a:cxnSpLocks/>
          </p:cNvCxnSpPr>
          <p:nvPr/>
        </p:nvCxnSpPr>
        <p:spPr>
          <a:xfrm>
            <a:off x="9533193" y="6278063"/>
            <a:ext cx="2242946" cy="0"/>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cxnSp>
        <p:nvCxnSpPr>
          <p:cNvPr id="3" name="Conector reto 2">
            <a:extLst>
              <a:ext uri="{FF2B5EF4-FFF2-40B4-BE49-F238E27FC236}">
                <a16:creationId xmlns:a16="http://schemas.microsoft.com/office/drawing/2014/main" id="{58B367C1-3F2F-61EC-83E2-1D5757E83C7D}"/>
              </a:ext>
            </a:extLst>
          </p:cNvPr>
          <p:cNvCxnSpPr>
            <a:cxnSpLocks/>
          </p:cNvCxnSpPr>
          <p:nvPr/>
        </p:nvCxnSpPr>
        <p:spPr>
          <a:xfrm>
            <a:off x="3842498" y="1511773"/>
            <a:ext cx="5211015" cy="0"/>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450AAB7A-7BF7-3798-639A-FC150C29CDFB}"/>
              </a:ext>
            </a:extLst>
          </p:cNvPr>
          <p:cNvCxnSpPr>
            <a:cxnSpLocks/>
          </p:cNvCxnSpPr>
          <p:nvPr/>
        </p:nvCxnSpPr>
        <p:spPr>
          <a:xfrm>
            <a:off x="3848322" y="1175490"/>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12" name="Retângulo: Cantos Arredondados 11">
            <a:extLst>
              <a:ext uri="{FF2B5EF4-FFF2-40B4-BE49-F238E27FC236}">
                <a16:creationId xmlns:a16="http://schemas.microsoft.com/office/drawing/2014/main" id="{87C19028-0E46-DA5E-1580-9A19615F6CB3}"/>
              </a:ext>
            </a:extLst>
          </p:cNvPr>
          <p:cNvSpPr/>
          <p:nvPr/>
        </p:nvSpPr>
        <p:spPr>
          <a:xfrm>
            <a:off x="3396575" y="827055"/>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DB59E054-9323-8CFD-08F8-B1F5F94DA8D7}"/>
              </a:ext>
            </a:extLst>
          </p:cNvPr>
          <p:cNvSpPr txBox="1"/>
          <p:nvPr/>
        </p:nvSpPr>
        <p:spPr>
          <a:xfrm>
            <a:off x="3321642" y="808099"/>
            <a:ext cx="1038687" cy="230832"/>
          </a:xfrm>
          <a:prstGeom prst="rect">
            <a:avLst/>
          </a:prstGeom>
          <a:noFill/>
        </p:spPr>
        <p:txBody>
          <a:bodyPr wrap="square" rtlCol="0">
            <a:spAutoFit/>
          </a:bodyPr>
          <a:lstStyle/>
          <a:p>
            <a:pPr algn="ctr"/>
            <a:r>
              <a:rPr lang="pt-BR" sz="900" dirty="0">
                <a:latin typeface="Bahnschrift SemiCondensed" panose="020B0502040204020203" pitchFamily="34" charset="0"/>
              </a:rPr>
              <a:t>REAL ESTATE</a:t>
            </a:r>
          </a:p>
        </p:txBody>
      </p:sp>
      <p:sp>
        <p:nvSpPr>
          <p:cNvPr id="17" name="CaixaDeTexto 16">
            <a:extLst>
              <a:ext uri="{FF2B5EF4-FFF2-40B4-BE49-F238E27FC236}">
                <a16:creationId xmlns:a16="http://schemas.microsoft.com/office/drawing/2014/main" id="{7D5819DD-B9FF-D6B7-FC5A-A06FA4F93625}"/>
              </a:ext>
            </a:extLst>
          </p:cNvPr>
          <p:cNvSpPr txBox="1"/>
          <p:nvPr/>
        </p:nvSpPr>
        <p:spPr>
          <a:xfrm>
            <a:off x="3321643" y="947170"/>
            <a:ext cx="1038687" cy="200055"/>
          </a:xfrm>
          <a:prstGeom prst="rect">
            <a:avLst/>
          </a:prstGeom>
          <a:noFill/>
        </p:spPr>
        <p:txBody>
          <a:bodyPr wrap="square" rtlCol="0">
            <a:spAutoFit/>
          </a:bodyPr>
          <a:lstStyle/>
          <a:p>
            <a:pPr algn="ctr"/>
            <a:r>
              <a:rPr lang="pt-BR" sz="700" dirty="0">
                <a:latin typeface="Bahnschrift SemiCondensed" panose="020B0502040204020203" pitchFamily="34" charset="0"/>
              </a:rPr>
              <a:t>BRL 2,145,166</a:t>
            </a:r>
          </a:p>
        </p:txBody>
      </p:sp>
      <p:sp>
        <p:nvSpPr>
          <p:cNvPr id="19" name="Retângulo: Cantos Arredondados 18">
            <a:extLst>
              <a:ext uri="{FF2B5EF4-FFF2-40B4-BE49-F238E27FC236}">
                <a16:creationId xmlns:a16="http://schemas.microsoft.com/office/drawing/2014/main" id="{D556B8D8-E566-15A3-33C9-F9E6287C1BE5}"/>
              </a:ext>
            </a:extLst>
          </p:cNvPr>
          <p:cNvSpPr/>
          <p:nvPr/>
        </p:nvSpPr>
        <p:spPr>
          <a:xfrm>
            <a:off x="4461973" y="826439"/>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9B992A5C-49BC-94AC-CCA7-DC730B37AC32}"/>
              </a:ext>
            </a:extLst>
          </p:cNvPr>
          <p:cNvSpPr txBox="1"/>
          <p:nvPr/>
        </p:nvSpPr>
        <p:spPr>
          <a:xfrm>
            <a:off x="4383586" y="798988"/>
            <a:ext cx="1038687" cy="230832"/>
          </a:xfrm>
          <a:prstGeom prst="rect">
            <a:avLst/>
          </a:prstGeom>
          <a:noFill/>
        </p:spPr>
        <p:txBody>
          <a:bodyPr wrap="square" rtlCol="0">
            <a:spAutoFit/>
          </a:bodyPr>
          <a:lstStyle/>
          <a:p>
            <a:pPr algn="ctr"/>
            <a:r>
              <a:rPr lang="pt-BR" sz="900" dirty="0">
                <a:latin typeface="Bahnschrift SemiCondensed" panose="020B0502040204020203" pitchFamily="34" charset="0"/>
              </a:rPr>
              <a:t>VEHICLES</a:t>
            </a:r>
          </a:p>
        </p:txBody>
      </p:sp>
      <p:sp>
        <p:nvSpPr>
          <p:cNvPr id="33" name="CaixaDeTexto 32">
            <a:extLst>
              <a:ext uri="{FF2B5EF4-FFF2-40B4-BE49-F238E27FC236}">
                <a16:creationId xmlns:a16="http://schemas.microsoft.com/office/drawing/2014/main" id="{831B1553-0C18-B58D-CC50-2AFB81EE4B0C}"/>
              </a:ext>
            </a:extLst>
          </p:cNvPr>
          <p:cNvSpPr txBox="1"/>
          <p:nvPr/>
        </p:nvSpPr>
        <p:spPr>
          <a:xfrm>
            <a:off x="4383587" y="938059"/>
            <a:ext cx="1038687" cy="200055"/>
          </a:xfrm>
          <a:prstGeom prst="rect">
            <a:avLst/>
          </a:prstGeom>
          <a:noFill/>
        </p:spPr>
        <p:txBody>
          <a:bodyPr wrap="square" rtlCol="0">
            <a:spAutoFit/>
          </a:bodyPr>
          <a:lstStyle/>
          <a:p>
            <a:pPr algn="ctr"/>
            <a:r>
              <a:rPr lang="pt-BR" sz="700">
                <a:latin typeface="Bahnschrift SemiCondensed" panose="020B0502040204020203" pitchFamily="34" charset="0"/>
              </a:rPr>
              <a:t>BRL 2,215,000</a:t>
            </a:r>
            <a:endParaRPr lang="pt-BR" sz="700" dirty="0">
              <a:latin typeface="Bahnschrift SemiCondensed" panose="020B0502040204020203" pitchFamily="34" charset="0"/>
            </a:endParaRPr>
          </a:p>
        </p:txBody>
      </p:sp>
      <p:cxnSp>
        <p:nvCxnSpPr>
          <p:cNvPr id="35" name="Conector reto 34">
            <a:extLst>
              <a:ext uri="{FF2B5EF4-FFF2-40B4-BE49-F238E27FC236}">
                <a16:creationId xmlns:a16="http://schemas.microsoft.com/office/drawing/2014/main" id="{DE1E96CE-FDCF-A8C4-9B2C-646A5A706565}"/>
              </a:ext>
            </a:extLst>
          </p:cNvPr>
          <p:cNvCxnSpPr>
            <a:cxnSpLocks/>
          </p:cNvCxnSpPr>
          <p:nvPr/>
        </p:nvCxnSpPr>
        <p:spPr>
          <a:xfrm>
            <a:off x="4906385" y="1175490"/>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39" name="Retângulo: Cantos Arredondados 38">
            <a:extLst>
              <a:ext uri="{FF2B5EF4-FFF2-40B4-BE49-F238E27FC236}">
                <a16:creationId xmlns:a16="http://schemas.microsoft.com/office/drawing/2014/main" id="{617E60ED-C947-5505-3E36-F05F65ED7823}"/>
              </a:ext>
            </a:extLst>
          </p:cNvPr>
          <p:cNvSpPr/>
          <p:nvPr/>
        </p:nvSpPr>
        <p:spPr>
          <a:xfrm>
            <a:off x="5518575" y="828375"/>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0DA13230-3A86-73D9-A35C-51174C6F3F53}"/>
              </a:ext>
            </a:extLst>
          </p:cNvPr>
          <p:cNvSpPr txBox="1"/>
          <p:nvPr/>
        </p:nvSpPr>
        <p:spPr>
          <a:xfrm>
            <a:off x="5440188" y="800924"/>
            <a:ext cx="1038687" cy="230832"/>
          </a:xfrm>
          <a:prstGeom prst="rect">
            <a:avLst/>
          </a:prstGeom>
          <a:noFill/>
        </p:spPr>
        <p:txBody>
          <a:bodyPr wrap="square" rtlCol="0">
            <a:spAutoFit/>
          </a:bodyPr>
          <a:lstStyle/>
          <a:p>
            <a:pPr algn="ctr"/>
            <a:r>
              <a:rPr lang="pt-BR" sz="900" dirty="0">
                <a:latin typeface="Bahnschrift SemiCondensed" panose="020B0502040204020203" pitchFamily="34" charset="0"/>
              </a:rPr>
              <a:t>WORKS OF ART</a:t>
            </a:r>
          </a:p>
        </p:txBody>
      </p:sp>
      <p:sp>
        <p:nvSpPr>
          <p:cNvPr id="41" name="CaixaDeTexto 40">
            <a:extLst>
              <a:ext uri="{FF2B5EF4-FFF2-40B4-BE49-F238E27FC236}">
                <a16:creationId xmlns:a16="http://schemas.microsoft.com/office/drawing/2014/main" id="{615E3778-A473-6213-45ED-2C1B88FCBA3F}"/>
              </a:ext>
            </a:extLst>
          </p:cNvPr>
          <p:cNvSpPr txBox="1"/>
          <p:nvPr/>
        </p:nvSpPr>
        <p:spPr>
          <a:xfrm>
            <a:off x="5440189" y="939995"/>
            <a:ext cx="1038687" cy="200055"/>
          </a:xfrm>
          <a:prstGeom prst="rect">
            <a:avLst/>
          </a:prstGeom>
          <a:noFill/>
        </p:spPr>
        <p:txBody>
          <a:bodyPr wrap="square" rtlCol="0">
            <a:spAutoFit/>
          </a:bodyPr>
          <a:lstStyle/>
          <a:p>
            <a:pPr algn="ctr"/>
            <a:r>
              <a:rPr lang="pt-BR" sz="700">
                <a:latin typeface="Bahnschrift SemiCondensed" panose="020B0502040204020203" pitchFamily="34" charset="0"/>
              </a:rPr>
              <a:t>BRL 5,302,835</a:t>
            </a:r>
            <a:endParaRPr lang="pt-BR" sz="700" dirty="0">
              <a:latin typeface="Bahnschrift SemiCondensed" panose="020B0502040204020203" pitchFamily="34" charset="0"/>
            </a:endParaRPr>
          </a:p>
        </p:txBody>
      </p:sp>
      <p:cxnSp>
        <p:nvCxnSpPr>
          <p:cNvPr id="42" name="Conector reto 41">
            <a:extLst>
              <a:ext uri="{FF2B5EF4-FFF2-40B4-BE49-F238E27FC236}">
                <a16:creationId xmlns:a16="http://schemas.microsoft.com/office/drawing/2014/main" id="{8ABEBF38-6AEE-938F-4953-494DC6A73E51}"/>
              </a:ext>
            </a:extLst>
          </p:cNvPr>
          <p:cNvCxnSpPr>
            <a:cxnSpLocks/>
          </p:cNvCxnSpPr>
          <p:nvPr/>
        </p:nvCxnSpPr>
        <p:spPr>
          <a:xfrm>
            <a:off x="5951982" y="1177426"/>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43" name="Retângulo: Cantos Arredondados 42">
            <a:extLst>
              <a:ext uri="{FF2B5EF4-FFF2-40B4-BE49-F238E27FC236}">
                <a16:creationId xmlns:a16="http://schemas.microsoft.com/office/drawing/2014/main" id="{20F51B78-446C-5327-FFC9-B56448CAC818}"/>
              </a:ext>
            </a:extLst>
          </p:cNvPr>
          <p:cNvSpPr/>
          <p:nvPr/>
        </p:nvSpPr>
        <p:spPr>
          <a:xfrm>
            <a:off x="6549752" y="822316"/>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a:extLst>
              <a:ext uri="{FF2B5EF4-FFF2-40B4-BE49-F238E27FC236}">
                <a16:creationId xmlns:a16="http://schemas.microsoft.com/office/drawing/2014/main" id="{DDAC8E78-2C46-3C67-AF38-CE12FCB745CE}"/>
              </a:ext>
            </a:extLst>
          </p:cNvPr>
          <p:cNvSpPr txBox="1"/>
          <p:nvPr/>
        </p:nvSpPr>
        <p:spPr>
          <a:xfrm>
            <a:off x="6471365" y="794865"/>
            <a:ext cx="1038687" cy="215444"/>
          </a:xfrm>
          <a:prstGeom prst="rect">
            <a:avLst/>
          </a:prstGeom>
          <a:noFill/>
        </p:spPr>
        <p:txBody>
          <a:bodyPr wrap="square" rtlCol="0">
            <a:spAutoFit/>
          </a:bodyPr>
          <a:lstStyle/>
          <a:p>
            <a:pPr algn="ctr"/>
            <a:r>
              <a:rPr lang="pt-BR" sz="800" dirty="0">
                <a:latin typeface="Bahnschrift SemiCondensed" panose="020B0502040204020203" pitchFamily="34" charset="0"/>
              </a:rPr>
              <a:t>CHECKING ACCOUNT</a:t>
            </a:r>
          </a:p>
        </p:txBody>
      </p:sp>
      <p:sp>
        <p:nvSpPr>
          <p:cNvPr id="45" name="CaixaDeTexto 44">
            <a:extLst>
              <a:ext uri="{FF2B5EF4-FFF2-40B4-BE49-F238E27FC236}">
                <a16:creationId xmlns:a16="http://schemas.microsoft.com/office/drawing/2014/main" id="{DB66C810-0A94-852A-FBFE-83D10B64FC62}"/>
              </a:ext>
            </a:extLst>
          </p:cNvPr>
          <p:cNvSpPr txBox="1"/>
          <p:nvPr/>
        </p:nvSpPr>
        <p:spPr>
          <a:xfrm>
            <a:off x="6471366" y="933936"/>
            <a:ext cx="1038687" cy="200055"/>
          </a:xfrm>
          <a:prstGeom prst="rect">
            <a:avLst/>
          </a:prstGeom>
          <a:noFill/>
        </p:spPr>
        <p:txBody>
          <a:bodyPr wrap="square" rtlCol="0">
            <a:spAutoFit/>
          </a:bodyPr>
          <a:lstStyle/>
          <a:p>
            <a:pPr algn="ctr"/>
            <a:r>
              <a:rPr lang="pt-BR" sz="700">
                <a:latin typeface="Bahnschrift SemiCondensed" panose="020B0502040204020203" pitchFamily="34" charset="0"/>
              </a:rPr>
              <a:t>BRL 120,328</a:t>
            </a:r>
            <a:endParaRPr lang="pt-BR" sz="700" dirty="0">
              <a:latin typeface="Bahnschrift SemiCondensed" panose="020B0502040204020203" pitchFamily="34" charset="0"/>
            </a:endParaRPr>
          </a:p>
        </p:txBody>
      </p:sp>
      <p:cxnSp>
        <p:nvCxnSpPr>
          <p:cNvPr id="48" name="Conector reto 47">
            <a:extLst>
              <a:ext uri="{FF2B5EF4-FFF2-40B4-BE49-F238E27FC236}">
                <a16:creationId xmlns:a16="http://schemas.microsoft.com/office/drawing/2014/main" id="{A88F122B-8D26-94BD-AB6A-EDDB07D42125}"/>
              </a:ext>
            </a:extLst>
          </p:cNvPr>
          <p:cNvCxnSpPr>
            <a:cxnSpLocks/>
          </p:cNvCxnSpPr>
          <p:nvPr/>
        </p:nvCxnSpPr>
        <p:spPr>
          <a:xfrm>
            <a:off x="6983159" y="1171367"/>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50" name="Retângulo: Cantos Arredondados 49">
            <a:extLst>
              <a:ext uri="{FF2B5EF4-FFF2-40B4-BE49-F238E27FC236}">
                <a16:creationId xmlns:a16="http://schemas.microsoft.com/office/drawing/2014/main" id="{616F9F1A-865A-8CAB-6F85-704927E3A5F5}"/>
              </a:ext>
            </a:extLst>
          </p:cNvPr>
          <p:cNvSpPr/>
          <p:nvPr/>
        </p:nvSpPr>
        <p:spPr>
          <a:xfrm>
            <a:off x="7587131" y="820049"/>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1" name="Conector reto 50">
            <a:extLst>
              <a:ext uri="{FF2B5EF4-FFF2-40B4-BE49-F238E27FC236}">
                <a16:creationId xmlns:a16="http://schemas.microsoft.com/office/drawing/2014/main" id="{CC4D6057-0CE2-D2FF-821E-4E7A50BD82B1}"/>
              </a:ext>
            </a:extLst>
          </p:cNvPr>
          <p:cNvCxnSpPr>
            <a:cxnSpLocks/>
          </p:cNvCxnSpPr>
          <p:nvPr/>
        </p:nvCxnSpPr>
        <p:spPr>
          <a:xfrm>
            <a:off x="8014826" y="1173243"/>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52" name="CaixaDeTexto 51">
            <a:extLst>
              <a:ext uri="{FF2B5EF4-FFF2-40B4-BE49-F238E27FC236}">
                <a16:creationId xmlns:a16="http://schemas.microsoft.com/office/drawing/2014/main" id="{9DAE4EB1-1AD9-4C31-3801-B5F36449E563}"/>
              </a:ext>
            </a:extLst>
          </p:cNvPr>
          <p:cNvSpPr txBox="1"/>
          <p:nvPr/>
        </p:nvSpPr>
        <p:spPr>
          <a:xfrm>
            <a:off x="7492402" y="785340"/>
            <a:ext cx="1038687" cy="230832"/>
          </a:xfrm>
          <a:prstGeom prst="rect">
            <a:avLst/>
          </a:prstGeom>
          <a:noFill/>
        </p:spPr>
        <p:txBody>
          <a:bodyPr wrap="square" rtlCol="0">
            <a:spAutoFit/>
          </a:bodyPr>
          <a:lstStyle/>
          <a:p>
            <a:pPr algn="ctr"/>
            <a:r>
              <a:rPr lang="pt-BR" sz="900" dirty="0">
                <a:latin typeface="Bahnschrift SemiCondensed" panose="020B0502040204020203" pitchFamily="34" charset="0"/>
              </a:rPr>
              <a:t>ALPARGATAS</a:t>
            </a:r>
          </a:p>
        </p:txBody>
      </p:sp>
      <p:sp>
        <p:nvSpPr>
          <p:cNvPr id="53" name="CaixaDeTexto 52">
            <a:extLst>
              <a:ext uri="{FF2B5EF4-FFF2-40B4-BE49-F238E27FC236}">
                <a16:creationId xmlns:a16="http://schemas.microsoft.com/office/drawing/2014/main" id="{84C37BF8-8895-8126-7F87-A9C5B5CC7ADB}"/>
              </a:ext>
            </a:extLst>
          </p:cNvPr>
          <p:cNvSpPr txBox="1"/>
          <p:nvPr/>
        </p:nvSpPr>
        <p:spPr>
          <a:xfrm>
            <a:off x="7492403" y="924411"/>
            <a:ext cx="1038687" cy="200055"/>
          </a:xfrm>
          <a:prstGeom prst="rect">
            <a:avLst/>
          </a:prstGeom>
          <a:noFill/>
        </p:spPr>
        <p:txBody>
          <a:bodyPr wrap="square" rtlCol="0">
            <a:spAutoFit/>
          </a:bodyPr>
          <a:lstStyle/>
          <a:p>
            <a:pPr algn="ctr"/>
            <a:r>
              <a:rPr lang="pt-BR" sz="700">
                <a:latin typeface="Bahnschrift SemiCondensed" panose="020B0502040204020203" pitchFamily="34" charset="0"/>
              </a:rPr>
              <a:t>BRL 11,208,077</a:t>
            </a:r>
            <a:endParaRPr lang="pt-BR" sz="700" dirty="0">
              <a:latin typeface="Bahnschrift SemiCondensed" panose="020B0502040204020203" pitchFamily="34" charset="0"/>
            </a:endParaRPr>
          </a:p>
        </p:txBody>
      </p:sp>
      <p:sp>
        <p:nvSpPr>
          <p:cNvPr id="54" name="Retângulo: Cantos Arredondados 53">
            <a:extLst>
              <a:ext uri="{FF2B5EF4-FFF2-40B4-BE49-F238E27FC236}">
                <a16:creationId xmlns:a16="http://schemas.microsoft.com/office/drawing/2014/main" id="{3E53A436-EF78-D055-5693-C9518CAD4F87}"/>
              </a:ext>
            </a:extLst>
          </p:cNvPr>
          <p:cNvSpPr/>
          <p:nvPr/>
        </p:nvSpPr>
        <p:spPr>
          <a:xfrm>
            <a:off x="8625818" y="818813"/>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5" name="Conector reto 54">
            <a:extLst>
              <a:ext uri="{FF2B5EF4-FFF2-40B4-BE49-F238E27FC236}">
                <a16:creationId xmlns:a16="http://schemas.microsoft.com/office/drawing/2014/main" id="{ADB22D40-D265-50E5-6628-A147EA4C3009}"/>
              </a:ext>
            </a:extLst>
          </p:cNvPr>
          <p:cNvCxnSpPr>
            <a:cxnSpLocks/>
          </p:cNvCxnSpPr>
          <p:nvPr/>
        </p:nvCxnSpPr>
        <p:spPr>
          <a:xfrm>
            <a:off x="9053513" y="1172007"/>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58" name="CaixaDeTexto 57">
            <a:extLst>
              <a:ext uri="{FF2B5EF4-FFF2-40B4-BE49-F238E27FC236}">
                <a16:creationId xmlns:a16="http://schemas.microsoft.com/office/drawing/2014/main" id="{44B2553D-78B2-75C2-F3C0-ADFF92538DD0}"/>
              </a:ext>
            </a:extLst>
          </p:cNvPr>
          <p:cNvSpPr txBox="1"/>
          <p:nvPr/>
        </p:nvSpPr>
        <p:spPr>
          <a:xfrm>
            <a:off x="8531089" y="784104"/>
            <a:ext cx="1038687" cy="230832"/>
          </a:xfrm>
          <a:prstGeom prst="rect">
            <a:avLst/>
          </a:prstGeom>
          <a:noFill/>
        </p:spPr>
        <p:txBody>
          <a:bodyPr wrap="square" rtlCol="0">
            <a:spAutoFit/>
          </a:bodyPr>
          <a:lstStyle/>
          <a:p>
            <a:pPr algn="ctr"/>
            <a:r>
              <a:rPr lang="pt-BR" sz="900" dirty="0">
                <a:latin typeface="Bahnschrift SemiCondensed" panose="020B0502040204020203" pitchFamily="34" charset="0"/>
              </a:rPr>
              <a:t>ITAUSA</a:t>
            </a:r>
          </a:p>
        </p:txBody>
      </p:sp>
      <p:sp>
        <p:nvSpPr>
          <p:cNvPr id="59" name="CaixaDeTexto 58">
            <a:extLst>
              <a:ext uri="{FF2B5EF4-FFF2-40B4-BE49-F238E27FC236}">
                <a16:creationId xmlns:a16="http://schemas.microsoft.com/office/drawing/2014/main" id="{317D92E4-1A64-C857-2DE2-3B77E57F2A19}"/>
              </a:ext>
            </a:extLst>
          </p:cNvPr>
          <p:cNvSpPr txBox="1"/>
          <p:nvPr/>
        </p:nvSpPr>
        <p:spPr>
          <a:xfrm>
            <a:off x="8531090" y="923175"/>
            <a:ext cx="1038687" cy="200055"/>
          </a:xfrm>
          <a:prstGeom prst="rect">
            <a:avLst/>
          </a:prstGeom>
          <a:noFill/>
        </p:spPr>
        <p:txBody>
          <a:bodyPr wrap="square" rtlCol="0">
            <a:spAutoFit/>
          </a:bodyPr>
          <a:lstStyle/>
          <a:p>
            <a:pPr algn="ctr"/>
            <a:r>
              <a:rPr lang="pt-BR" sz="700" dirty="0">
                <a:latin typeface="Bahnschrift SemiCondensed" panose="020B0502040204020203" pitchFamily="34" charset="0"/>
              </a:rPr>
              <a:t>BRL 359,323</a:t>
            </a:r>
          </a:p>
        </p:txBody>
      </p:sp>
      <p:grpSp>
        <p:nvGrpSpPr>
          <p:cNvPr id="62" name="Agrupar 61">
            <a:extLst>
              <a:ext uri="{FF2B5EF4-FFF2-40B4-BE49-F238E27FC236}">
                <a16:creationId xmlns:a16="http://schemas.microsoft.com/office/drawing/2014/main" id="{C6358BA1-99E6-CC83-BD3E-D18DBB1EFB75}"/>
              </a:ext>
            </a:extLst>
          </p:cNvPr>
          <p:cNvGrpSpPr/>
          <p:nvPr/>
        </p:nvGrpSpPr>
        <p:grpSpPr>
          <a:xfrm>
            <a:off x="5251882" y="3528240"/>
            <a:ext cx="1038687" cy="635323"/>
            <a:chOff x="1223684" y="1216319"/>
            <a:chExt cx="1038687" cy="635323"/>
          </a:xfrm>
        </p:grpSpPr>
        <p:cxnSp>
          <p:nvCxnSpPr>
            <p:cNvPr id="63" name="Conector reto 62">
              <a:extLst>
                <a:ext uri="{FF2B5EF4-FFF2-40B4-BE49-F238E27FC236}">
                  <a16:creationId xmlns:a16="http://schemas.microsoft.com/office/drawing/2014/main" id="{2A6FFD98-174B-A7D2-75F2-5C9869707CD3}"/>
                </a:ext>
              </a:extLst>
            </p:cNvPr>
            <p:cNvCxnSpPr>
              <a:cxnSpLocks/>
            </p:cNvCxnSpPr>
            <p:nvPr/>
          </p:nvCxnSpPr>
          <p:spPr>
            <a:xfrm flipV="1">
              <a:off x="1738295" y="1216319"/>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64" name="Retângulo: Cantos Arredondados 63">
              <a:extLst>
                <a:ext uri="{FF2B5EF4-FFF2-40B4-BE49-F238E27FC236}">
                  <a16:creationId xmlns:a16="http://schemas.microsoft.com/office/drawing/2014/main" id="{77AC3095-E7BB-3340-1BE7-F6758A32B718}"/>
                </a:ext>
              </a:extLst>
            </p:cNvPr>
            <p:cNvSpPr/>
            <p:nvPr/>
          </p:nvSpPr>
          <p:spPr>
            <a:xfrm>
              <a:off x="1293177" y="1552602"/>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CaixaDeTexto 64">
              <a:extLst>
                <a:ext uri="{FF2B5EF4-FFF2-40B4-BE49-F238E27FC236}">
                  <a16:creationId xmlns:a16="http://schemas.microsoft.com/office/drawing/2014/main" id="{2C314173-A625-ED0A-2AE4-1E32A780B148}"/>
                </a:ext>
              </a:extLst>
            </p:cNvPr>
            <p:cNvSpPr txBox="1"/>
            <p:nvPr/>
          </p:nvSpPr>
          <p:spPr>
            <a:xfrm>
              <a:off x="1223684" y="1583353"/>
              <a:ext cx="1038687" cy="230832"/>
            </a:xfrm>
            <a:prstGeom prst="rect">
              <a:avLst/>
            </a:prstGeom>
            <a:noFill/>
          </p:spPr>
          <p:txBody>
            <a:bodyPr wrap="square" rtlCol="0">
              <a:spAutoFit/>
            </a:bodyPr>
            <a:lstStyle/>
            <a:p>
              <a:pPr algn="ctr"/>
              <a:r>
                <a:rPr lang="pt-BR" sz="900" dirty="0">
                  <a:latin typeface="Bahnschrift SemiCondensed" panose="020B0502040204020203" pitchFamily="34" charset="0"/>
                </a:rPr>
                <a:t>AVANTI BR</a:t>
              </a:r>
            </a:p>
          </p:txBody>
        </p:sp>
      </p:grpSp>
      <p:grpSp>
        <p:nvGrpSpPr>
          <p:cNvPr id="72" name="Agrupar 71">
            <a:extLst>
              <a:ext uri="{FF2B5EF4-FFF2-40B4-BE49-F238E27FC236}">
                <a16:creationId xmlns:a16="http://schemas.microsoft.com/office/drawing/2014/main" id="{EEA08593-2B9C-6E91-EE03-844B405B3A19}"/>
              </a:ext>
            </a:extLst>
          </p:cNvPr>
          <p:cNvGrpSpPr/>
          <p:nvPr/>
        </p:nvGrpSpPr>
        <p:grpSpPr>
          <a:xfrm>
            <a:off x="160768" y="3518778"/>
            <a:ext cx="1038687" cy="635323"/>
            <a:chOff x="1223684" y="1216319"/>
            <a:chExt cx="1038687" cy="635323"/>
          </a:xfrm>
        </p:grpSpPr>
        <p:cxnSp>
          <p:nvCxnSpPr>
            <p:cNvPr id="75" name="Conector reto 74">
              <a:extLst>
                <a:ext uri="{FF2B5EF4-FFF2-40B4-BE49-F238E27FC236}">
                  <a16:creationId xmlns:a16="http://schemas.microsoft.com/office/drawing/2014/main" id="{5C2298EC-E1B1-B07D-63A3-00C14CDF286B}"/>
                </a:ext>
              </a:extLst>
            </p:cNvPr>
            <p:cNvCxnSpPr>
              <a:cxnSpLocks/>
            </p:cNvCxnSpPr>
            <p:nvPr/>
          </p:nvCxnSpPr>
          <p:spPr>
            <a:xfrm flipV="1">
              <a:off x="1738295" y="1216319"/>
              <a:ext cx="0" cy="336283"/>
            </a:xfrm>
            <a:prstGeom prst="line">
              <a:avLst/>
            </a:prstGeom>
            <a:ln w="15875">
              <a:solidFill>
                <a:srgbClr val="7030A0"/>
              </a:solidFill>
              <a:headEnd type="triangle"/>
            </a:ln>
          </p:spPr>
          <p:style>
            <a:lnRef idx="1">
              <a:schemeClr val="accent1"/>
            </a:lnRef>
            <a:fillRef idx="0">
              <a:schemeClr val="accent1"/>
            </a:fillRef>
            <a:effectRef idx="0">
              <a:schemeClr val="accent1"/>
            </a:effectRef>
            <a:fontRef idx="minor">
              <a:schemeClr val="tx1"/>
            </a:fontRef>
          </p:style>
        </p:cxnSp>
        <p:sp>
          <p:nvSpPr>
            <p:cNvPr id="79" name="Retângulo: Cantos Arredondados 78">
              <a:extLst>
                <a:ext uri="{FF2B5EF4-FFF2-40B4-BE49-F238E27FC236}">
                  <a16:creationId xmlns:a16="http://schemas.microsoft.com/office/drawing/2014/main" id="{2FB4CC90-D6E0-DE2F-EEB0-9D1BEB1798DD}"/>
                </a:ext>
              </a:extLst>
            </p:cNvPr>
            <p:cNvSpPr/>
            <p:nvPr/>
          </p:nvSpPr>
          <p:spPr>
            <a:xfrm>
              <a:off x="1293177" y="1552602"/>
              <a:ext cx="888824" cy="299040"/>
            </a:xfrm>
            <a:prstGeom prst="roundRect">
              <a:avLst/>
            </a:prstGeom>
            <a:no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CaixaDeTexto 79">
              <a:extLst>
                <a:ext uri="{FF2B5EF4-FFF2-40B4-BE49-F238E27FC236}">
                  <a16:creationId xmlns:a16="http://schemas.microsoft.com/office/drawing/2014/main" id="{DD5E5A74-C0A6-92D5-6790-55437F59746C}"/>
                </a:ext>
              </a:extLst>
            </p:cNvPr>
            <p:cNvSpPr txBox="1"/>
            <p:nvPr/>
          </p:nvSpPr>
          <p:spPr>
            <a:xfrm>
              <a:off x="1223684" y="1583353"/>
              <a:ext cx="1038687" cy="230832"/>
            </a:xfrm>
            <a:prstGeom prst="rect">
              <a:avLst/>
            </a:prstGeom>
            <a:noFill/>
          </p:spPr>
          <p:txBody>
            <a:bodyPr wrap="square" rtlCol="0">
              <a:spAutoFit/>
            </a:bodyPr>
            <a:lstStyle/>
            <a:p>
              <a:pPr algn="ctr"/>
              <a:r>
                <a:rPr lang="pt-BR" sz="900">
                  <a:latin typeface="Bahnschrift SemiCondensed" panose="020B0502040204020203" pitchFamily="34" charset="0"/>
                </a:rPr>
                <a:t>NEXON</a:t>
              </a:r>
              <a:endParaRPr lang="pt-BR" sz="900" dirty="0">
                <a:latin typeface="Bahnschrift SemiCondensed" panose="020B0502040204020203" pitchFamily="34" charset="0"/>
              </a:endParaRPr>
            </a:p>
          </p:txBody>
        </p:sp>
      </p:grpSp>
      <p:cxnSp>
        <p:nvCxnSpPr>
          <p:cNvPr id="11" name="Conector reto 10">
            <a:extLst>
              <a:ext uri="{FF2B5EF4-FFF2-40B4-BE49-F238E27FC236}">
                <a16:creationId xmlns:a16="http://schemas.microsoft.com/office/drawing/2014/main" id="{9E35067B-6BE2-F3C9-A7C8-5EB4CBD8829F}"/>
              </a:ext>
            </a:extLst>
          </p:cNvPr>
          <p:cNvCxnSpPr>
            <a:cxnSpLocks/>
          </p:cNvCxnSpPr>
          <p:nvPr/>
        </p:nvCxnSpPr>
        <p:spPr>
          <a:xfrm>
            <a:off x="2897864" y="5821179"/>
            <a:ext cx="1009310"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998FB1C7-95EC-3EA1-48F4-1A81ECB8BA9B}"/>
              </a:ext>
            </a:extLst>
          </p:cNvPr>
          <p:cNvCxnSpPr>
            <a:cxnSpLocks/>
          </p:cNvCxnSpPr>
          <p:nvPr/>
        </p:nvCxnSpPr>
        <p:spPr>
          <a:xfrm flipV="1">
            <a:off x="2897864" y="5811451"/>
            <a:ext cx="0" cy="336283"/>
          </a:xfrm>
          <a:prstGeom prst="line">
            <a:avLst/>
          </a:prstGeom>
          <a:ln w="15875">
            <a:solidFill>
              <a:srgbClr val="00B050"/>
            </a:solidFill>
            <a:headEnd type="triangle"/>
          </a:ln>
        </p:spPr>
        <p:style>
          <a:lnRef idx="1">
            <a:schemeClr val="accent1"/>
          </a:lnRef>
          <a:fillRef idx="0">
            <a:schemeClr val="accent1"/>
          </a:fillRef>
          <a:effectRef idx="0">
            <a:schemeClr val="accent1"/>
          </a:effectRef>
          <a:fontRef idx="minor">
            <a:schemeClr val="tx1"/>
          </a:fontRef>
        </p:style>
      </p:cxnSp>
      <p:sp>
        <p:nvSpPr>
          <p:cNvPr id="60" name="CaixaDeTexto 59">
            <a:extLst>
              <a:ext uri="{FF2B5EF4-FFF2-40B4-BE49-F238E27FC236}">
                <a16:creationId xmlns:a16="http://schemas.microsoft.com/office/drawing/2014/main" id="{B7EE75C1-036E-3B9E-17F5-93FCD91807D1}"/>
              </a:ext>
            </a:extLst>
          </p:cNvPr>
          <p:cNvSpPr txBox="1"/>
          <p:nvPr/>
        </p:nvSpPr>
        <p:spPr>
          <a:xfrm>
            <a:off x="2398808" y="6177223"/>
            <a:ext cx="997079" cy="230832"/>
          </a:xfrm>
          <a:prstGeom prst="rect">
            <a:avLst/>
          </a:prstGeom>
          <a:noFill/>
        </p:spPr>
        <p:txBody>
          <a:bodyPr wrap="square" rtlCol="0">
            <a:spAutoFit/>
          </a:bodyPr>
          <a:lstStyle/>
          <a:p>
            <a:pPr algn="ctr"/>
            <a:r>
              <a:rPr lang="pt-BR" sz="900" dirty="0">
                <a:latin typeface="Bahnschrift SemiCondensed" panose="020B0502040204020203" pitchFamily="34" charset="0"/>
              </a:rPr>
              <a:t>Terreno Osasco</a:t>
            </a:r>
          </a:p>
        </p:txBody>
      </p:sp>
      <p:sp>
        <p:nvSpPr>
          <p:cNvPr id="67" name="Retângulo: Cantos Arredondados 66">
            <a:extLst>
              <a:ext uri="{FF2B5EF4-FFF2-40B4-BE49-F238E27FC236}">
                <a16:creationId xmlns:a16="http://schemas.microsoft.com/office/drawing/2014/main" id="{0D3E2EB2-5C2A-B27B-7B2E-4BB0D58C1264}"/>
              </a:ext>
            </a:extLst>
          </p:cNvPr>
          <p:cNvSpPr/>
          <p:nvPr/>
        </p:nvSpPr>
        <p:spPr>
          <a:xfrm>
            <a:off x="2452936" y="6147734"/>
            <a:ext cx="888824" cy="299040"/>
          </a:xfrm>
          <a:prstGeom prst="round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 name="Conector reto 3">
            <a:extLst>
              <a:ext uri="{FF2B5EF4-FFF2-40B4-BE49-F238E27FC236}">
                <a16:creationId xmlns:a16="http://schemas.microsoft.com/office/drawing/2014/main" id="{B7791C23-90D6-C912-8072-13A42E38EFF1}"/>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7" name="Espaço Reservado para Número de Slide 2">
            <a:extLst>
              <a:ext uri="{FF2B5EF4-FFF2-40B4-BE49-F238E27FC236}">
                <a16:creationId xmlns:a16="http://schemas.microsoft.com/office/drawing/2014/main" id="{39D14977-BBA0-1ECD-4DF9-E29BA077AA9E}"/>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17</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36" name="Arco 35">
            <a:extLst>
              <a:ext uri="{FF2B5EF4-FFF2-40B4-BE49-F238E27FC236}">
                <a16:creationId xmlns:a16="http://schemas.microsoft.com/office/drawing/2014/main" id="{B2CC4215-2CB2-8992-E49A-A6FB79115CFC}"/>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37" name="Arco 36">
            <a:extLst>
              <a:ext uri="{FF2B5EF4-FFF2-40B4-BE49-F238E27FC236}">
                <a16:creationId xmlns:a16="http://schemas.microsoft.com/office/drawing/2014/main" id="{3B9321A9-C2AB-D129-8E11-868398A2B8E2}"/>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pic>
        <p:nvPicPr>
          <p:cNvPr id="84" name="Picture 16" descr="Mansões, carros de luxo, iate. Bens de João Araújo disputados por bancos |  VEJA">
            <a:extLst>
              <a:ext uri="{FF2B5EF4-FFF2-40B4-BE49-F238E27FC236}">
                <a16:creationId xmlns:a16="http://schemas.microsoft.com/office/drawing/2014/main" id="{0ADD9BA9-1EF0-166C-240A-8FAD3E4B8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314" y="1984480"/>
            <a:ext cx="1292040" cy="1196744"/>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Cantos Arredondados 4">
            <a:extLst>
              <a:ext uri="{FF2B5EF4-FFF2-40B4-BE49-F238E27FC236}">
                <a16:creationId xmlns:a16="http://schemas.microsoft.com/office/drawing/2014/main" id="{17585943-B88D-6204-5A63-A95C3BB9E76C}"/>
              </a:ext>
            </a:extLst>
          </p:cNvPr>
          <p:cNvSpPr/>
          <p:nvPr/>
        </p:nvSpPr>
        <p:spPr>
          <a:xfrm>
            <a:off x="6182490" y="3068638"/>
            <a:ext cx="613065" cy="144829"/>
          </a:xfrm>
          <a:prstGeom prst="roundRect">
            <a:avLst/>
          </a:prstGeom>
          <a:solidFill>
            <a:schemeClr val="bg1"/>
          </a:solidFill>
          <a:ln w="158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CaixaDeTexto 5">
            <a:extLst>
              <a:ext uri="{FF2B5EF4-FFF2-40B4-BE49-F238E27FC236}">
                <a16:creationId xmlns:a16="http://schemas.microsoft.com/office/drawing/2014/main" id="{E7CCFB96-4FC2-4E10-6F9E-74F23324732A}"/>
              </a:ext>
            </a:extLst>
          </p:cNvPr>
          <p:cNvSpPr txBox="1"/>
          <p:nvPr/>
        </p:nvSpPr>
        <p:spPr>
          <a:xfrm>
            <a:off x="6071907" y="3045999"/>
            <a:ext cx="798916" cy="200055"/>
          </a:xfrm>
          <a:prstGeom prst="rect">
            <a:avLst/>
          </a:prstGeom>
          <a:noFill/>
        </p:spPr>
        <p:txBody>
          <a:bodyPr wrap="square" rtlCol="0">
            <a:spAutoFit/>
          </a:bodyPr>
          <a:lstStyle/>
          <a:p>
            <a:pPr algn="ctr"/>
            <a:r>
              <a:rPr lang="pt-BR" sz="700" dirty="0">
                <a:latin typeface="Bahnschrift SemiCondensed" panose="020B0502040204020203" pitchFamily="34" charset="0"/>
              </a:rPr>
              <a:t>João Araújo</a:t>
            </a:r>
          </a:p>
        </p:txBody>
      </p:sp>
      <p:sp>
        <p:nvSpPr>
          <p:cNvPr id="94" name="Retângulo 93">
            <a:extLst>
              <a:ext uri="{FF2B5EF4-FFF2-40B4-BE49-F238E27FC236}">
                <a16:creationId xmlns:a16="http://schemas.microsoft.com/office/drawing/2014/main" id="{25C11D1E-AC9A-C24F-FB15-E5E81CE399C9}"/>
              </a:ext>
            </a:extLst>
          </p:cNvPr>
          <p:cNvSpPr/>
          <p:nvPr/>
        </p:nvSpPr>
        <p:spPr>
          <a:xfrm>
            <a:off x="230261" y="3665534"/>
            <a:ext cx="6144491" cy="606676"/>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04E53B8F-6C7D-F775-BC86-F0CE5CFA9D7A}"/>
              </a:ext>
            </a:extLst>
          </p:cNvPr>
          <p:cNvSpPr/>
          <p:nvPr/>
        </p:nvSpPr>
        <p:spPr>
          <a:xfrm>
            <a:off x="1129674" y="4366852"/>
            <a:ext cx="3138899" cy="704046"/>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3314ABFB-C04F-B4A9-5ED5-0257A3B2F481}"/>
              </a:ext>
            </a:extLst>
          </p:cNvPr>
          <p:cNvSpPr/>
          <p:nvPr/>
        </p:nvSpPr>
        <p:spPr>
          <a:xfrm>
            <a:off x="2132584" y="5971863"/>
            <a:ext cx="7682862" cy="566014"/>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39327A47-85EB-F51D-2248-9F4CDBFEB57A}"/>
              </a:ext>
            </a:extLst>
          </p:cNvPr>
          <p:cNvSpPr/>
          <p:nvPr/>
        </p:nvSpPr>
        <p:spPr>
          <a:xfrm>
            <a:off x="10332219" y="4510976"/>
            <a:ext cx="1203471" cy="151617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tângulo 97">
            <a:extLst>
              <a:ext uri="{FF2B5EF4-FFF2-40B4-BE49-F238E27FC236}">
                <a16:creationId xmlns:a16="http://schemas.microsoft.com/office/drawing/2014/main" id="{F6A30404-25A4-3FE7-CCD8-435F167EFC81}"/>
              </a:ext>
            </a:extLst>
          </p:cNvPr>
          <p:cNvSpPr/>
          <p:nvPr/>
        </p:nvSpPr>
        <p:spPr>
          <a:xfrm>
            <a:off x="3104965" y="777137"/>
            <a:ext cx="7137099" cy="59995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CaixaDeTexto 104">
            <a:extLst>
              <a:ext uri="{FF2B5EF4-FFF2-40B4-BE49-F238E27FC236}">
                <a16:creationId xmlns:a16="http://schemas.microsoft.com/office/drawing/2014/main" id="{C6B4CE7F-2FF3-8BA4-7F4F-B1F34F1E58CE}"/>
              </a:ext>
            </a:extLst>
          </p:cNvPr>
          <p:cNvSpPr txBox="1"/>
          <p:nvPr/>
        </p:nvSpPr>
        <p:spPr>
          <a:xfrm>
            <a:off x="1739852" y="3797459"/>
            <a:ext cx="2944443" cy="369332"/>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109" name="CaixaDeTexto 108">
            <a:extLst>
              <a:ext uri="{FF2B5EF4-FFF2-40B4-BE49-F238E27FC236}">
                <a16:creationId xmlns:a16="http://schemas.microsoft.com/office/drawing/2014/main" id="{A73A5E11-4880-0DA2-9462-F96B705C62B1}"/>
              </a:ext>
            </a:extLst>
          </p:cNvPr>
          <p:cNvSpPr txBox="1"/>
          <p:nvPr/>
        </p:nvSpPr>
        <p:spPr>
          <a:xfrm>
            <a:off x="1193444" y="4551791"/>
            <a:ext cx="2944443" cy="369332"/>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110" name="CaixaDeTexto 109">
            <a:extLst>
              <a:ext uri="{FF2B5EF4-FFF2-40B4-BE49-F238E27FC236}">
                <a16:creationId xmlns:a16="http://schemas.microsoft.com/office/drawing/2014/main" id="{00342F26-658F-6F3D-B41E-2A02054CB3F5}"/>
              </a:ext>
            </a:extLst>
          </p:cNvPr>
          <p:cNvSpPr txBox="1"/>
          <p:nvPr/>
        </p:nvSpPr>
        <p:spPr>
          <a:xfrm>
            <a:off x="4625268" y="6070204"/>
            <a:ext cx="2944443" cy="369332"/>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111" name="CaixaDeTexto 110">
            <a:extLst>
              <a:ext uri="{FF2B5EF4-FFF2-40B4-BE49-F238E27FC236}">
                <a16:creationId xmlns:a16="http://schemas.microsoft.com/office/drawing/2014/main" id="{8B6F9731-D042-8556-DA1C-736079A23204}"/>
              </a:ext>
            </a:extLst>
          </p:cNvPr>
          <p:cNvSpPr txBox="1"/>
          <p:nvPr/>
        </p:nvSpPr>
        <p:spPr>
          <a:xfrm>
            <a:off x="5034734" y="864717"/>
            <a:ext cx="2944443" cy="369332"/>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112" name="CaixaDeTexto 111">
            <a:extLst>
              <a:ext uri="{FF2B5EF4-FFF2-40B4-BE49-F238E27FC236}">
                <a16:creationId xmlns:a16="http://schemas.microsoft.com/office/drawing/2014/main" id="{8BAD2DD9-006B-482A-7753-07FC311DC176}"/>
              </a:ext>
            </a:extLst>
          </p:cNvPr>
          <p:cNvSpPr txBox="1"/>
          <p:nvPr/>
        </p:nvSpPr>
        <p:spPr>
          <a:xfrm>
            <a:off x="9880858" y="4866225"/>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113" name="Retângulo 112">
            <a:extLst>
              <a:ext uri="{FF2B5EF4-FFF2-40B4-BE49-F238E27FC236}">
                <a16:creationId xmlns:a16="http://schemas.microsoft.com/office/drawing/2014/main" id="{02165F65-47CD-42A6-355E-4BE64F53E136}"/>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14" name="Imagem 23">
            <a:extLst>
              <a:ext uri="{FF2B5EF4-FFF2-40B4-BE49-F238E27FC236}">
                <a16:creationId xmlns:a16="http://schemas.microsoft.com/office/drawing/2014/main" id="{9A4CC20C-3D9E-EE6A-EBFD-CE8B9E601F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115" name="CaixaDeTexto 114">
            <a:extLst>
              <a:ext uri="{FF2B5EF4-FFF2-40B4-BE49-F238E27FC236}">
                <a16:creationId xmlns:a16="http://schemas.microsoft.com/office/drawing/2014/main" id="{BA5AC8BF-D64F-2CFA-2735-00FDC09C4ADB}"/>
              </a:ext>
            </a:extLst>
          </p:cNvPr>
          <p:cNvSpPr txBox="1"/>
          <p:nvPr/>
        </p:nvSpPr>
        <p:spPr>
          <a:xfrm>
            <a:off x="2285999" y="2834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JOÃO ARAÚJO’S ASSETS</a:t>
            </a:r>
          </a:p>
        </p:txBody>
      </p:sp>
      <p:sp>
        <p:nvSpPr>
          <p:cNvPr id="116" name="CaixaDeTexto 115">
            <a:extLst>
              <a:ext uri="{FF2B5EF4-FFF2-40B4-BE49-F238E27FC236}">
                <a16:creationId xmlns:a16="http://schemas.microsoft.com/office/drawing/2014/main" id="{5285D732-73F7-C1D5-0AAD-A64BC0A9C132}"/>
              </a:ext>
            </a:extLst>
          </p:cNvPr>
          <p:cNvSpPr txBox="1"/>
          <p:nvPr/>
        </p:nvSpPr>
        <p:spPr>
          <a:xfrm>
            <a:off x="1160493" y="342240"/>
            <a:ext cx="11050964" cy="276999"/>
          </a:xfrm>
          <a:prstGeom prst="rect">
            <a:avLst/>
          </a:prstGeom>
          <a:noFill/>
        </p:spPr>
        <p:txBody>
          <a:bodyPr wrap="square">
            <a:spAutoFit/>
          </a:bodyPr>
          <a:lstStyle/>
          <a:p>
            <a:pPr algn="r"/>
            <a:r>
              <a:rPr lang="en-US" sz="1200" dirty="0">
                <a:solidFill>
                  <a:srgbClr val="002060"/>
                </a:solidFill>
                <a:latin typeface="Bahnschrift SemiCondensed" panose="020B0502040204020203" pitchFamily="34" charset="0"/>
              </a:rPr>
              <a:t>R2C MAPPED JOÃO ARAÚJO’S ASSETS AND THEIR POTENTIAL ACQUIRERS</a:t>
            </a:r>
            <a:endParaRPr lang="pt-BR" sz="1200" dirty="0">
              <a:solidFill>
                <a:srgbClr val="002060"/>
              </a:solidFill>
              <a:latin typeface="Bahnschrift SemiCondensed" panose="020B0502040204020203" pitchFamily="34" charset="0"/>
            </a:endParaRPr>
          </a:p>
        </p:txBody>
      </p:sp>
      <p:sp>
        <p:nvSpPr>
          <p:cNvPr id="127" name="Retângulo 126">
            <a:extLst>
              <a:ext uri="{FF2B5EF4-FFF2-40B4-BE49-F238E27FC236}">
                <a16:creationId xmlns:a16="http://schemas.microsoft.com/office/drawing/2014/main" id="{5261A4E7-E466-A5E9-FA19-FDBA1D550A05}"/>
              </a:ext>
            </a:extLst>
          </p:cNvPr>
          <p:cNvSpPr/>
          <p:nvPr/>
        </p:nvSpPr>
        <p:spPr>
          <a:xfrm>
            <a:off x="385186" y="1618634"/>
            <a:ext cx="2324575" cy="151617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CaixaDeTexto 127">
            <a:extLst>
              <a:ext uri="{FF2B5EF4-FFF2-40B4-BE49-F238E27FC236}">
                <a16:creationId xmlns:a16="http://schemas.microsoft.com/office/drawing/2014/main" id="{4672C089-97D0-D326-26C5-C43B2EBC84EC}"/>
              </a:ext>
            </a:extLst>
          </p:cNvPr>
          <p:cNvSpPr txBox="1"/>
          <p:nvPr/>
        </p:nvSpPr>
        <p:spPr>
          <a:xfrm>
            <a:off x="491398" y="2027977"/>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cxnSp>
        <p:nvCxnSpPr>
          <p:cNvPr id="132" name="Conector reto 131">
            <a:extLst>
              <a:ext uri="{FF2B5EF4-FFF2-40B4-BE49-F238E27FC236}">
                <a16:creationId xmlns:a16="http://schemas.microsoft.com/office/drawing/2014/main" id="{B2DEEBA0-4F0A-C5F8-E1F2-EB0E9C403321}"/>
              </a:ext>
            </a:extLst>
          </p:cNvPr>
          <p:cNvCxnSpPr>
            <a:cxnSpLocks/>
          </p:cNvCxnSpPr>
          <p:nvPr/>
        </p:nvCxnSpPr>
        <p:spPr>
          <a:xfrm>
            <a:off x="385186" y="1507650"/>
            <a:ext cx="2324575" cy="0"/>
          </a:xfrm>
          <a:prstGeom prst="line">
            <a:avLst/>
          </a:prstGeom>
          <a:ln w="28575">
            <a:solidFill>
              <a:srgbClr val="E8EA62"/>
            </a:solidFill>
          </a:ln>
        </p:spPr>
        <p:style>
          <a:lnRef idx="1">
            <a:schemeClr val="accent1"/>
          </a:lnRef>
          <a:fillRef idx="0">
            <a:schemeClr val="accent1"/>
          </a:fillRef>
          <a:effectRef idx="0">
            <a:schemeClr val="accent1"/>
          </a:effectRef>
          <a:fontRef idx="minor">
            <a:schemeClr val="tx1"/>
          </a:fontRef>
        </p:style>
      </p:cxnSp>
      <p:sp>
        <p:nvSpPr>
          <p:cNvPr id="135" name="CaixaDeTexto 134">
            <a:extLst>
              <a:ext uri="{FF2B5EF4-FFF2-40B4-BE49-F238E27FC236}">
                <a16:creationId xmlns:a16="http://schemas.microsoft.com/office/drawing/2014/main" id="{1945EB19-D63A-B86A-82C2-8D446B88B916}"/>
              </a:ext>
            </a:extLst>
          </p:cNvPr>
          <p:cNvSpPr txBox="1"/>
          <p:nvPr/>
        </p:nvSpPr>
        <p:spPr>
          <a:xfrm>
            <a:off x="354247" y="1165483"/>
            <a:ext cx="1941394" cy="297004"/>
          </a:xfrm>
          <a:prstGeom prst="rect">
            <a:avLst/>
          </a:prstGeom>
          <a:noFill/>
        </p:spPr>
        <p:txBody>
          <a:bodyPr wrap="square" rtlCol="0">
            <a:spAutoFit/>
          </a:bodyPr>
          <a:lstStyle/>
          <a:p>
            <a:pPr>
              <a:lnSpc>
                <a:spcPct val="95000"/>
              </a:lnSpc>
            </a:pPr>
            <a:r>
              <a:rPr lang="pt-BR" sz="1400" b="1" dirty="0">
                <a:solidFill>
                  <a:srgbClr val="002060"/>
                </a:solidFill>
                <a:latin typeface="Bahnschrift SemiCondensed" panose="020B0502040204020203" pitchFamily="34" charset="0"/>
                <a:ea typeface="Cambria" panose="02040503050406030204" pitchFamily="18" charset="0"/>
              </a:rPr>
              <a:t>ARAÚJO’S DEBTS </a:t>
            </a:r>
          </a:p>
        </p:txBody>
      </p:sp>
      <p:sp>
        <p:nvSpPr>
          <p:cNvPr id="136" name="Retângulo 135">
            <a:extLst>
              <a:ext uri="{FF2B5EF4-FFF2-40B4-BE49-F238E27FC236}">
                <a16:creationId xmlns:a16="http://schemas.microsoft.com/office/drawing/2014/main" id="{6915A7E6-D390-8126-DF16-7B6C25E11581}"/>
              </a:ext>
            </a:extLst>
          </p:cNvPr>
          <p:cNvSpPr/>
          <p:nvPr/>
        </p:nvSpPr>
        <p:spPr>
          <a:xfrm>
            <a:off x="9326439" y="1878810"/>
            <a:ext cx="2324575" cy="125238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CaixaDeTexto 136">
            <a:extLst>
              <a:ext uri="{FF2B5EF4-FFF2-40B4-BE49-F238E27FC236}">
                <a16:creationId xmlns:a16="http://schemas.microsoft.com/office/drawing/2014/main" id="{BF0CF98D-D917-BEF3-6D05-E6DA0A097D7B}"/>
              </a:ext>
            </a:extLst>
          </p:cNvPr>
          <p:cNvSpPr txBox="1"/>
          <p:nvPr/>
        </p:nvSpPr>
        <p:spPr>
          <a:xfrm>
            <a:off x="9439722" y="2170043"/>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cxnSp>
        <p:nvCxnSpPr>
          <p:cNvPr id="139" name="Conector reto 138">
            <a:extLst>
              <a:ext uri="{FF2B5EF4-FFF2-40B4-BE49-F238E27FC236}">
                <a16:creationId xmlns:a16="http://schemas.microsoft.com/office/drawing/2014/main" id="{5F9F7F7E-E946-916C-4FF6-F35066BEE309}"/>
              </a:ext>
            </a:extLst>
          </p:cNvPr>
          <p:cNvCxnSpPr>
            <a:cxnSpLocks/>
          </p:cNvCxnSpPr>
          <p:nvPr/>
        </p:nvCxnSpPr>
        <p:spPr>
          <a:xfrm>
            <a:off x="9326439" y="1767825"/>
            <a:ext cx="2324575" cy="0"/>
          </a:xfrm>
          <a:prstGeom prst="line">
            <a:avLst/>
          </a:prstGeom>
          <a:ln w="28575">
            <a:solidFill>
              <a:srgbClr val="E8EA62"/>
            </a:solidFill>
          </a:ln>
        </p:spPr>
        <p:style>
          <a:lnRef idx="1">
            <a:schemeClr val="accent1"/>
          </a:lnRef>
          <a:fillRef idx="0">
            <a:schemeClr val="accent1"/>
          </a:fillRef>
          <a:effectRef idx="0">
            <a:schemeClr val="accent1"/>
          </a:effectRef>
          <a:fontRef idx="minor">
            <a:schemeClr val="tx1"/>
          </a:fontRef>
        </p:style>
      </p:cxnSp>
      <p:sp>
        <p:nvSpPr>
          <p:cNvPr id="146" name="CaixaDeTexto 145">
            <a:extLst>
              <a:ext uri="{FF2B5EF4-FFF2-40B4-BE49-F238E27FC236}">
                <a16:creationId xmlns:a16="http://schemas.microsoft.com/office/drawing/2014/main" id="{55B6F696-269A-F165-072D-F89642C359A8}"/>
              </a:ext>
            </a:extLst>
          </p:cNvPr>
          <p:cNvSpPr txBox="1"/>
          <p:nvPr/>
        </p:nvSpPr>
        <p:spPr>
          <a:xfrm>
            <a:off x="9284742" y="1447174"/>
            <a:ext cx="1941394" cy="297004"/>
          </a:xfrm>
          <a:prstGeom prst="rect">
            <a:avLst/>
          </a:prstGeom>
          <a:noFill/>
        </p:spPr>
        <p:txBody>
          <a:bodyPr wrap="square" rtlCol="0">
            <a:spAutoFit/>
          </a:bodyPr>
          <a:lstStyle/>
          <a:p>
            <a:pPr>
              <a:lnSpc>
                <a:spcPct val="95000"/>
              </a:lnSpc>
            </a:pPr>
            <a:r>
              <a:rPr lang="pt-BR" sz="1400" b="1" dirty="0">
                <a:solidFill>
                  <a:srgbClr val="002060"/>
                </a:solidFill>
                <a:latin typeface="Bahnschrift SemiCondensed" panose="020B0502040204020203" pitchFamily="34" charset="0"/>
                <a:ea typeface="Cambria" panose="02040503050406030204" pitchFamily="18" charset="0"/>
              </a:rPr>
              <a:t>OTHER ASSETS</a:t>
            </a:r>
          </a:p>
        </p:txBody>
      </p:sp>
      <p:sp>
        <p:nvSpPr>
          <p:cNvPr id="22" name="CaixaDeTexto 21">
            <a:extLst>
              <a:ext uri="{FF2B5EF4-FFF2-40B4-BE49-F238E27FC236}">
                <a16:creationId xmlns:a16="http://schemas.microsoft.com/office/drawing/2014/main" id="{4A1931C8-075A-D4DB-3677-292835388B2D}"/>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Strategic</a:t>
            </a:r>
            <a:r>
              <a:rPr lang="pt-BR" sz="800" b="1" dirty="0">
                <a:solidFill>
                  <a:srgbClr val="002060"/>
                </a:solidFill>
                <a:latin typeface="Arial" panose="020B0604020202020204" pitchFamily="34" charset="0"/>
                <a:cs typeface="Arial" panose="020B0604020202020204" pitchFamily="34" charset="0"/>
              </a:rPr>
              <a:t> Data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Tree>
    <p:extLst>
      <p:ext uri="{BB962C8B-B14F-4D97-AF65-F5344CB8AC3E}">
        <p14:creationId xmlns:p14="http://schemas.microsoft.com/office/powerpoint/2010/main" val="271124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Arco 164">
            <a:extLst>
              <a:ext uri="{FF2B5EF4-FFF2-40B4-BE49-F238E27FC236}">
                <a16:creationId xmlns:a16="http://schemas.microsoft.com/office/drawing/2014/main" id="{08FC3867-35B5-9A4B-B543-FAECABCA75AB}"/>
              </a:ext>
            </a:extLst>
          </p:cNvPr>
          <p:cNvSpPr/>
          <p:nvPr/>
        </p:nvSpPr>
        <p:spPr>
          <a:xfrm rot="3865208">
            <a:off x="7913696" y="2224558"/>
            <a:ext cx="1257058" cy="1257362"/>
          </a:xfrm>
          <a:prstGeom prst="arc">
            <a:avLst>
              <a:gd name="adj1" fmla="val 19386064"/>
              <a:gd name="adj2" fmla="val 16880017"/>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032" name="Picture 8" descr="Foto do perfil de Gustavo Fonseca">
            <a:extLst>
              <a:ext uri="{FF2B5EF4-FFF2-40B4-BE49-F238E27FC236}">
                <a16:creationId xmlns:a16="http://schemas.microsoft.com/office/drawing/2014/main" id="{DC6B7A9E-D46B-B1E0-6289-CE679B51DD70}"/>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backgroundRemoval t="3375" b="98625" l="3000" r="92750">
                        <a14:foregroundMark x1="57500" y1="7125" x2="44250" y2="6625"/>
                        <a14:foregroundMark x1="52250" y1="3375" x2="50750" y2="3500"/>
                        <a14:foregroundMark x1="36750" y1="50500" x2="13625" y2="62000"/>
                        <a14:foregroundMark x1="13625" y1="62000" x2="13625" y2="62000"/>
                        <a14:foregroundMark x1="63625" y1="50875" x2="77750" y2="59125"/>
                        <a14:foregroundMark x1="76375" y1="64500" x2="8500" y2="67000"/>
                        <a14:foregroundMark x1="8500" y1="67000" x2="86125" y2="72000"/>
                        <a14:foregroundMark x1="80875" y1="63000" x2="84750" y2="64500"/>
                        <a14:foregroundMark x1="85250" y1="66625" x2="79375" y2="86500"/>
                        <a14:foregroundMark x1="29500" y1="73750" x2="18500" y2="76500"/>
                        <a14:foregroundMark x1="37000" y1="65750" x2="44250" y2="86750"/>
                        <a14:foregroundMark x1="44250" y1="86750" x2="70625" y2="80750"/>
                        <a14:foregroundMark x1="70625" y1="80750" x2="51250" y2="94250"/>
                        <a14:foregroundMark x1="51250" y1="94250" x2="19125" y2="88375"/>
                        <a14:foregroundMark x1="19125" y1="88375" x2="30250" y2="76750"/>
                        <a14:foregroundMark x1="78125" y1="88625" x2="87375" y2="98625"/>
                        <a14:foregroundMark x1="87375" y1="71250" x2="89875" y2="77000"/>
                        <a14:foregroundMark x1="89875" y1="80125" x2="90875" y2="74000"/>
                        <a14:foregroundMark x1="13500" y1="74500" x2="20375" y2="96500"/>
                        <a14:foregroundMark x1="20375" y1="96500" x2="20750" y2="96000"/>
                        <a14:foregroundMark x1="92750" y1="73125" x2="88125" y2="90250"/>
                        <a14:foregroundMark x1="6625" y1="70250" x2="3000" y2="97125"/>
                        <a14:backgroundMark x1="10500" y1="30375" x2="31250" y2="30500"/>
                        <a14:backgroundMark x1="69875" y1="31625" x2="91250" y2="27375"/>
                        <a14:backgroundMark x1="3625" y1="56125" x2="3000" y2="75125"/>
                        <a14:backgroundMark x1="3125" y1="79000" x2="1000" y2="90625"/>
                        <a14:backgroundMark x1="90750" y1="56000" x2="94250" y2="61875"/>
                        <a14:backgroundMark x1="59000" y1="1125" x2="56750" y2="1125"/>
                      </a14:backgroundRemoval>
                    </a14:imgEffect>
                  </a14:imgLayer>
                </a14:imgProps>
              </a:ext>
              <a:ext uri="{28A0092B-C50C-407E-A947-70E740481C1C}">
                <a14:useLocalDpi xmlns:a14="http://schemas.microsoft.com/office/drawing/2010/main" val="0"/>
              </a:ext>
            </a:extLst>
          </a:blip>
          <a:srcRect/>
          <a:stretch>
            <a:fillRect/>
          </a:stretch>
        </p:blipFill>
        <p:spPr bwMode="auto">
          <a:xfrm>
            <a:off x="7977908" y="2177472"/>
            <a:ext cx="1202123" cy="1202123"/>
          </a:xfrm>
          <a:prstGeom prst="rect">
            <a:avLst/>
          </a:prstGeom>
          <a:noFill/>
          <a:extLst>
            <a:ext uri="{909E8E84-426E-40DD-AFC4-6F175D3DCCD1}">
              <a14:hiddenFill xmlns:a14="http://schemas.microsoft.com/office/drawing/2010/main">
                <a:solidFill>
                  <a:srgbClr val="FFFFFF"/>
                </a:solidFill>
              </a14:hiddenFill>
            </a:ext>
          </a:extLst>
        </p:spPr>
      </p:pic>
      <p:sp>
        <p:nvSpPr>
          <p:cNvPr id="174" name="Elipse 173">
            <a:extLst>
              <a:ext uri="{FF2B5EF4-FFF2-40B4-BE49-F238E27FC236}">
                <a16:creationId xmlns:a16="http://schemas.microsoft.com/office/drawing/2014/main" id="{9722128A-392A-BF8E-6228-8034E68E95E6}"/>
              </a:ext>
            </a:extLst>
          </p:cNvPr>
          <p:cNvSpPr/>
          <p:nvPr/>
        </p:nvSpPr>
        <p:spPr>
          <a:xfrm>
            <a:off x="7723494" y="3254454"/>
            <a:ext cx="409153" cy="30018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Elipse 166">
            <a:extLst>
              <a:ext uri="{FF2B5EF4-FFF2-40B4-BE49-F238E27FC236}">
                <a16:creationId xmlns:a16="http://schemas.microsoft.com/office/drawing/2014/main" id="{1DF67CCA-DB4C-FCF0-ED17-734C893F0F54}"/>
              </a:ext>
            </a:extLst>
          </p:cNvPr>
          <p:cNvSpPr/>
          <p:nvPr/>
        </p:nvSpPr>
        <p:spPr>
          <a:xfrm>
            <a:off x="8975454" y="3209205"/>
            <a:ext cx="409153" cy="30018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Foto do perfil de Daniel Demicheli">
            <a:extLst>
              <a:ext uri="{FF2B5EF4-FFF2-40B4-BE49-F238E27FC236}">
                <a16:creationId xmlns:a16="http://schemas.microsoft.com/office/drawing/2014/main" id="{203BA120-416E-16A0-AF4B-C88B321C44E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6" b="98049" l="10000" r="99024">
                        <a14:foregroundMark x1="53171" y1="14146" x2="29512" y2="9268"/>
                        <a14:foregroundMark x1="53902" y1="8537" x2="23171" y2="22439"/>
                        <a14:foregroundMark x1="63415" y1="5122" x2="25366" y2="15854"/>
                        <a14:foregroundMark x1="25366" y1="15854" x2="23171" y2="20244"/>
                        <a14:foregroundMark x1="56585" y1="5122" x2="42683" y2="976"/>
                        <a14:foregroundMark x1="17805" y1="12683" x2="18293" y2="20976"/>
                        <a14:foregroundMark x1="31463" y1="10000" x2="26829" y2="10488"/>
                        <a14:foregroundMark x1="44146" y1="63415" x2="67073" y2="59268"/>
                        <a14:foregroundMark x1="61463" y1="91951" x2="89268" y2="86341"/>
                        <a14:foregroundMark x1="85854" y1="80732" x2="96098" y2="96829"/>
                        <a14:foregroundMark x1="81463" y1="94634" x2="30244" y2="98049"/>
                        <a14:foregroundMark x1="37805" y1="93171" x2="23171" y2="96098"/>
                        <a14:foregroundMark x1="84390" y1="89024" x2="91815" y2="84234"/>
                        <a14:foregroundMark x1="97356" y1="88137" x2="98293" y2="88293"/>
                        <a14:foregroundMark x1="95366" y1="87805" x2="96876" y2="88057"/>
                        <a14:foregroundMark x1="97356" y1="88166" x2="99024" y2="87805"/>
                        <a14:foregroundMark x1="90000" y1="89756" x2="96940" y2="88256"/>
                        <a14:foregroundMark x1="23171" y1="30732" x2="23902" y2="32195"/>
                        <a14:foregroundMark x1="21951" y1="32195" x2="26829" y2="37805"/>
                        <a14:foregroundMark x1="27317" y1="43171" x2="24634" y2="50244"/>
                        <a14:foregroundMark x1="25366" y1="47317" x2="31463" y2="60732"/>
                        <a14:foregroundMark x1="36341" y1="5122" x2="32195" y2="2195"/>
                        <a14:foregroundMark x1="30976" y1="4390" x2="27317" y2="7805"/>
                        <a14:backgroundMark x1="90732" y1="23171" x2="96098" y2="85610"/>
                        <a14:backgroundMark x1="96098" y1="85610" x2="96098" y2="83415"/>
                        <a14:backgroundMark x1="90000" y1="64878" x2="87073" y2="52195"/>
                      </a14:backgroundRemoval>
                    </a14:imgEffect>
                  </a14:imgLayer>
                </a14:imgProps>
              </a:ext>
              <a:ext uri="{28A0092B-C50C-407E-A947-70E740481C1C}">
                <a14:useLocalDpi xmlns:a14="http://schemas.microsoft.com/office/drawing/2010/main" val="0"/>
              </a:ext>
            </a:extLst>
          </a:blip>
          <a:srcRect/>
          <a:stretch>
            <a:fillRect/>
          </a:stretch>
        </p:blipFill>
        <p:spPr bwMode="auto">
          <a:xfrm>
            <a:off x="1209837" y="4602487"/>
            <a:ext cx="1074040" cy="1074040"/>
          </a:xfrm>
          <a:prstGeom prst="rect">
            <a:avLst/>
          </a:prstGeom>
          <a:noFill/>
          <a:extLst>
            <a:ext uri="{909E8E84-426E-40DD-AFC4-6F175D3DCCD1}">
              <a14:hiddenFill xmlns:a14="http://schemas.microsoft.com/office/drawing/2010/main">
                <a:solidFill>
                  <a:srgbClr val="FFFFFF"/>
                </a:solidFill>
              </a14:hiddenFill>
            </a:ext>
          </a:extLst>
        </p:spPr>
      </p:pic>
      <p:sp>
        <p:nvSpPr>
          <p:cNvPr id="110" name="Arco 109">
            <a:extLst>
              <a:ext uri="{FF2B5EF4-FFF2-40B4-BE49-F238E27FC236}">
                <a16:creationId xmlns:a16="http://schemas.microsoft.com/office/drawing/2014/main" id="{C86E2A32-4D0B-50BE-0F9A-5CEEF9513B23}"/>
              </a:ext>
            </a:extLst>
          </p:cNvPr>
          <p:cNvSpPr/>
          <p:nvPr/>
        </p:nvSpPr>
        <p:spPr>
          <a:xfrm rot="3865208">
            <a:off x="1096137" y="4537805"/>
            <a:ext cx="1257058" cy="1257362"/>
          </a:xfrm>
          <a:prstGeom prst="arc">
            <a:avLst>
              <a:gd name="adj1" fmla="val 19386064"/>
              <a:gd name="adj2" fmla="val 16880017"/>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2" name="Arco 41">
            <a:extLst>
              <a:ext uri="{FF2B5EF4-FFF2-40B4-BE49-F238E27FC236}">
                <a16:creationId xmlns:a16="http://schemas.microsoft.com/office/drawing/2014/main" id="{47A19429-32A2-B747-85DD-7E29564FDAAF}"/>
              </a:ext>
            </a:extLst>
          </p:cNvPr>
          <p:cNvSpPr/>
          <p:nvPr/>
        </p:nvSpPr>
        <p:spPr>
          <a:xfrm rot="3865208">
            <a:off x="394660" y="1224976"/>
            <a:ext cx="2063144" cy="2063643"/>
          </a:xfrm>
          <a:prstGeom prst="arc">
            <a:avLst>
              <a:gd name="adj1" fmla="val 19386064"/>
              <a:gd name="adj2" fmla="val 16880017"/>
            </a:avLst>
          </a:prstGeom>
          <a:ln w="304800">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8" name="Retângulo 67">
            <a:extLst>
              <a:ext uri="{FF2B5EF4-FFF2-40B4-BE49-F238E27FC236}">
                <a16:creationId xmlns:a16="http://schemas.microsoft.com/office/drawing/2014/main" id="{A8FE8BEB-EEB5-41E1-A290-B82E5332C26E}"/>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9" name="Imagem 23">
            <a:extLst>
              <a:ext uri="{FF2B5EF4-FFF2-40B4-BE49-F238E27FC236}">
                <a16:creationId xmlns:a16="http://schemas.microsoft.com/office/drawing/2014/main" id="{A0C428AB-9082-4D81-A494-89F22DF41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120" name="CaixaDeTexto 119">
            <a:extLst>
              <a:ext uri="{FF2B5EF4-FFF2-40B4-BE49-F238E27FC236}">
                <a16:creationId xmlns:a16="http://schemas.microsoft.com/office/drawing/2014/main" id="{B3E19DA5-79D5-887E-21A8-1D9CB206B39F}"/>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STRONG INDICATIONS OF FRAUD SCHEMES AND ASSET CONCEALMENT</a:t>
            </a:r>
          </a:p>
        </p:txBody>
      </p:sp>
      <p:cxnSp>
        <p:nvCxnSpPr>
          <p:cNvPr id="123" name="Conector reto 122">
            <a:extLst>
              <a:ext uri="{FF2B5EF4-FFF2-40B4-BE49-F238E27FC236}">
                <a16:creationId xmlns:a16="http://schemas.microsoft.com/office/drawing/2014/main" id="{3F01A36C-638D-5F64-9D3A-9B299018AAAA}"/>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127" name="Espaço Reservado para Número de Slide 2">
            <a:extLst>
              <a:ext uri="{FF2B5EF4-FFF2-40B4-BE49-F238E27FC236}">
                <a16:creationId xmlns:a16="http://schemas.microsoft.com/office/drawing/2014/main" id="{2F983B8E-F5B6-78AE-E9E0-455C4F25198A}"/>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18</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128" name="Arco 127">
            <a:extLst>
              <a:ext uri="{FF2B5EF4-FFF2-40B4-BE49-F238E27FC236}">
                <a16:creationId xmlns:a16="http://schemas.microsoft.com/office/drawing/2014/main" id="{D7A07688-4433-DAE4-FB5D-418275429E2F}"/>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29" name="Arco 128">
            <a:extLst>
              <a:ext uri="{FF2B5EF4-FFF2-40B4-BE49-F238E27FC236}">
                <a16:creationId xmlns:a16="http://schemas.microsoft.com/office/drawing/2014/main" id="{8834884E-51DC-4F54-22D5-DF7EF0F42E63}"/>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pic>
        <p:nvPicPr>
          <p:cNvPr id="1030" name="Picture 6" descr="Foto do perfil de Lorena Bentes">
            <a:extLst>
              <a:ext uri="{FF2B5EF4-FFF2-40B4-BE49-F238E27FC236}">
                <a16:creationId xmlns:a16="http://schemas.microsoft.com/office/drawing/2014/main" id="{1CC98273-3CBC-B604-DD4C-48E46C039F8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5375" b="96625" l="10000" r="90000">
                        <a14:foregroundMark x1="46375" y1="10875" x2="78875" y2="53875"/>
                        <a14:foregroundMark x1="71750" y1="42875" x2="63375" y2="16375"/>
                        <a14:foregroundMark x1="60125" y1="11500" x2="54625" y2="10375"/>
                        <a14:foregroundMark x1="60125" y1="10375" x2="73375" y2="21875"/>
                        <a14:foregroundMark x1="69500" y1="15375" x2="70000" y2="15375"/>
                        <a14:foregroundMark x1="45750" y1="47875" x2="46875" y2="30250"/>
                        <a14:foregroundMark x1="43000" y1="41750" x2="44125" y2="45625"/>
                        <a14:foregroundMark x1="41375" y1="44500" x2="44750" y2="17750"/>
                        <a14:foregroundMark x1="44750" y1="17750" x2="47500" y2="10875"/>
                        <a14:foregroundMark x1="43125" y1="16625" x2="38875" y2="36000"/>
                        <a14:foregroundMark x1="51250" y1="7375" x2="58625" y2="6625"/>
                        <a14:foregroundMark x1="22125" y1="87750" x2="77750" y2="96625"/>
                        <a14:foregroundMark x1="69625" y1="11250" x2="59625" y2="8375"/>
                        <a14:foregroundMark x1="66500" y1="10500" x2="59375" y2="5375"/>
                        <a14:foregroundMark x1="46625" y1="12625" x2="67500" y2="10875"/>
                        <a14:foregroundMark x1="73500" y1="31125" x2="83375" y2="55500"/>
                        <a14:foregroundMark x1="40000" y1="45250" x2="40875" y2="54000"/>
                        <a14:foregroundMark x1="38500" y1="48875" x2="37875" y2="54000"/>
                        <a14:foregroundMark x1="49125" y1="7750" x2="68125" y2="9500"/>
                        <a14:foregroundMark x1="54125" y1="37875" x2="49375" y2="37500"/>
                      </a14:backgroundRemoval>
                    </a14:imgEffect>
                  </a14:imgLayer>
                </a14:imgProps>
              </a:ext>
              <a:ext uri="{28A0092B-C50C-407E-A947-70E740481C1C}">
                <a14:useLocalDpi xmlns:a14="http://schemas.microsoft.com/office/drawing/2010/main" val="0"/>
              </a:ext>
            </a:extLst>
          </a:blip>
          <a:srcRect/>
          <a:stretch>
            <a:fillRect/>
          </a:stretch>
        </p:blipFill>
        <p:spPr bwMode="auto">
          <a:xfrm>
            <a:off x="9937439" y="1675668"/>
            <a:ext cx="1256681" cy="12566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uritirama, do empresário João Araújo , fecha acordo bilionário com estatal  Minmetals - Revista Poder">
            <a:extLst>
              <a:ext uri="{FF2B5EF4-FFF2-40B4-BE49-F238E27FC236}">
                <a16:creationId xmlns:a16="http://schemas.microsoft.com/office/drawing/2014/main" id="{9FF0033C-67DF-6916-312C-14F25E12EDB4}"/>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9077" b="98214" l="3067" r="90667">
                        <a14:foregroundMark x1="23467" y1="59524" x2="28533" y2="70387"/>
                        <a14:foregroundMark x1="54400" y1="52976" x2="72800" y2="82440"/>
                        <a14:foregroundMark x1="78667" y1="92708" x2="85106" y2="85808"/>
                        <a14:foregroundMark x1="90800" y1="78274" x2="90800" y2="78274"/>
                        <a14:foregroundMark x1="89200" y1="85863" x2="89200" y2="85863"/>
                        <a14:foregroundMark x1="25600" y1="52976" x2="11467" y2="79167"/>
                        <a14:foregroundMark x1="11467" y1="79167" x2="9467" y2="92560"/>
                        <a14:foregroundMark x1="9467" y1="92560" x2="30400" y2="90179"/>
                        <a14:foregroundMark x1="21467" y1="57440" x2="20267" y2="51786"/>
                        <a14:foregroundMark x1="14000" y1="61310" x2="4267" y2="89286"/>
                        <a14:foregroundMark x1="4267" y1="89286" x2="6133" y2="92262"/>
                        <a14:foregroundMark x1="3067" y1="92262" x2="9467" y2="95536"/>
                        <a14:foregroundMark x1="22267" y1="96429" x2="22267" y2="98363"/>
                        <a14:foregroundMark x1="28667" y1="51339" x2="29333" y2="53274"/>
                        <a14:foregroundMark x1="30400" y1="9821" x2="29067" y2="9077"/>
                        <a14:backgroundMark x1="1200" y1="98810" x2="533" y2="98363"/>
                        <a14:backgroundMark x1="60800" y1="83780" x2="60667" y2="85119"/>
                        <a14:backgroundMark x1="17467" y1="79762" x2="17333" y2="84970"/>
                        <a14:backgroundMark x1="89867" y1="81250" x2="83467" y2="80804"/>
                        <a14:backgroundMark x1="89200" y1="91369" x2="84800" y2="90923"/>
                        <a14:backgroundMark x1="88533" y1="90179" x2="85467" y2="86756"/>
                        <a14:backgroundMark x1="48800" y1="43750" x2="51067" y2="36161"/>
                        <a14:backgroundMark x1="72667" y1="96280" x2="66667" y2="91220"/>
                        <a14:backgroundMark x1="74533" y1="99256" x2="70133" y2="96280"/>
                        <a14:backgroundMark x1="63867" y1="92560" x2="65333" y2="93899"/>
                      </a14:backgroundRemoval>
                    </a14:imgEffect>
                  </a14:imgLayer>
                </a14:imgProps>
              </a:ext>
              <a:ext uri="{28A0092B-C50C-407E-A947-70E740481C1C}">
                <a14:useLocalDpi xmlns:a14="http://schemas.microsoft.com/office/drawing/2010/main" val="0"/>
              </a:ext>
            </a:extLst>
          </a:blip>
          <a:srcRect b="6466"/>
          <a:stretch/>
        </p:blipFill>
        <p:spPr bwMode="auto">
          <a:xfrm>
            <a:off x="461027" y="963327"/>
            <a:ext cx="2616434" cy="2192748"/>
          </a:xfrm>
          <a:prstGeom prst="rect">
            <a:avLst/>
          </a:prstGeom>
          <a:noFill/>
          <a:extLst>
            <a:ext uri="{909E8E84-426E-40DD-AFC4-6F175D3DCCD1}">
              <a14:hiddenFill xmlns:a14="http://schemas.microsoft.com/office/drawing/2010/main">
                <a:solidFill>
                  <a:srgbClr val="FFFFFF"/>
                </a:solidFill>
              </a14:hiddenFill>
            </a:ext>
          </a:extLst>
        </p:spPr>
      </p:pic>
      <p:sp>
        <p:nvSpPr>
          <p:cNvPr id="108" name="Elipse 107">
            <a:extLst>
              <a:ext uri="{FF2B5EF4-FFF2-40B4-BE49-F238E27FC236}">
                <a16:creationId xmlns:a16="http://schemas.microsoft.com/office/drawing/2014/main" id="{09A54B38-C5FC-168B-C798-F016268C975C}"/>
              </a:ext>
            </a:extLst>
          </p:cNvPr>
          <p:cNvSpPr/>
          <p:nvPr/>
        </p:nvSpPr>
        <p:spPr>
          <a:xfrm>
            <a:off x="338970" y="2950565"/>
            <a:ext cx="409153" cy="30018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Arco 106">
            <a:extLst>
              <a:ext uri="{FF2B5EF4-FFF2-40B4-BE49-F238E27FC236}">
                <a16:creationId xmlns:a16="http://schemas.microsoft.com/office/drawing/2014/main" id="{E9EB5DC2-409C-BCE8-0046-8267DF495CBE}"/>
              </a:ext>
            </a:extLst>
          </p:cNvPr>
          <p:cNvSpPr/>
          <p:nvPr/>
        </p:nvSpPr>
        <p:spPr>
          <a:xfrm rot="3865208">
            <a:off x="394660" y="1224976"/>
            <a:ext cx="2063144" cy="2063643"/>
          </a:xfrm>
          <a:prstGeom prst="arc">
            <a:avLst>
              <a:gd name="adj1" fmla="val 19386064"/>
              <a:gd name="adj2" fmla="val 6577544"/>
            </a:avLst>
          </a:prstGeom>
          <a:ln w="304800">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9" name="Retângulo 108">
            <a:extLst>
              <a:ext uri="{FF2B5EF4-FFF2-40B4-BE49-F238E27FC236}">
                <a16:creationId xmlns:a16="http://schemas.microsoft.com/office/drawing/2014/main" id="{628F0185-90EA-9BFE-7004-56C0E1F3F5BE}"/>
              </a:ext>
            </a:extLst>
          </p:cNvPr>
          <p:cNvSpPr/>
          <p:nvPr/>
        </p:nvSpPr>
        <p:spPr>
          <a:xfrm rot="21422195">
            <a:off x="378168" y="1739793"/>
            <a:ext cx="2140362" cy="1571799"/>
          </a:xfrm>
          <a:prstGeom prst="rect">
            <a:avLst/>
          </a:prstGeom>
          <a:noFill/>
        </p:spPr>
        <p:txBody>
          <a:bodyPr wrap="none" lIns="91440" tIns="45720" rIns="91440" bIns="45720">
            <a:prstTxWarp prst="textArchDown">
              <a:avLst/>
            </a:prstTxWarp>
            <a:spAutoFit/>
          </a:bodyPr>
          <a:lstStyle/>
          <a:p>
            <a:pPr algn="ctr"/>
            <a:r>
              <a:rPr lang="pt-BR" sz="2000" b="1" cap="none" spc="0" dirty="0">
                <a:ln w="0"/>
                <a:solidFill>
                  <a:srgbClr val="002060"/>
                </a:solidFill>
                <a:latin typeface="Bahnschrift SemiCondensed" panose="020B0502040204020203" pitchFamily="34" charset="0"/>
              </a:rPr>
              <a:t>JOÃO ARAÚJO</a:t>
            </a:r>
          </a:p>
        </p:txBody>
      </p:sp>
      <p:sp>
        <p:nvSpPr>
          <p:cNvPr id="121" name="Arco 120">
            <a:extLst>
              <a:ext uri="{FF2B5EF4-FFF2-40B4-BE49-F238E27FC236}">
                <a16:creationId xmlns:a16="http://schemas.microsoft.com/office/drawing/2014/main" id="{085EB474-2E20-BB3B-3E13-DB4DEEA26D1D}"/>
              </a:ext>
            </a:extLst>
          </p:cNvPr>
          <p:cNvSpPr/>
          <p:nvPr/>
        </p:nvSpPr>
        <p:spPr>
          <a:xfrm rot="3865208">
            <a:off x="1096138" y="4543801"/>
            <a:ext cx="1257058" cy="1257362"/>
          </a:xfrm>
          <a:prstGeom prst="arc">
            <a:avLst>
              <a:gd name="adj1" fmla="val 19386064"/>
              <a:gd name="adj2" fmla="val 5695730"/>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22" name="Retângulo 121">
            <a:extLst>
              <a:ext uri="{FF2B5EF4-FFF2-40B4-BE49-F238E27FC236}">
                <a16:creationId xmlns:a16="http://schemas.microsoft.com/office/drawing/2014/main" id="{52E53D17-0FA4-FDEA-2419-C961C88A796B}"/>
              </a:ext>
            </a:extLst>
          </p:cNvPr>
          <p:cNvSpPr/>
          <p:nvPr/>
        </p:nvSpPr>
        <p:spPr>
          <a:xfrm rot="21422195">
            <a:off x="1008189" y="4342712"/>
            <a:ext cx="1432955" cy="1490107"/>
          </a:xfrm>
          <a:prstGeom prst="rect">
            <a:avLst/>
          </a:prstGeom>
          <a:noFill/>
        </p:spPr>
        <p:txBody>
          <a:bodyPr wrap="none" lIns="91440" tIns="45720" rIns="91440" bIns="45720">
            <a:prstTxWarp prst="textArchDown">
              <a:avLst/>
            </a:prstTxWarp>
            <a:spAutoFit/>
          </a:bodyPr>
          <a:lstStyle/>
          <a:p>
            <a:pPr algn="ctr"/>
            <a:r>
              <a:rPr lang="pt-BR" sz="1400" b="1" cap="none" spc="0" dirty="0">
                <a:ln w="0"/>
                <a:solidFill>
                  <a:srgbClr val="002060"/>
                </a:solidFill>
                <a:latin typeface="Bahnschrift SemiCondensed" panose="020B0502040204020203" pitchFamily="34" charset="0"/>
              </a:rPr>
              <a:t>XXXXX XXXX</a:t>
            </a:r>
          </a:p>
        </p:txBody>
      </p:sp>
      <p:sp>
        <p:nvSpPr>
          <p:cNvPr id="124" name="Forma Livre: Forma 123">
            <a:extLst>
              <a:ext uri="{FF2B5EF4-FFF2-40B4-BE49-F238E27FC236}">
                <a16:creationId xmlns:a16="http://schemas.microsoft.com/office/drawing/2014/main" id="{F38926B5-9638-80FE-7025-3A76639C7F0C}"/>
              </a:ext>
            </a:extLst>
          </p:cNvPr>
          <p:cNvSpPr/>
          <p:nvPr/>
        </p:nvSpPr>
        <p:spPr>
          <a:xfrm>
            <a:off x="2391454" y="5641150"/>
            <a:ext cx="1215614" cy="336023"/>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FE8F14"/>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38" name="Picture 14" descr="One Sixty Apartamento Alto Padrão - Sheik (11) 95000-7404">
            <a:extLst>
              <a:ext uri="{FF2B5EF4-FFF2-40B4-BE49-F238E27FC236}">
                <a16:creationId xmlns:a16="http://schemas.microsoft.com/office/drawing/2014/main" id="{31D8A1A4-791C-0220-9F60-28083724BF0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669" t="6675" r="56790"/>
          <a:stretch/>
        </p:blipFill>
        <p:spPr bwMode="auto">
          <a:xfrm>
            <a:off x="5492113" y="5023821"/>
            <a:ext cx="803947" cy="1411295"/>
          </a:xfrm>
          <a:prstGeom prst="rect">
            <a:avLst/>
          </a:prstGeom>
          <a:noFill/>
          <a:extLst>
            <a:ext uri="{909E8E84-426E-40DD-AFC4-6F175D3DCCD1}">
              <a14:hiddenFill xmlns:a14="http://schemas.microsoft.com/office/drawing/2010/main">
                <a:solidFill>
                  <a:srgbClr val="FFFFFF"/>
                </a:solidFill>
              </a14:hiddenFill>
            </a:ext>
          </a:extLst>
        </p:spPr>
      </p:pic>
      <p:sp>
        <p:nvSpPr>
          <p:cNvPr id="125" name="Forma Livre: Forma 124">
            <a:extLst>
              <a:ext uri="{FF2B5EF4-FFF2-40B4-BE49-F238E27FC236}">
                <a16:creationId xmlns:a16="http://schemas.microsoft.com/office/drawing/2014/main" id="{E4A7BD54-D76C-A8F8-27DE-7167567CBCC0}"/>
              </a:ext>
            </a:extLst>
          </p:cNvPr>
          <p:cNvSpPr/>
          <p:nvPr/>
        </p:nvSpPr>
        <p:spPr>
          <a:xfrm rot="15258379">
            <a:off x="1679770" y="3717422"/>
            <a:ext cx="1215614" cy="336023"/>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FE8F14"/>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Forma Livre: Forma 137">
            <a:extLst>
              <a:ext uri="{FF2B5EF4-FFF2-40B4-BE49-F238E27FC236}">
                <a16:creationId xmlns:a16="http://schemas.microsoft.com/office/drawing/2014/main" id="{F7AF1DF6-EA4A-153B-1DA5-372AAEE30265}"/>
              </a:ext>
            </a:extLst>
          </p:cNvPr>
          <p:cNvSpPr/>
          <p:nvPr/>
        </p:nvSpPr>
        <p:spPr>
          <a:xfrm rot="3961277">
            <a:off x="227791" y="3814865"/>
            <a:ext cx="1215614" cy="336023"/>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C7E01B"/>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Forma Livre: Forma 138">
            <a:extLst>
              <a:ext uri="{FF2B5EF4-FFF2-40B4-BE49-F238E27FC236}">
                <a16:creationId xmlns:a16="http://schemas.microsoft.com/office/drawing/2014/main" id="{66996063-07DF-1EFE-3938-2099CA196C92}"/>
              </a:ext>
            </a:extLst>
          </p:cNvPr>
          <p:cNvSpPr/>
          <p:nvPr/>
        </p:nvSpPr>
        <p:spPr>
          <a:xfrm rot="19570826">
            <a:off x="2388248" y="4176887"/>
            <a:ext cx="2428389" cy="336023"/>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FE8F14"/>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40" name="Picture 16" descr="Buritirama | Uma das maiores produtoras de manganês do mundo">
            <a:extLst>
              <a:ext uri="{FF2B5EF4-FFF2-40B4-BE49-F238E27FC236}">
                <a16:creationId xmlns:a16="http://schemas.microsoft.com/office/drawing/2014/main" id="{074523F4-94B9-D0A8-F29F-D4966E0F0E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63609" y="2503612"/>
            <a:ext cx="2492468" cy="925388"/>
          </a:xfrm>
          <a:prstGeom prst="rect">
            <a:avLst/>
          </a:prstGeom>
          <a:noFill/>
          <a:ln w="34925">
            <a:solidFill>
              <a:srgbClr val="1C2056"/>
            </a:solidFill>
            <a:bevel/>
          </a:ln>
          <a:extLst>
            <a:ext uri="{909E8E84-426E-40DD-AFC4-6F175D3DCCD1}">
              <a14:hiddenFill xmlns:a14="http://schemas.microsoft.com/office/drawing/2010/main">
                <a:solidFill>
                  <a:srgbClr val="FFFFFF"/>
                </a:solidFill>
              </a14:hiddenFill>
            </a:ext>
          </a:extLst>
        </p:spPr>
      </p:pic>
      <p:sp>
        <p:nvSpPr>
          <p:cNvPr id="140" name="Retângulo 139">
            <a:extLst>
              <a:ext uri="{FF2B5EF4-FFF2-40B4-BE49-F238E27FC236}">
                <a16:creationId xmlns:a16="http://schemas.microsoft.com/office/drawing/2014/main" id="{F138FDB4-0EEA-C04E-1A7F-C93FD3A28F9D}"/>
              </a:ext>
            </a:extLst>
          </p:cNvPr>
          <p:cNvSpPr/>
          <p:nvPr/>
        </p:nvSpPr>
        <p:spPr>
          <a:xfrm>
            <a:off x="3778622" y="5023821"/>
            <a:ext cx="2492468" cy="1394268"/>
          </a:xfrm>
          <a:prstGeom prst="rect">
            <a:avLst/>
          </a:prstGeom>
          <a:noFill/>
          <a:ln w="41275">
            <a:solidFill>
              <a:srgbClr val="FE8F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CaixaDeTexto 144">
            <a:extLst>
              <a:ext uri="{FF2B5EF4-FFF2-40B4-BE49-F238E27FC236}">
                <a16:creationId xmlns:a16="http://schemas.microsoft.com/office/drawing/2014/main" id="{3E056CE5-47E1-55C6-DAEC-81B208243816}"/>
              </a:ext>
            </a:extLst>
          </p:cNvPr>
          <p:cNvSpPr txBox="1"/>
          <p:nvPr/>
        </p:nvSpPr>
        <p:spPr>
          <a:xfrm rot="16200000">
            <a:off x="-69414" y="3726366"/>
            <a:ext cx="1114894" cy="261610"/>
          </a:xfrm>
          <a:prstGeom prst="rect">
            <a:avLst/>
          </a:prstGeom>
          <a:noFill/>
        </p:spPr>
        <p:txBody>
          <a:bodyPr wrap="square" rtlCol="0">
            <a:spAutoFit/>
          </a:bodyPr>
          <a:lstStyle/>
          <a:p>
            <a:r>
              <a:rPr lang="pt-BR" sz="1100" b="1" dirty="0">
                <a:solidFill>
                  <a:srgbClr val="C7E01B"/>
                </a:solidFill>
                <a:latin typeface="Bahnschrift" panose="020B0502040204020203" pitchFamily="34" charset="0"/>
              </a:rPr>
              <a:t>BRL X,XXX,XXX</a:t>
            </a:r>
          </a:p>
        </p:txBody>
      </p:sp>
      <p:sp>
        <p:nvSpPr>
          <p:cNvPr id="147" name="Arco 146">
            <a:extLst>
              <a:ext uri="{FF2B5EF4-FFF2-40B4-BE49-F238E27FC236}">
                <a16:creationId xmlns:a16="http://schemas.microsoft.com/office/drawing/2014/main" id="{6B855D17-52FD-9028-CEC8-3E700B9BE713}"/>
              </a:ext>
            </a:extLst>
          </p:cNvPr>
          <p:cNvSpPr/>
          <p:nvPr/>
        </p:nvSpPr>
        <p:spPr>
          <a:xfrm rot="3865208">
            <a:off x="4234312" y="775566"/>
            <a:ext cx="1257058" cy="1257362"/>
          </a:xfrm>
          <a:prstGeom prst="arc">
            <a:avLst>
              <a:gd name="adj1" fmla="val 19386064"/>
              <a:gd name="adj2" fmla="val 16880017"/>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042" name="Picture 18" descr="Princesa Gloria na Ralph Lauren - Dudu Gontijo">
            <a:extLst>
              <a:ext uri="{FF2B5EF4-FFF2-40B4-BE49-F238E27FC236}">
                <a16:creationId xmlns:a16="http://schemas.microsoft.com/office/drawing/2014/main" id="{6BDC9B45-8E95-1DAF-5A7A-743D8A4D3206}"/>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5038" b="89924" l="10000" r="90000">
                        <a14:foregroundMark x1="38750" y1="12343" x2="47333" y2="11965"/>
                        <a14:foregroundMark x1="47333" y1="11965" x2="48083" y2="12469"/>
                        <a14:foregroundMark x1="43917" y1="5164" x2="41083" y2="5038"/>
                        <a14:foregroundMark x1="39250" y1="18262" x2="38000" y2="18388"/>
                        <a14:foregroundMark x1="41833" y1="38539" x2="49000" y2="44332"/>
                        <a14:foregroundMark x1="49000" y1="44332" x2="49000" y2="44332"/>
                        <a14:foregroundMark x1="50667" y1="23552" x2="50667" y2="28967"/>
                        <a14:foregroundMark x1="36500" y1="13728" x2="36833" y2="15365"/>
                        <a14:foregroundMark x1="52500" y1="57431" x2="54583" y2="70655"/>
                        <a14:foregroundMark x1="54250" y1="82620" x2="54917" y2="71537"/>
                        <a14:backgroundMark x1="52583" y1="22166" x2="53083" y2="20655"/>
                        <a14:backgroundMark x1="54583" y1="37657" x2="65667" y2="48992"/>
                        <a14:backgroundMark x1="65667" y1="48992" x2="64333" y2="58060"/>
                        <a14:backgroundMark x1="53000" y1="37028" x2="50417" y2="34761"/>
                        <a14:backgroundMark x1="53083" y1="22922" x2="54000" y2="28338"/>
                        <a14:backgroundMark x1="18083" y1="25567" x2="18583" y2="41436"/>
                        <a14:backgroundMark x1="26333" y1="26322" x2="21167" y2="41814"/>
                        <a14:backgroundMark x1="35833" y1="32116" x2="34000" y2="28715"/>
                        <a14:backgroundMark x1="18833" y1="40680" x2="20250" y2="59950"/>
                      </a14:backgroundRemoval>
                    </a14:imgEffect>
                  </a14:imgLayer>
                </a14:imgProps>
              </a:ext>
              <a:ext uri="{28A0092B-C50C-407E-A947-70E740481C1C}">
                <a14:useLocalDpi xmlns:a14="http://schemas.microsoft.com/office/drawing/2010/main" val="0"/>
              </a:ext>
            </a:extLst>
          </a:blip>
          <a:srcRect l="14134" t="1046" r="36078" b="9163"/>
          <a:stretch/>
        </p:blipFill>
        <p:spPr bwMode="auto">
          <a:xfrm>
            <a:off x="4275574" y="616622"/>
            <a:ext cx="1165286" cy="1390488"/>
          </a:xfrm>
          <a:prstGeom prst="rect">
            <a:avLst/>
          </a:prstGeom>
          <a:noFill/>
          <a:extLst>
            <a:ext uri="{909E8E84-426E-40DD-AFC4-6F175D3DCCD1}">
              <a14:hiddenFill xmlns:a14="http://schemas.microsoft.com/office/drawing/2010/main">
                <a:solidFill>
                  <a:srgbClr val="FFFFFF"/>
                </a:solidFill>
              </a14:hiddenFill>
            </a:ext>
          </a:extLst>
        </p:spPr>
      </p:pic>
      <p:sp>
        <p:nvSpPr>
          <p:cNvPr id="148" name="Arco 147">
            <a:extLst>
              <a:ext uri="{FF2B5EF4-FFF2-40B4-BE49-F238E27FC236}">
                <a16:creationId xmlns:a16="http://schemas.microsoft.com/office/drawing/2014/main" id="{E1A90CCF-3485-511F-D47B-7F0781C64176}"/>
              </a:ext>
            </a:extLst>
          </p:cNvPr>
          <p:cNvSpPr/>
          <p:nvPr/>
        </p:nvSpPr>
        <p:spPr>
          <a:xfrm rot="3865208">
            <a:off x="4234312" y="775566"/>
            <a:ext cx="1257058" cy="1257362"/>
          </a:xfrm>
          <a:prstGeom prst="arc">
            <a:avLst>
              <a:gd name="adj1" fmla="val 19386064"/>
              <a:gd name="adj2" fmla="val 5578172"/>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9" name="Retângulo 148">
            <a:extLst>
              <a:ext uri="{FF2B5EF4-FFF2-40B4-BE49-F238E27FC236}">
                <a16:creationId xmlns:a16="http://schemas.microsoft.com/office/drawing/2014/main" id="{D440C947-B5ED-E6CF-7D93-794F6DFF1434}"/>
              </a:ext>
            </a:extLst>
          </p:cNvPr>
          <p:cNvSpPr/>
          <p:nvPr/>
        </p:nvSpPr>
        <p:spPr>
          <a:xfrm rot="1812587">
            <a:off x="4215516" y="693186"/>
            <a:ext cx="1353255" cy="1362230"/>
          </a:xfrm>
          <a:prstGeom prst="rect">
            <a:avLst/>
          </a:prstGeom>
          <a:noFill/>
        </p:spPr>
        <p:txBody>
          <a:bodyPr wrap="none" lIns="91440" tIns="45720" rIns="91440" bIns="45720">
            <a:prstTxWarp prst="textArchDown">
              <a:avLst/>
            </a:prstTxWarp>
            <a:spAutoFit/>
          </a:bodyPr>
          <a:lstStyle/>
          <a:p>
            <a:pPr algn="ctr"/>
            <a:r>
              <a:rPr lang="pt-BR" sz="1400" b="1" cap="none" spc="0" dirty="0">
                <a:ln w="0"/>
                <a:solidFill>
                  <a:srgbClr val="002060"/>
                </a:solidFill>
                <a:latin typeface="Bahnschrift SemiCondensed" panose="020B0502040204020203" pitchFamily="34" charset="0"/>
              </a:rPr>
              <a:t>MARIA ZILDA, MÃE DE JOÃO</a:t>
            </a:r>
          </a:p>
        </p:txBody>
      </p:sp>
      <p:sp>
        <p:nvSpPr>
          <p:cNvPr id="150" name="Forma Livre: Forma 149">
            <a:extLst>
              <a:ext uri="{FF2B5EF4-FFF2-40B4-BE49-F238E27FC236}">
                <a16:creationId xmlns:a16="http://schemas.microsoft.com/office/drawing/2014/main" id="{49097DF8-950B-A0D2-1E8B-67316AB7109A}"/>
              </a:ext>
            </a:extLst>
          </p:cNvPr>
          <p:cNvSpPr/>
          <p:nvPr/>
        </p:nvSpPr>
        <p:spPr>
          <a:xfrm rot="9684736">
            <a:off x="2170793" y="700821"/>
            <a:ext cx="1873214" cy="495290"/>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FE8F14"/>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Forma Livre: Forma 150">
            <a:extLst>
              <a:ext uri="{FF2B5EF4-FFF2-40B4-BE49-F238E27FC236}">
                <a16:creationId xmlns:a16="http://schemas.microsoft.com/office/drawing/2014/main" id="{7F5EE997-5EE3-F231-2189-13701EDCE902}"/>
              </a:ext>
            </a:extLst>
          </p:cNvPr>
          <p:cNvSpPr/>
          <p:nvPr/>
        </p:nvSpPr>
        <p:spPr>
          <a:xfrm rot="21294250">
            <a:off x="2441005" y="1968069"/>
            <a:ext cx="1857887" cy="442405"/>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C7E01B"/>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CaixaDeTexto 151">
            <a:extLst>
              <a:ext uri="{FF2B5EF4-FFF2-40B4-BE49-F238E27FC236}">
                <a16:creationId xmlns:a16="http://schemas.microsoft.com/office/drawing/2014/main" id="{2EA27218-59FE-53DF-0668-2B05FDF99E88}"/>
              </a:ext>
            </a:extLst>
          </p:cNvPr>
          <p:cNvSpPr txBox="1"/>
          <p:nvPr/>
        </p:nvSpPr>
        <p:spPr>
          <a:xfrm>
            <a:off x="1730723" y="602954"/>
            <a:ext cx="1259313" cy="261610"/>
          </a:xfrm>
          <a:prstGeom prst="rect">
            <a:avLst/>
          </a:prstGeom>
          <a:noFill/>
        </p:spPr>
        <p:txBody>
          <a:bodyPr wrap="square" rtlCol="0">
            <a:spAutoFit/>
          </a:bodyPr>
          <a:lstStyle/>
          <a:p>
            <a:r>
              <a:rPr lang="pt-BR" sz="1100" b="1" dirty="0">
                <a:solidFill>
                  <a:srgbClr val="FE8F14"/>
                </a:solidFill>
                <a:latin typeface="Bahnschrift" panose="020B0502040204020203" pitchFamily="34" charset="0"/>
              </a:rPr>
              <a:t>BRL XX,XXX,XXX</a:t>
            </a:r>
          </a:p>
        </p:txBody>
      </p:sp>
      <p:sp>
        <p:nvSpPr>
          <p:cNvPr id="153" name="CaixaDeTexto 152">
            <a:extLst>
              <a:ext uri="{FF2B5EF4-FFF2-40B4-BE49-F238E27FC236}">
                <a16:creationId xmlns:a16="http://schemas.microsoft.com/office/drawing/2014/main" id="{F3E781E3-7FA5-E094-6263-2CA57CE13514}"/>
              </a:ext>
            </a:extLst>
          </p:cNvPr>
          <p:cNvSpPr txBox="1"/>
          <p:nvPr/>
        </p:nvSpPr>
        <p:spPr>
          <a:xfrm>
            <a:off x="2659942" y="2017543"/>
            <a:ext cx="1292704" cy="261610"/>
          </a:xfrm>
          <a:prstGeom prst="rect">
            <a:avLst/>
          </a:prstGeom>
          <a:noFill/>
        </p:spPr>
        <p:txBody>
          <a:bodyPr wrap="square" rtlCol="0">
            <a:spAutoFit/>
          </a:bodyPr>
          <a:lstStyle/>
          <a:p>
            <a:r>
              <a:rPr lang="pt-BR" sz="1100" b="1" dirty="0">
                <a:solidFill>
                  <a:srgbClr val="C7E01B"/>
                </a:solidFill>
                <a:latin typeface="Bahnschrift" panose="020B0502040204020203" pitchFamily="34" charset="0"/>
              </a:rPr>
              <a:t>BRL XX,XXX,XXX</a:t>
            </a:r>
          </a:p>
        </p:txBody>
      </p:sp>
      <p:sp>
        <p:nvSpPr>
          <p:cNvPr id="158" name="Forma Livre: Forma 157">
            <a:extLst>
              <a:ext uri="{FF2B5EF4-FFF2-40B4-BE49-F238E27FC236}">
                <a16:creationId xmlns:a16="http://schemas.microsoft.com/office/drawing/2014/main" id="{15C5388D-47D2-636D-435B-EAF7F4E15E1F}"/>
              </a:ext>
            </a:extLst>
          </p:cNvPr>
          <p:cNvSpPr/>
          <p:nvPr/>
        </p:nvSpPr>
        <p:spPr>
          <a:xfrm rot="239368">
            <a:off x="2431346" y="3265395"/>
            <a:ext cx="1981146" cy="253847"/>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C7E01B"/>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1" name="CaixaDeTexto 160">
            <a:extLst>
              <a:ext uri="{FF2B5EF4-FFF2-40B4-BE49-F238E27FC236}">
                <a16:creationId xmlns:a16="http://schemas.microsoft.com/office/drawing/2014/main" id="{A06C20F6-0E89-783C-0ED9-D27FFC91495D}"/>
              </a:ext>
            </a:extLst>
          </p:cNvPr>
          <p:cNvSpPr txBox="1"/>
          <p:nvPr/>
        </p:nvSpPr>
        <p:spPr>
          <a:xfrm>
            <a:off x="2880167" y="3195381"/>
            <a:ext cx="1292704" cy="261610"/>
          </a:xfrm>
          <a:prstGeom prst="rect">
            <a:avLst/>
          </a:prstGeom>
          <a:noFill/>
        </p:spPr>
        <p:txBody>
          <a:bodyPr wrap="square" rtlCol="0">
            <a:spAutoFit/>
          </a:bodyPr>
          <a:lstStyle/>
          <a:p>
            <a:r>
              <a:rPr lang="pt-BR" sz="1100" b="1" dirty="0">
                <a:solidFill>
                  <a:srgbClr val="C7E01B"/>
                </a:solidFill>
                <a:latin typeface="Bahnschrift" panose="020B0502040204020203" pitchFamily="34" charset="0"/>
              </a:rPr>
              <a:t>BRL XX,XXX,XXX</a:t>
            </a:r>
          </a:p>
        </p:txBody>
      </p:sp>
      <p:sp>
        <p:nvSpPr>
          <p:cNvPr id="162" name="Retângulo 161">
            <a:extLst>
              <a:ext uri="{FF2B5EF4-FFF2-40B4-BE49-F238E27FC236}">
                <a16:creationId xmlns:a16="http://schemas.microsoft.com/office/drawing/2014/main" id="{DC2E88AF-CE71-A915-FA86-70D3E614EF3A}"/>
              </a:ext>
            </a:extLst>
          </p:cNvPr>
          <p:cNvSpPr/>
          <p:nvPr/>
        </p:nvSpPr>
        <p:spPr>
          <a:xfrm>
            <a:off x="7022476" y="1049102"/>
            <a:ext cx="2221136" cy="817031"/>
          </a:xfrm>
          <a:prstGeom prst="rect">
            <a:avLst/>
          </a:prstGeom>
          <a:noFill/>
          <a:ln w="41275">
            <a:solidFill>
              <a:srgbClr val="FE8F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Arco 165">
            <a:extLst>
              <a:ext uri="{FF2B5EF4-FFF2-40B4-BE49-F238E27FC236}">
                <a16:creationId xmlns:a16="http://schemas.microsoft.com/office/drawing/2014/main" id="{546BF151-227D-E1D6-7C25-D011068EF26B}"/>
              </a:ext>
            </a:extLst>
          </p:cNvPr>
          <p:cNvSpPr/>
          <p:nvPr/>
        </p:nvSpPr>
        <p:spPr>
          <a:xfrm rot="3865208">
            <a:off x="7913696" y="2232957"/>
            <a:ext cx="1257058" cy="1257362"/>
          </a:xfrm>
          <a:prstGeom prst="arc">
            <a:avLst>
              <a:gd name="adj1" fmla="val 19386064"/>
              <a:gd name="adj2" fmla="val 7115493"/>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68" name="Retângulo 167">
            <a:extLst>
              <a:ext uri="{FF2B5EF4-FFF2-40B4-BE49-F238E27FC236}">
                <a16:creationId xmlns:a16="http://schemas.microsoft.com/office/drawing/2014/main" id="{FDB54A60-0BE0-5510-2E60-DC633BE93664}"/>
              </a:ext>
            </a:extLst>
          </p:cNvPr>
          <p:cNvSpPr/>
          <p:nvPr/>
        </p:nvSpPr>
        <p:spPr>
          <a:xfrm rot="21422195">
            <a:off x="7841542" y="2006986"/>
            <a:ext cx="1418034" cy="1516355"/>
          </a:xfrm>
          <a:prstGeom prst="rect">
            <a:avLst/>
          </a:prstGeom>
          <a:noFill/>
        </p:spPr>
        <p:txBody>
          <a:bodyPr wrap="none" lIns="91440" tIns="45720" rIns="91440" bIns="45720">
            <a:prstTxWarp prst="textArchDown">
              <a:avLst/>
            </a:prstTxWarp>
            <a:spAutoFit/>
          </a:bodyPr>
          <a:lstStyle/>
          <a:p>
            <a:pPr algn="ctr"/>
            <a:r>
              <a:rPr lang="pt-BR" sz="1400" b="1" cap="none" spc="0" dirty="0">
                <a:ln w="0"/>
                <a:solidFill>
                  <a:srgbClr val="002060"/>
                </a:solidFill>
                <a:latin typeface="Bahnschrift SemiCondensed" panose="020B0502040204020203" pitchFamily="34" charset="0"/>
              </a:rPr>
              <a:t>GUSTAVO FONSECA</a:t>
            </a:r>
          </a:p>
        </p:txBody>
      </p:sp>
      <p:sp>
        <p:nvSpPr>
          <p:cNvPr id="170" name="Forma Livre: Forma 169">
            <a:extLst>
              <a:ext uri="{FF2B5EF4-FFF2-40B4-BE49-F238E27FC236}">
                <a16:creationId xmlns:a16="http://schemas.microsoft.com/office/drawing/2014/main" id="{1C3D65B2-2653-A3C7-D6D3-A8DC514A3FD8}"/>
              </a:ext>
            </a:extLst>
          </p:cNvPr>
          <p:cNvSpPr/>
          <p:nvPr/>
        </p:nvSpPr>
        <p:spPr>
          <a:xfrm rot="16200000">
            <a:off x="9069042" y="1952389"/>
            <a:ext cx="692138" cy="358482"/>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FE8F14"/>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Forma 170">
            <a:extLst>
              <a:ext uri="{FF2B5EF4-FFF2-40B4-BE49-F238E27FC236}">
                <a16:creationId xmlns:a16="http://schemas.microsoft.com/office/drawing/2014/main" id="{869FC6F1-32EB-B625-FF01-F805D9311EDE}"/>
              </a:ext>
            </a:extLst>
          </p:cNvPr>
          <p:cNvSpPr/>
          <p:nvPr/>
        </p:nvSpPr>
        <p:spPr>
          <a:xfrm rot="7813735">
            <a:off x="5586307" y="1718824"/>
            <a:ext cx="1581007" cy="133608"/>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FE8F14"/>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CaixaDeTexto 171">
            <a:extLst>
              <a:ext uri="{FF2B5EF4-FFF2-40B4-BE49-F238E27FC236}">
                <a16:creationId xmlns:a16="http://schemas.microsoft.com/office/drawing/2014/main" id="{AFE7AE4E-EDF4-8321-A915-2F4D4D45A561}"/>
              </a:ext>
            </a:extLst>
          </p:cNvPr>
          <p:cNvSpPr txBox="1"/>
          <p:nvPr/>
        </p:nvSpPr>
        <p:spPr>
          <a:xfrm rot="18791587">
            <a:off x="5597962" y="1525229"/>
            <a:ext cx="1259313" cy="261610"/>
          </a:xfrm>
          <a:prstGeom prst="rect">
            <a:avLst/>
          </a:prstGeom>
          <a:noFill/>
        </p:spPr>
        <p:txBody>
          <a:bodyPr wrap="square" rtlCol="0">
            <a:spAutoFit/>
          </a:bodyPr>
          <a:lstStyle/>
          <a:p>
            <a:r>
              <a:rPr lang="pt-BR" sz="1100" b="1" dirty="0">
                <a:solidFill>
                  <a:srgbClr val="FE8F14"/>
                </a:solidFill>
                <a:latin typeface="Bahnschrift" panose="020B0502040204020203" pitchFamily="34" charset="0"/>
              </a:rPr>
              <a:t>BRL XX,XXX,XXX</a:t>
            </a:r>
          </a:p>
        </p:txBody>
      </p:sp>
      <p:sp>
        <p:nvSpPr>
          <p:cNvPr id="173" name="Forma Livre: Forma 172">
            <a:extLst>
              <a:ext uri="{FF2B5EF4-FFF2-40B4-BE49-F238E27FC236}">
                <a16:creationId xmlns:a16="http://schemas.microsoft.com/office/drawing/2014/main" id="{EDE1FB60-BA5D-CD28-7F8A-2C0EC742C102}"/>
              </a:ext>
            </a:extLst>
          </p:cNvPr>
          <p:cNvSpPr/>
          <p:nvPr/>
        </p:nvSpPr>
        <p:spPr>
          <a:xfrm rot="10302867">
            <a:off x="6698723" y="2057183"/>
            <a:ext cx="1215614" cy="336023"/>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FE8F14"/>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Arco 175">
            <a:extLst>
              <a:ext uri="{FF2B5EF4-FFF2-40B4-BE49-F238E27FC236}">
                <a16:creationId xmlns:a16="http://schemas.microsoft.com/office/drawing/2014/main" id="{7F94EE5F-F703-5181-A5DD-4CB3A5423306}"/>
              </a:ext>
            </a:extLst>
          </p:cNvPr>
          <p:cNvSpPr/>
          <p:nvPr/>
        </p:nvSpPr>
        <p:spPr>
          <a:xfrm rot="3865208">
            <a:off x="9990613" y="1745872"/>
            <a:ext cx="1257058" cy="1257362"/>
          </a:xfrm>
          <a:prstGeom prst="arc">
            <a:avLst>
              <a:gd name="adj1" fmla="val 19386064"/>
              <a:gd name="adj2" fmla="val 16880017"/>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77" name="Arco 176">
            <a:extLst>
              <a:ext uri="{FF2B5EF4-FFF2-40B4-BE49-F238E27FC236}">
                <a16:creationId xmlns:a16="http://schemas.microsoft.com/office/drawing/2014/main" id="{F38125A9-1877-186F-DEC7-C1E45FAAFEBD}"/>
              </a:ext>
            </a:extLst>
          </p:cNvPr>
          <p:cNvSpPr/>
          <p:nvPr/>
        </p:nvSpPr>
        <p:spPr>
          <a:xfrm rot="3865208">
            <a:off x="9987476" y="1740770"/>
            <a:ext cx="1257058" cy="1257362"/>
          </a:xfrm>
          <a:prstGeom prst="arc">
            <a:avLst>
              <a:gd name="adj1" fmla="val 19386064"/>
              <a:gd name="adj2" fmla="val 7115493"/>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78" name="Retângulo 177">
            <a:extLst>
              <a:ext uri="{FF2B5EF4-FFF2-40B4-BE49-F238E27FC236}">
                <a16:creationId xmlns:a16="http://schemas.microsoft.com/office/drawing/2014/main" id="{AEB51CF9-D066-6D97-032E-6D29A5714BE7}"/>
              </a:ext>
            </a:extLst>
          </p:cNvPr>
          <p:cNvSpPr/>
          <p:nvPr/>
        </p:nvSpPr>
        <p:spPr>
          <a:xfrm rot="21422195">
            <a:off x="9899526" y="1537105"/>
            <a:ext cx="1432955" cy="1490107"/>
          </a:xfrm>
          <a:prstGeom prst="rect">
            <a:avLst/>
          </a:prstGeom>
          <a:noFill/>
        </p:spPr>
        <p:txBody>
          <a:bodyPr wrap="none" lIns="91440" tIns="45720" rIns="91440" bIns="45720">
            <a:prstTxWarp prst="textArchDown">
              <a:avLst/>
            </a:prstTxWarp>
            <a:spAutoFit/>
          </a:bodyPr>
          <a:lstStyle/>
          <a:p>
            <a:pPr algn="ctr"/>
            <a:r>
              <a:rPr lang="pt-BR" sz="1400" b="1" cap="none" spc="0" dirty="0">
                <a:ln w="0"/>
                <a:solidFill>
                  <a:srgbClr val="002060"/>
                </a:solidFill>
                <a:latin typeface="Bahnschrift SemiCondensed" panose="020B0502040204020203" pitchFamily="34" charset="0"/>
              </a:rPr>
              <a:t>LORENA BENTES</a:t>
            </a:r>
          </a:p>
        </p:txBody>
      </p:sp>
      <p:pic>
        <p:nvPicPr>
          <p:cNvPr id="180" name="Imagem 179">
            <a:extLst>
              <a:ext uri="{FF2B5EF4-FFF2-40B4-BE49-F238E27FC236}">
                <a16:creationId xmlns:a16="http://schemas.microsoft.com/office/drawing/2014/main" id="{6F228CAE-A161-58F3-CA17-C7AB57EC8737}"/>
              </a:ext>
            </a:extLst>
          </p:cNvPr>
          <p:cNvPicPr>
            <a:picLocks noChangeAspect="1"/>
          </p:cNvPicPr>
          <p:nvPr/>
        </p:nvPicPr>
        <p:blipFill>
          <a:blip r:embed="rId15"/>
          <a:stretch>
            <a:fillRect/>
          </a:stretch>
        </p:blipFill>
        <p:spPr>
          <a:xfrm>
            <a:off x="9861966" y="4020625"/>
            <a:ext cx="1669820" cy="1612240"/>
          </a:xfrm>
          <a:prstGeom prst="rect">
            <a:avLst/>
          </a:prstGeom>
        </p:spPr>
      </p:pic>
      <p:sp>
        <p:nvSpPr>
          <p:cNvPr id="181" name="Forma Livre: Forma 180">
            <a:extLst>
              <a:ext uri="{FF2B5EF4-FFF2-40B4-BE49-F238E27FC236}">
                <a16:creationId xmlns:a16="http://schemas.microsoft.com/office/drawing/2014/main" id="{5E6ED74D-A844-37C0-5E88-061552F78DB4}"/>
              </a:ext>
            </a:extLst>
          </p:cNvPr>
          <p:cNvSpPr/>
          <p:nvPr/>
        </p:nvSpPr>
        <p:spPr>
          <a:xfrm rot="11561710">
            <a:off x="9341036" y="723258"/>
            <a:ext cx="1475278" cy="653362"/>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FE8F14"/>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Forma Livre: Forma 181">
            <a:extLst>
              <a:ext uri="{FF2B5EF4-FFF2-40B4-BE49-F238E27FC236}">
                <a16:creationId xmlns:a16="http://schemas.microsoft.com/office/drawing/2014/main" id="{316B978F-FCDD-62C5-9CF4-8AE4D486ED0A}"/>
              </a:ext>
            </a:extLst>
          </p:cNvPr>
          <p:cNvSpPr/>
          <p:nvPr/>
        </p:nvSpPr>
        <p:spPr>
          <a:xfrm rot="3734294">
            <a:off x="9418825" y="3268141"/>
            <a:ext cx="1215614" cy="336023"/>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FE8F14"/>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3" name="Retângulo 182">
            <a:extLst>
              <a:ext uri="{FF2B5EF4-FFF2-40B4-BE49-F238E27FC236}">
                <a16:creationId xmlns:a16="http://schemas.microsoft.com/office/drawing/2014/main" id="{F9B2F456-FCE2-032D-3F79-5197CF52EA24}"/>
              </a:ext>
            </a:extLst>
          </p:cNvPr>
          <p:cNvSpPr/>
          <p:nvPr/>
        </p:nvSpPr>
        <p:spPr>
          <a:xfrm>
            <a:off x="8288215" y="4026206"/>
            <a:ext cx="3262524" cy="1606657"/>
          </a:xfrm>
          <a:prstGeom prst="rect">
            <a:avLst/>
          </a:prstGeom>
          <a:noFill/>
          <a:ln w="41275">
            <a:solidFill>
              <a:srgbClr val="FE8F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6" name="Forma Livre: Forma 185">
            <a:extLst>
              <a:ext uri="{FF2B5EF4-FFF2-40B4-BE49-F238E27FC236}">
                <a16:creationId xmlns:a16="http://schemas.microsoft.com/office/drawing/2014/main" id="{07E224ED-73BE-7BFC-39E3-52C4852C5057}"/>
              </a:ext>
            </a:extLst>
          </p:cNvPr>
          <p:cNvSpPr/>
          <p:nvPr/>
        </p:nvSpPr>
        <p:spPr>
          <a:xfrm rot="239368">
            <a:off x="2257457" y="3446355"/>
            <a:ext cx="5891518" cy="1399833"/>
          </a:xfrm>
          <a:custGeom>
            <a:avLst/>
            <a:gdLst>
              <a:gd name="connsiteX0" fmla="*/ 0 w 1215614"/>
              <a:gd name="connsiteY0" fmla="*/ 0 h 336023"/>
              <a:gd name="connsiteX1" fmla="*/ 505609 w 1215614"/>
              <a:gd name="connsiteY1" fmla="*/ 333487 h 336023"/>
              <a:gd name="connsiteX2" fmla="*/ 1108038 w 1215614"/>
              <a:gd name="connsiteY2" fmla="*/ 150607 h 336023"/>
              <a:gd name="connsiteX3" fmla="*/ 1215614 w 1215614"/>
              <a:gd name="connsiteY3" fmla="*/ 96819 h 336023"/>
            </a:gdLst>
            <a:ahLst/>
            <a:cxnLst>
              <a:cxn ang="0">
                <a:pos x="connsiteX0" y="connsiteY0"/>
              </a:cxn>
              <a:cxn ang="0">
                <a:pos x="connsiteX1" y="connsiteY1"/>
              </a:cxn>
              <a:cxn ang="0">
                <a:pos x="connsiteX2" y="connsiteY2"/>
              </a:cxn>
              <a:cxn ang="0">
                <a:pos x="connsiteX3" y="connsiteY3"/>
              </a:cxn>
            </a:cxnLst>
            <a:rect l="l" t="t" r="r" b="b"/>
            <a:pathLst>
              <a:path w="1215614" h="336023">
                <a:moveTo>
                  <a:pt x="0" y="0"/>
                </a:moveTo>
                <a:cubicBezTo>
                  <a:pt x="160468" y="154193"/>
                  <a:pt x="320936" y="308386"/>
                  <a:pt x="505609" y="333487"/>
                </a:cubicBezTo>
                <a:cubicBezTo>
                  <a:pt x="690282" y="358588"/>
                  <a:pt x="989704" y="190052"/>
                  <a:pt x="1108038" y="150607"/>
                </a:cubicBezTo>
                <a:cubicBezTo>
                  <a:pt x="1226372" y="111162"/>
                  <a:pt x="1156447" y="102198"/>
                  <a:pt x="1215614" y="96819"/>
                </a:cubicBezTo>
              </a:path>
            </a:pathLst>
          </a:custGeom>
          <a:noFill/>
          <a:ln w="31750">
            <a:solidFill>
              <a:srgbClr val="C7E01B"/>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CaixaDeTexto 145">
            <a:extLst>
              <a:ext uri="{FF2B5EF4-FFF2-40B4-BE49-F238E27FC236}">
                <a16:creationId xmlns:a16="http://schemas.microsoft.com/office/drawing/2014/main" id="{5532D642-0F57-6EF5-FABC-01ECE058E18D}"/>
              </a:ext>
            </a:extLst>
          </p:cNvPr>
          <p:cNvSpPr txBox="1"/>
          <p:nvPr/>
        </p:nvSpPr>
        <p:spPr>
          <a:xfrm rot="5400000">
            <a:off x="2052062" y="3782407"/>
            <a:ext cx="1114894" cy="261610"/>
          </a:xfrm>
          <a:prstGeom prst="rect">
            <a:avLst/>
          </a:prstGeom>
          <a:noFill/>
        </p:spPr>
        <p:txBody>
          <a:bodyPr wrap="square" rtlCol="0">
            <a:spAutoFit/>
          </a:bodyPr>
          <a:lstStyle/>
          <a:p>
            <a:r>
              <a:rPr lang="pt-BR" sz="1100" b="1" dirty="0">
                <a:solidFill>
                  <a:srgbClr val="FE8F14"/>
                </a:solidFill>
                <a:latin typeface="Bahnschrift" panose="020B0502040204020203" pitchFamily="34" charset="0"/>
              </a:rPr>
              <a:t>BRL X,XXX,XXX</a:t>
            </a:r>
          </a:p>
        </p:txBody>
      </p:sp>
      <p:sp>
        <p:nvSpPr>
          <p:cNvPr id="187" name="CaixaDeTexto 186">
            <a:extLst>
              <a:ext uri="{FF2B5EF4-FFF2-40B4-BE49-F238E27FC236}">
                <a16:creationId xmlns:a16="http://schemas.microsoft.com/office/drawing/2014/main" id="{EA998F5F-5DD6-257F-60A0-51A67F3EF14B}"/>
              </a:ext>
            </a:extLst>
          </p:cNvPr>
          <p:cNvSpPr txBox="1"/>
          <p:nvPr/>
        </p:nvSpPr>
        <p:spPr>
          <a:xfrm>
            <a:off x="1160493" y="322666"/>
            <a:ext cx="11050964" cy="276999"/>
          </a:xfrm>
          <a:prstGeom prst="rect">
            <a:avLst/>
          </a:prstGeom>
          <a:noFill/>
        </p:spPr>
        <p:txBody>
          <a:bodyPr wrap="square">
            <a:spAutoFit/>
          </a:bodyPr>
          <a:lstStyle/>
          <a:p>
            <a:pPr algn="r"/>
            <a:r>
              <a:rPr lang="en-US" sz="1200">
                <a:solidFill>
                  <a:srgbClr val="002060"/>
                </a:solidFill>
                <a:latin typeface="Bahnschrift SemiCondensed" panose="020B0502040204020203" pitchFamily="34" charset="0"/>
              </a:rPr>
              <a:t>STRATEGIC </a:t>
            </a:r>
            <a:r>
              <a:rPr lang="en-US" sz="1200" dirty="0">
                <a:solidFill>
                  <a:srgbClr val="002060"/>
                </a:solidFill>
                <a:latin typeface="Bahnschrift SemiCondensed" panose="020B0502040204020203" pitchFamily="34" charset="0"/>
              </a:rPr>
              <a:t>INFORMATION THAT CAN BE USED TO REINFORCE THE NEED TO KEEP JOÃO ARAÚJO AWAY FROM BURITIRAMA</a:t>
            </a:r>
            <a:endParaRPr lang="pt-BR" sz="1200" dirty="0">
              <a:solidFill>
                <a:srgbClr val="002060"/>
              </a:solidFill>
              <a:latin typeface="Bahnschrift SemiCondensed" panose="020B0502040204020203" pitchFamily="34" charset="0"/>
            </a:endParaRPr>
          </a:p>
        </p:txBody>
      </p:sp>
      <p:sp>
        <p:nvSpPr>
          <p:cNvPr id="1027" name="CaixaDeTexto 1026">
            <a:extLst>
              <a:ext uri="{FF2B5EF4-FFF2-40B4-BE49-F238E27FC236}">
                <a16:creationId xmlns:a16="http://schemas.microsoft.com/office/drawing/2014/main" id="{94387FAD-1153-104F-4216-DBFEFC8B5BC1}"/>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Strategic</a:t>
            </a:r>
            <a:r>
              <a:rPr lang="pt-BR" sz="800" b="1" dirty="0">
                <a:solidFill>
                  <a:srgbClr val="002060"/>
                </a:solidFill>
                <a:latin typeface="Arial" panose="020B0604020202020204" pitchFamily="34" charset="0"/>
                <a:cs typeface="Arial" panose="020B0604020202020204" pitchFamily="34" charset="0"/>
              </a:rPr>
              <a:t> Data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Tree>
    <p:extLst>
      <p:ext uri="{BB962C8B-B14F-4D97-AF65-F5344CB8AC3E}">
        <p14:creationId xmlns:p14="http://schemas.microsoft.com/office/powerpoint/2010/main" val="354457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co 55">
            <a:extLst>
              <a:ext uri="{FF2B5EF4-FFF2-40B4-BE49-F238E27FC236}">
                <a16:creationId xmlns:a16="http://schemas.microsoft.com/office/drawing/2014/main" id="{A1766209-0A14-D53B-263A-750F5598C4A8}"/>
              </a:ext>
            </a:extLst>
          </p:cNvPr>
          <p:cNvSpPr/>
          <p:nvPr/>
        </p:nvSpPr>
        <p:spPr>
          <a:xfrm rot="16200000">
            <a:off x="7626118" y="3651730"/>
            <a:ext cx="1160564" cy="1575770"/>
          </a:xfrm>
          <a:prstGeom prst="arc">
            <a:avLst>
              <a:gd name="adj1" fmla="val 16188199"/>
              <a:gd name="adj2" fmla="val 5644306"/>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6" name="Arco 45">
            <a:extLst>
              <a:ext uri="{FF2B5EF4-FFF2-40B4-BE49-F238E27FC236}">
                <a16:creationId xmlns:a16="http://schemas.microsoft.com/office/drawing/2014/main" id="{A13DC2EF-AEAB-BAAF-A023-50F2A3C82886}"/>
              </a:ext>
            </a:extLst>
          </p:cNvPr>
          <p:cNvSpPr/>
          <p:nvPr/>
        </p:nvSpPr>
        <p:spPr>
          <a:xfrm rot="3865208">
            <a:off x="10672155" y="4297718"/>
            <a:ext cx="1257058" cy="1257362"/>
          </a:xfrm>
          <a:prstGeom prst="arc">
            <a:avLst>
              <a:gd name="adj1" fmla="val 1282219"/>
              <a:gd name="adj2" fmla="val 11672192"/>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3" name="Retângulo: Cantos Arredondados 52">
            <a:extLst>
              <a:ext uri="{FF2B5EF4-FFF2-40B4-BE49-F238E27FC236}">
                <a16:creationId xmlns:a16="http://schemas.microsoft.com/office/drawing/2014/main" id="{AC4297E3-FF0F-E88D-A445-E5A43892972F}"/>
              </a:ext>
            </a:extLst>
          </p:cNvPr>
          <p:cNvSpPr/>
          <p:nvPr/>
        </p:nvSpPr>
        <p:spPr>
          <a:xfrm>
            <a:off x="8045741" y="5705075"/>
            <a:ext cx="2313335" cy="627379"/>
          </a:xfrm>
          <a:prstGeom prst="roundRect">
            <a:avLst/>
          </a:prstGeom>
          <a:solidFill>
            <a:schemeClr val="bg1"/>
          </a:solidFill>
          <a:ln w="238125">
            <a:solidFill>
              <a:srgbClr val="FE8F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Cantos Arredondados 49">
            <a:extLst>
              <a:ext uri="{FF2B5EF4-FFF2-40B4-BE49-F238E27FC236}">
                <a16:creationId xmlns:a16="http://schemas.microsoft.com/office/drawing/2014/main" id="{8C0C2111-BC23-C87C-0FDD-3257AC9940B3}"/>
              </a:ext>
            </a:extLst>
          </p:cNvPr>
          <p:cNvSpPr/>
          <p:nvPr/>
        </p:nvSpPr>
        <p:spPr>
          <a:xfrm>
            <a:off x="9417161" y="1955122"/>
            <a:ext cx="2561281" cy="1229996"/>
          </a:xfrm>
          <a:prstGeom prst="roundRect">
            <a:avLst/>
          </a:prstGeom>
          <a:solidFill>
            <a:schemeClr val="bg1"/>
          </a:solidFill>
          <a:ln w="190500">
            <a:solidFill>
              <a:srgbClr val="C7E0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Arco 29">
            <a:extLst>
              <a:ext uri="{FF2B5EF4-FFF2-40B4-BE49-F238E27FC236}">
                <a16:creationId xmlns:a16="http://schemas.microsoft.com/office/drawing/2014/main" id="{AD26BF83-B08F-2C92-7362-CF474BAF190C}"/>
              </a:ext>
            </a:extLst>
          </p:cNvPr>
          <p:cNvSpPr>
            <a:spLocks/>
          </p:cNvSpPr>
          <p:nvPr/>
        </p:nvSpPr>
        <p:spPr>
          <a:xfrm rot="14012832">
            <a:off x="422704" y="1146669"/>
            <a:ext cx="5083803" cy="4718245"/>
          </a:xfrm>
          <a:prstGeom prst="arc">
            <a:avLst>
              <a:gd name="adj1" fmla="val 10571739"/>
              <a:gd name="adj2" fmla="val 18304322"/>
            </a:avLst>
          </a:prstGeom>
          <a:ln w="244475">
            <a:solidFill>
              <a:srgbClr val="FE8F14"/>
            </a:solidFill>
            <a:headEnd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3" name="Retângulo: Cantos Arredondados 32">
            <a:extLst>
              <a:ext uri="{FF2B5EF4-FFF2-40B4-BE49-F238E27FC236}">
                <a16:creationId xmlns:a16="http://schemas.microsoft.com/office/drawing/2014/main" id="{1EB0F5B8-4CD8-5717-FA43-39A5A66D7110}"/>
              </a:ext>
            </a:extLst>
          </p:cNvPr>
          <p:cNvSpPr/>
          <p:nvPr/>
        </p:nvSpPr>
        <p:spPr>
          <a:xfrm>
            <a:off x="4431256" y="4525909"/>
            <a:ext cx="3222776" cy="1139296"/>
          </a:xfrm>
          <a:prstGeom prst="roundRect">
            <a:avLst/>
          </a:prstGeom>
          <a:solidFill>
            <a:schemeClr val="bg1"/>
          </a:solidFill>
          <a:ln w="190500">
            <a:solidFill>
              <a:srgbClr val="C7E0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Arco 24">
            <a:extLst>
              <a:ext uri="{FF2B5EF4-FFF2-40B4-BE49-F238E27FC236}">
                <a16:creationId xmlns:a16="http://schemas.microsoft.com/office/drawing/2014/main" id="{04F770D6-EA04-76BE-2750-609587E215B9}"/>
              </a:ext>
            </a:extLst>
          </p:cNvPr>
          <p:cNvSpPr>
            <a:spLocks/>
          </p:cNvSpPr>
          <p:nvPr/>
        </p:nvSpPr>
        <p:spPr>
          <a:xfrm rot="3295005">
            <a:off x="1462363" y="-77767"/>
            <a:ext cx="2405958" cy="5693663"/>
          </a:xfrm>
          <a:prstGeom prst="arc">
            <a:avLst>
              <a:gd name="adj1" fmla="val 7263572"/>
              <a:gd name="adj2" fmla="val 16187962"/>
            </a:avLst>
          </a:prstGeom>
          <a:ln w="244475">
            <a:gradFill>
              <a:gsLst>
                <a:gs pos="77000">
                  <a:srgbClr val="FE8F14"/>
                </a:gs>
                <a:gs pos="29000">
                  <a:srgbClr val="C7E01B"/>
                </a:gs>
              </a:gsLst>
              <a:lin ang="5400000" scaled="1"/>
            </a:gradFill>
            <a:headEnd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3" name="Arco 22">
            <a:extLst>
              <a:ext uri="{FF2B5EF4-FFF2-40B4-BE49-F238E27FC236}">
                <a16:creationId xmlns:a16="http://schemas.microsoft.com/office/drawing/2014/main" id="{681AE42C-1C89-372C-A253-117359F85CA7}"/>
              </a:ext>
            </a:extLst>
          </p:cNvPr>
          <p:cNvSpPr>
            <a:spLocks/>
          </p:cNvSpPr>
          <p:nvPr/>
        </p:nvSpPr>
        <p:spPr>
          <a:xfrm rot="14012832">
            <a:off x="2210879" y="648501"/>
            <a:ext cx="2111254" cy="3476969"/>
          </a:xfrm>
          <a:prstGeom prst="arc">
            <a:avLst>
              <a:gd name="adj1" fmla="val 6187585"/>
              <a:gd name="adj2" fmla="val 16706002"/>
            </a:avLst>
          </a:prstGeom>
          <a:ln w="244475">
            <a:gradFill>
              <a:gsLst>
                <a:gs pos="23000">
                  <a:srgbClr val="FE8F14"/>
                </a:gs>
                <a:gs pos="78000">
                  <a:srgbClr val="C7E01B"/>
                </a:gs>
              </a:gsLst>
              <a:lin ang="5400000" scaled="1"/>
            </a:gradFill>
            <a:headEnd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8" name="Retângulo 67">
            <a:extLst>
              <a:ext uri="{FF2B5EF4-FFF2-40B4-BE49-F238E27FC236}">
                <a16:creationId xmlns:a16="http://schemas.microsoft.com/office/drawing/2014/main" id="{A8FE8BEB-EEB5-41E1-A290-B82E5332C26E}"/>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9" name="Imagem 23">
            <a:extLst>
              <a:ext uri="{FF2B5EF4-FFF2-40B4-BE49-F238E27FC236}">
                <a16:creationId xmlns:a16="http://schemas.microsoft.com/office/drawing/2014/main" id="{A0C428AB-9082-4D81-A494-89F22DF41CE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120" name="CaixaDeTexto 119">
            <a:extLst>
              <a:ext uri="{FF2B5EF4-FFF2-40B4-BE49-F238E27FC236}">
                <a16:creationId xmlns:a16="http://schemas.microsoft.com/office/drawing/2014/main" id="{B3E19DA5-79D5-887E-21A8-1D9CB206B39F}"/>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STRONG INDICATIONS OF FRAUD SCHEMES AND ASSET CONCEALMENT</a:t>
            </a:r>
          </a:p>
        </p:txBody>
      </p:sp>
      <p:cxnSp>
        <p:nvCxnSpPr>
          <p:cNvPr id="123" name="Conector reto 122">
            <a:extLst>
              <a:ext uri="{FF2B5EF4-FFF2-40B4-BE49-F238E27FC236}">
                <a16:creationId xmlns:a16="http://schemas.microsoft.com/office/drawing/2014/main" id="{3F01A36C-638D-5F64-9D3A-9B299018AAAA}"/>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127" name="Espaço Reservado para Número de Slide 2">
            <a:extLst>
              <a:ext uri="{FF2B5EF4-FFF2-40B4-BE49-F238E27FC236}">
                <a16:creationId xmlns:a16="http://schemas.microsoft.com/office/drawing/2014/main" id="{2F983B8E-F5B6-78AE-E9E0-455C4F25198A}"/>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19</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128" name="Arco 127">
            <a:extLst>
              <a:ext uri="{FF2B5EF4-FFF2-40B4-BE49-F238E27FC236}">
                <a16:creationId xmlns:a16="http://schemas.microsoft.com/office/drawing/2014/main" id="{D7A07688-4433-DAE4-FB5D-418275429E2F}"/>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29" name="Arco 128">
            <a:extLst>
              <a:ext uri="{FF2B5EF4-FFF2-40B4-BE49-F238E27FC236}">
                <a16:creationId xmlns:a16="http://schemas.microsoft.com/office/drawing/2014/main" id="{8834884E-51DC-4F54-22D5-DF7EF0F42E63}"/>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87" name="CaixaDeTexto 186">
            <a:extLst>
              <a:ext uri="{FF2B5EF4-FFF2-40B4-BE49-F238E27FC236}">
                <a16:creationId xmlns:a16="http://schemas.microsoft.com/office/drawing/2014/main" id="{EA998F5F-5DD6-257F-60A0-51A67F3EF14B}"/>
              </a:ext>
            </a:extLst>
          </p:cNvPr>
          <p:cNvSpPr txBox="1"/>
          <p:nvPr/>
        </p:nvSpPr>
        <p:spPr>
          <a:xfrm>
            <a:off x="1160493" y="322666"/>
            <a:ext cx="11050964" cy="276999"/>
          </a:xfrm>
          <a:prstGeom prst="rect">
            <a:avLst/>
          </a:prstGeom>
          <a:noFill/>
        </p:spPr>
        <p:txBody>
          <a:bodyPr wrap="square">
            <a:spAutoFit/>
          </a:bodyPr>
          <a:lstStyle/>
          <a:p>
            <a:pPr algn="r"/>
            <a:r>
              <a:rPr lang="en-US" sz="1200">
                <a:solidFill>
                  <a:srgbClr val="002060"/>
                </a:solidFill>
                <a:latin typeface="Bahnschrift SemiCondensed" panose="020B0502040204020203" pitchFamily="34" charset="0"/>
              </a:rPr>
              <a:t>STRATEGIC </a:t>
            </a:r>
            <a:r>
              <a:rPr lang="en-US" sz="1200" dirty="0">
                <a:solidFill>
                  <a:srgbClr val="002060"/>
                </a:solidFill>
                <a:latin typeface="Bahnschrift SemiCondensed" panose="020B0502040204020203" pitchFamily="34" charset="0"/>
              </a:rPr>
              <a:t>INFORMATION THAT CAN BE USED TO REINFORCE THE NEED TO KEEP JOÃO ARAÚJO AWAY FROM BURITIRAMA</a:t>
            </a:r>
            <a:endParaRPr lang="pt-BR" sz="1200" dirty="0">
              <a:solidFill>
                <a:srgbClr val="002060"/>
              </a:solidFill>
              <a:latin typeface="Bahnschrift SemiCondensed" panose="020B0502040204020203" pitchFamily="34" charset="0"/>
            </a:endParaRPr>
          </a:p>
        </p:txBody>
      </p:sp>
      <p:sp>
        <p:nvSpPr>
          <p:cNvPr id="1027" name="CaixaDeTexto 1026">
            <a:extLst>
              <a:ext uri="{FF2B5EF4-FFF2-40B4-BE49-F238E27FC236}">
                <a16:creationId xmlns:a16="http://schemas.microsoft.com/office/drawing/2014/main" id="{94387FAD-1153-104F-4216-DBFEFC8B5BC1}"/>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Strategic</a:t>
            </a:r>
            <a:r>
              <a:rPr lang="pt-BR" sz="800" b="1" dirty="0">
                <a:solidFill>
                  <a:srgbClr val="002060"/>
                </a:solidFill>
                <a:latin typeface="Arial" panose="020B0604020202020204" pitchFamily="34" charset="0"/>
                <a:cs typeface="Arial" panose="020B0604020202020204" pitchFamily="34" charset="0"/>
              </a:rPr>
              <a:t> Data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
        <p:nvSpPr>
          <p:cNvPr id="6" name="Retângulo 5">
            <a:extLst>
              <a:ext uri="{FF2B5EF4-FFF2-40B4-BE49-F238E27FC236}">
                <a16:creationId xmlns:a16="http://schemas.microsoft.com/office/drawing/2014/main" id="{08776E66-56BA-3FFE-DC14-E763598E3CE1}"/>
              </a:ext>
            </a:extLst>
          </p:cNvPr>
          <p:cNvSpPr/>
          <p:nvPr/>
        </p:nvSpPr>
        <p:spPr>
          <a:xfrm rot="21422195">
            <a:off x="4738295" y="1411384"/>
            <a:ext cx="2140362" cy="1571799"/>
          </a:xfrm>
          <a:prstGeom prst="rect">
            <a:avLst/>
          </a:prstGeom>
          <a:noFill/>
        </p:spPr>
        <p:txBody>
          <a:bodyPr wrap="none" lIns="91440" tIns="45720" rIns="91440" bIns="45720">
            <a:prstTxWarp prst="textArchDown">
              <a:avLst/>
            </a:prstTxWarp>
            <a:spAutoFit/>
          </a:bodyPr>
          <a:lstStyle/>
          <a:p>
            <a:pPr algn="ctr"/>
            <a:r>
              <a:rPr lang="pt-BR" sz="2000" b="1" cap="none" spc="0" dirty="0">
                <a:ln w="0"/>
                <a:solidFill>
                  <a:srgbClr val="002060"/>
                </a:solidFill>
                <a:latin typeface="Bahnschrift SemiCondensed" panose="020B0502040204020203" pitchFamily="34" charset="0"/>
              </a:rPr>
              <a:t>JOÃO ARAÚJO</a:t>
            </a:r>
          </a:p>
        </p:txBody>
      </p:sp>
      <p:sp>
        <p:nvSpPr>
          <p:cNvPr id="12" name="Elipse 11">
            <a:extLst>
              <a:ext uri="{FF2B5EF4-FFF2-40B4-BE49-F238E27FC236}">
                <a16:creationId xmlns:a16="http://schemas.microsoft.com/office/drawing/2014/main" id="{274CA54C-3193-5878-BB4C-C2597F71CABD}"/>
              </a:ext>
            </a:extLst>
          </p:cNvPr>
          <p:cNvSpPr/>
          <p:nvPr/>
        </p:nvSpPr>
        <p:spPr>
          <a:xfrm>
            <a:off x="4816428" y="910377"/>
            <a:ext cx="1952542" cy="195254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Arco 1">
            <a:extLst>
              <a:ext uri="{FF2B5EF4-FFF2-40B4-BE49-F238E27FC236}">
                <a16:creationId xmlns:a16="http://schemas.microsoft.com/office/drawing/2014/main" id="{6952AE55-4B7E-08DA-F9D3-74A6DA09FC4F}"/>
              </a:ext>
            </a:extLst>
          </p:cNvPr>
          <p:cNvSpPr>
            <a:spLocks/>
          </p:cNvSpPr>
          <p:nvPr/>
        </p:nvSpPr>
        <p:spPr>
          <a:xfrm rot="3865208">
            <a:off x="4754788" y="896567"/>
            <a:ext cx="2063144" cy="2063643"/>
          </a:xfrm>
          <a:prstGeom prst="arc">
            <a:avLst>
              <a:gd name="adj1" fmla="val 19386064"/>
              <a:gd name="adj2" fmla="val 16706002"/>
            </a:avLst>
          </a:prstGeom>
          <a:ln w="304800">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3" name="Picture 10" descr="Buritirama, do empresário João Araújo , fecha acordo bilionário com estatal  Minmetals - Revista Poder">
            <a:extLst>
              <a:ext uri="{FF2B5EF4-FFF2-40B4-BE49-F238E27FC236}">
                <a16:creationId xmlns:a16="http://schemas.microsoft.com/office/drawing/2014/main" id="{7D9017AB-9F51-D61E-23C4-6DA997D14DE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077" b="98214" l="3067" r="90667">
                        <a14:foregroundMark x1="23467" y1="59524" x2="28533" y2="70387"/>
                        <a14:foregroundMark x1="54400" y1="52976" x2="72800" y2="82440"/>
                        <a14:foregroundMark x1="78667" y1="92708" x2="85106" y2="85808"/>
                        <a14:foregroundMark x1="90800" y1="78274" x2="90800" y2="78274"/>
                        <a14:foregroundMark x1="89200" y1="85863" x2="89200" y2="85863"/>
                        <a14:foregroundMark x1="25600" y1="52976" x2="11467" y2="79167"/>
                        <a14:foregroundMark x1="11467" y1="79167" x2="9467" y2="92560"/>
                        <a14:foregroundMark x1="9467" y1="92560" x2="30400" y2="90179"/>
                        <a14:foregroundMark x1="21467" y1="57440" x2="20267" y2="51786"/>
                        <a14:foregroundMark x1="14000" y1="61310" x2="4267" y2="89286"/>
                        <a14:foregroundMark x1="4267" y1="89286" x2="6133" y2="92262"/>
                        <a14:foregroundMark x1="3067" y1="92262" x2="9467" y2="95536"/>
                        <a14:foregroundMark x1="22267" y1="96429" x2="22267" y2="98363"/>
                        <a14:foregroundMark x1="28667" y1="51339" x2="29333" y2="53274"/>
                        <a14:foregroundMark x1="30400" y1="9821" x2="29067" y2="9077"/>
                        <a14:backgroundMark x1="1200" y1="98810" x2="533" y2="98363"/>
                        <a14:backgroundMark x1="60800" y1="83780" x2="60667" y2="85119"/>
                        <a14:backgroundMark x1="17467" y1="79762" x2="17333" y2="84970"/>
                        <a14:backgroundMark x1="89867" y1="81250" x2="83467" y2="80804"/>
                        <a14:backgroundMark x1="89200" y1="91369" x2="84800" y2="90923"/>
                        <a14:backgroundMark x1="88533" y1="90179" x2="85467" y2="86756"/>
                        <a14:backgroundMark x1="48800" y1="43750" x2="51067" y2="36161"/>
                        <a14:backgroundMark x1="72667" y1="96280" x2="66667" y2="91220"/>
                        <a14:backgroundMark x1="74533" y1="99256" x2="70133" y2="96280"/>
                        <a14:backgroundMark x1="63867" y1="92560" x2="65333" y2="93899"/>
                      </a14:backgroundRemoval>
                    </a14:imgEffect>
                  </a14:imgLayer>
                </a14:imgProps>
              </a:ext>
              <a:ext uri="{28A0092B-C50C-407E-A947-70E740481C1C}">
                <a14:useLocalDpi xmlns:a14="http://schemas.microsoft.com/office/drawing/2010/main" val="0"/>
              </a:ext>
            </a:extLst>
          </a:blip>
          <a:srcRect b="6466"/>
          <a:stretch/>
        </p:blipFill>
        <p:spPr bwMode="auto">
          <a:xfrm>
            <a:off x="4821154" y="634918"/>
            <a:ext cx="2616434" cy="2192748"/>
          </a:xfrm>
          <a:prstGeom prst="rect">
            <a:avLst/>
          </a:prstGeom>
          <a:noFill/>
          <a:extLst>
            <a:ext uri="{909E8E84-426E-40DD-AFC4-6F175D3DCCD1}">
              <a14:hiddenFill xmlns:a14="http://schemas.microsoft.com/office/drawing/2010/main">
                <a:solidFill>
                  <a:srgbClr val="FFFFFF"/>
                </a:solidFill>
              </a14:hiddenFill>
            </a:ext>
          </a:extLst>
        </p:spPr>
      </p:pic>
      <p:sp>
        <p:nvSpPr>
          <p:cNvPr id="4" name="Elipse 3">
            <a:extLst>
              <a:ext uri="{FF2B5EF4-FFF2-40B4-BE49-F238E27FC236}">
                <a16:creationId xmlns:a16="http://schemas.microsoft.com/office/drawing/2014/main" id="{0E6E335C-B248-D3A3-EE57-352920FFB5BC}"/>
              </a:ext>
            </a:extLst>
          </p:cNvPr>
          <p:cNvSpPr/>
          <p:nvPr/>
        </p:nvSpPr>
        <p:spPr>
          <a:xfrm>
            <a:off x="4692000" y="2574191"/>
            <a:ext cx="409153" cy="30018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Arco 4">
            <a:extLst>
              <a:ext uri="{FF2B5EF4-FFF2-40B4-BE49-F238E27FC236}">
                <a16:creationId xmlns:a16="http://schemas.microsoft.com/office/drawing/2014/main" id="{38B19C7C-3C10-7829-C9DB-DFE43C0809DE}"/>
              </a:ext>
            </a:extLst>
          </p:cNvPr>
          <p:cNvSpPr/>
          <p:nvPr/>
        </p:nvSpPr>
        <p:spPr>
          <a:xfrm rot="3865208">
            <a:off x="4754787" y="896567"/>
            <a:ext cx="2063144" cy="2063643"/>
          </a:xfrm>
          <a:prstGeom prst="arc">
            <a:avLst>
              <a:gd name="adj1" fmla="val 19386064"/>
              <a:gd name="adj2" fmla="val 6577544"/>
            </a:avLst>
          </a:prstGeom>
          <a:ln w="304800">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Retângulo 14">
            <a:extLst>
              <a:ext uri="{FF2B5EF4-FFF2-40B4-BE49-F238E27FC236}">
                <a16:creationId xmlns:a16="http://schemas.microsoft.com/office/drawing/2014/main" id="{955A0E81-5202-666D-4840-D497593EAAD1}"/>
              </a:ext>
            </a:extLst>
          </p:cNvPr>
          <p:cNvSpPr/>
          <p:nvPr/>
        </p:nvSpPr>
        <p:spPr>
          <a:xfrm rot="21422195">
            <a:off x="4852665" y="1323418"/>
            <a:ext cx="1867387" cy="1695457"/>
          </a:xfrm>
          <a:prstGeom prst="rect">
            <a:avLst/>
          </a:prstGeom>
          <a:noFill/>
        </p:spPr>
        <p:txBody>
          <a:bodyPr wrap="none" lIns="91440" tIns="45720" rIns="91440" bIns="45720">
            <a:prstTxWarp prst="textArchDown">
              <a:avLst/>
            </a:prstTxWarp>
            <a:spAutoFit/>
          </a:bodyPr>
          <a:lstStyle/>
          <a:p>
            <a:pPr algn="ctr"/>
            <a:r>
              <a:rPr lang="pt-BR" sz="2000" b="1" cap="none" spc="0" dirty="0">
                <a:ln w="0"/>
                <a:solidFill>
                  <a:srgbClr val="002060"/>
                </a:solidFill>
                <a:latin typeface="Bahnschrift SemiCondensed" panose="020B0502040204020203" pitchFamily="34" charset="0"/>
              </a:rPr>
              <a:t>JOÃO ARAÚJO</a:t>
            </a:r>
          </a:p>
        </p:txBody>
      </p:sp>
      <p:sp>
        <p:nvSpPr>
          <p:cNvPr id="16" name="Arco 15">
            <a:extLst>
              <a:ext uri="{FF2B5EF4-FFF2-40B4-BE49-F238E27FC236}">
                <a16:creationId xmlns:a16="http://schemas.microsoft.com/office/drawing/2014/main" id="{28BB2500-BFBB-BBFF-892A-23285B97411F}"/>
              </a:ext>
            </a:extLst>
          </p:cNvPr>
          <p:cNvSpPr>
            <a:spLocks/>
          </p:cNvSpPr>
          <p:nvPr/>
        </p:nvSpPr>
        <p:spPr>
          <a:xfrm rot="3865208">
            <a:off x="2978645" y="1111422"/>
            <a:ext cx="848377" cy="3756222"/>
          </a:xfrm>
          <a:prstGeom prst="arc">
            <a:avLst>
              <a:gd name="adj1" fmla="val 5596459"/>
              <a:gd name="adj2" fmla="val 15657968"/>
            </a:avLst>
          </a:prstGeom>
          <a:ln w="244475">
            <a:gradFill>
              <a:gsLst>
                <a:gs pos="28000">
                  <a:srgbClr val="C7E01B"/>
                </a:gs>
                <a:gs pos="77000">
                  <a:srgbClr val="FE8F14"/>
                </a:gs>
              </a:gsLst>
              <a:lin ang="5400000" scaled="1"/>
            </a:gradFill>
            <a:headEnd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7" name="Picture 2" descr="Foto do perfil de Daniel Demicheli">
            <a:extLst>
              <a:ext uri="{FF2B5EF4-FFF2-40B4-BE49-F238E27FC236}">
                <a16:creationId xmlns:a16="http://schemas.microsoft.com/office/drawing/2014/main" id="{2A27711E-66C1-5B0A-9319-C5BE2213784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6" b="98049" l="10000" r="99024">
                        <a14:foregroundMark x1="53171" y1="14146" x2="29512" y2="9268"/>
                        <a14:foregroundMark x1="53902" y1="8537" x2="23171" y2="22439"/>
                        <a14:foregroundMark x1="63415" y1="5122" x2="25366" y2="15854"/>
                        <a14:foregroundMark x1="25366" y1="15854" x2="23171" y2="20244"/>
                        <a14:foregroundMark x1="56585" y1="5122" x2="42683" y2="976"/>
                        <a14:foregroundMark x1="18188" y1="19186" x2="18293" y2="20976"/>
                        <a14:foregroundMark x1="31463" y1="10000" x2="26829" y2="10488"/>
                        <a14:foregroundMark x1="44146" y1="63415" x2="67073" y2="59268"/>
                        <a14:foregroundMark x1="61463" y1="91951" x2="89268" y2="86341"/>
                        <a14:foregroundMark x1="85854" y1="80732" x2="96098" y2="96829"/>
                        <a14:foregroundMark x1="81463" y1="94634" x2="30244" y2="98049"/>
                        <a14:foregroundMark x1="37805" y1="93171" x2="23171" y2="96098"/>
                        <a14:foregroundMark x1="84390" y1="89024" x2="91815" y2="84234"/>
                        <a14:foregroundMark x1="97356" y1="88137" x2="98293" y2="88293"/>
                        <a14:foregroundMark x1="95366" y1="87805" x2="96876" y2="88057"/>
                        <a14:foregroundMark x1="97356" y1="88166" x2="99024" y2="87805"/>
                        <a14:foregroundMark x1="90000" y1="89756" x2="96940" y2="88256"/>
                        <a14:foregroundMark x1="23171" y1="30732" x2="23902" y2="32195"/>
                        <a14:foregroundMark x1="21951" y1="32195" x2="26829" y2="37805"/>
                        <a14:foregroundMark x1="27317" y1="43171" x2="24634" y2="50244"/>
                        <a14:foregroundMark x1="25366" y1="47317" x2="31463" y2="60732"/>
                        <a14:foregroundMark x1="36341" y1="5122" x2="32195" y2="2195"/>
                        <a14:foregroundMark x1="30976" y1="4390" x2="27317" y2="7805"/>
                        <a14:foregroundMark x1="22195" y1="15610" x2="20244" y2="19024"/>
                        <a14:backgroundMark x1="90732" y1="23171" x2="96098" y2="85610"/>
                        <a14:backgroundMark x1="96098" y1="85610" x2="96098" y2="83415"/>
                        <a14:backgroundMark x1="90000" y1="64878" x2="87073" y2="52195"/>
                        <a14:backgroundMark x1="77805" y1="56585" x2="77805" y2="56585"/>
                        <a14:backgroundMark x1="77561" y1="64878" x2="77561" y2="64878"/>
                        <a14:backgroundMark x1="77805" y1="53902" x2="77805" y2="53902"/>
                        <a14:backgroundMark x1="17805" y1="14390" x2="17805" y2="14390"/>
                        <a14:backgroundMark x1="18342" y1="13609" x2="17561" y2="14390"/>
                        <a14:backgroundMark x1="19268" y1="12683" x2="18859" y2="13092"/>
                        <a14:backgroundMark x1="29512" y1="2195" x2="31220" y2="488"/>
                        <a14:backgroundMark x1="19512" y1="13415" x2="16098" y2="17805"/>
                      </a14:backgroundRemoval>
                    </a14:imgEffect>
                  </a14:imgLayer>
                </a14:imgProps>
              </a:ext>
              <a:ext uri="{28A0092B-C50C-407E-A947-70E740481C1C}">
                <a14:useLocalDpi xmlns:a14="http://schemas.microsoft.com/office/drawing/2010/main" val="0"/>
              </a:ext>
            </a:extLst>
          </a:blip>
          <a:srcRect/>
          <a:stretch>
            <a:fillRect/>
          </a:stretch>
        </p:blipFill>
        <p:spPr bwMode="auto">
          <a:xfrm>
            <a:off x="645664" y="2817500"/>
            <a:ext cx="1074040" cy="1074040"/>
          </a:xfrm>
          <a:prstGeom prst="rect">
            <a:avLst/>
          </a:prstGeom>
          <a:noFill/>
          <a:extLst>
            <a:ext uri="{909E8E84-426E-40DD-AFC4-6F175D3DCCD1}">
              <a14:hiddenFill xmlns:a14="http://schemas.microsoft.com/office/drawing/2010/main">
                <a:solidFill>
                  <a:srgbClr val="FFFFFF"/>
                </a:solidFill>
              </a14:hiddenFill>
            </a:ext>
          </a:extLst>
        </p:spPr>
      </p:pic>
      <p:sp>
        <p:nvSpPr>
          <p:cNvPr id="18" name="Arco 17">
            <a:extLst>
              <a:ext uri="{FF2B5EF4-FFF2-40B4-BE49-F238E27FC236}">
                <a16:creationId xmlns:a16="http://schemas.microsoft.com/office/drawing/2014/main" id="{0BFD8F61-18FB-B048-E3B4-45BA70829D69}"/>
              </a:ext>
            </a:extLst>
          </p:cNvPr>
          <p:cNvSpPr/>
          <p:nvPr/>
        </p:nvSpPr>
        <p:spPr>
          <a:xfrm rot="3865208">
            <a:off x="531964" y="2752818"/>
            <a:ext cx="1257058" cy="1257362"/>
          </a:xfrm>
          <a:prstGeom prst="arc">
            <a:avLst>
              <a:gd name="adj1" fmla="val 19386064"/>
              <a:gd name="adj2" fmla="val 16880017"/>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Arco 18">
            <a:extLst>
              <a:ext uri="{FF2B5EF4-FFF2-40B4-BE49-F238E27FC236}">
                <a16:creationId xmlns:a16="http://schemas.microsoft.com/office/drawing/2014/main" id="{A3830DEE-8482-D493-EB65-BCFAA910EA73}"/>
              </a:ext>
            </a:extLst>
          </p:cNvPr>
          <p:cNvSpPr/>
          <p:nvPr/>
        </p:nvSpPr>
        <p:spPr>
          <a:xfrm rot="3865208">
            <a:off x="531965" y="2758814"/>
            <a:ext cx="1257058" cy="1257362"/>
          </a:xfrm>
          <a:prstGeom prst="arc">
            <a:avLst>
              <a:gd name="adj1" fmla="val 19386064"/>
              <a:gd name="adj2" fmla="val 5695730"/>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0" name="Retângulo 19">
            <a:extLst>
              <a:ext uri="{FF2B5EF4-FFF2-40B4-BE49-F238E27FC236}">
                <a16:creationId xmlns:a16="http://schemas.microsoft.com/office/drawing/2014/main" id="{7F7EBBB1-492E-E76D-8E5F-3D63DD11E401}"/>
              </a:ext>
            </a:extLst>
          </p:cNvPr>
          <p:cNvSpPr/>
          <p:nvPr/>
        </p:nvSpPr>
        <p:spPr>
          <a:xfrm rot="21422195">
            <a:off x="500663" y="2771155"/>
            <a:ext cx="1277003" cy="1289675"/>
          </a:xfrm>
          <a:prstGeom prst="rect">
            <a:avLst/>
          </a:prstGeom>
          <a:noFill/>
        </p:spPr>
        <p:txBody>
          <a:bodyPr wrap="none" lIns="91440" tIns="45720" rIns="91440" bIns="45720">
            <a:prstTxWarp prst="textArchDown">
              <a:avLst/>
            </a:prstTxWarp>
            <a:spAutoFit/>
          </a:bodyPr>
          <a:lstStyle/>
          <a:p>
            <a:pPr algn="ctr"/>
            <a:r>
              <a:rPr lang="pt-BR" sz="1400" b="1" cap="none" spc="0" dirty="0">
                <a:ln w="0"/>
                <a:solidFill>
                  <a:srgbClr val="002060"/>
                </a:solidFill>
                <a:latin typeface="Bahnschrift SemiCondensed" panose="020B0502040204020203" pitchFamily="34" charset="0"/>
              </a:rPr>
              <a:t>DANIEL DEMICHELLI</a:t>
            </a:r>
          </a:p>
        </p:txBody>
      </p:sp>
      <p:sp>
        <p:nvSpPr>
          <p:cNvPr id="22" name="Retângulo 21">
            <a:extLst>
              <a:ext uri="{FF2B5EF4-FFF2-40B4-BE49-F238E27FC236}">
                <a16:creationId xmlns:a16="http://schemas.microsoft.com/office/drawing/2014/main" id="{CAA1707F-4A51-B66F-868E-5665946E8A55}"/>
              </a:ext>
            </a:extLst>
          </p:cNvPr>
          <p:cNvSpPr/>
          <p:nvPr/>
        </p:nvSpPr>
        <p:spPr>
          <a:xfrm rot="20025165">
            <a:off x="2082675" y="2690003"/>
            <a:ext cx="2292133" cy="1039768"/>
          </a:xfrm>
          <a:prstGeom prst="rect">
            <a:avLst/>
          </a:prstGeom>
          <a:noFill/>
        </p:spPr>
        <p:txBody>
          <a:bodyPr wrap="none" lIns="91440" tIns="45720" rIns="91440" bIns="45720">
            <a:prstTxWarp prst="textArchUp">
              <a:avLst/>
            </a:prstTxWarp>
            <a:spAutoFit/>
          </a:bodyPr>
          <a:lstStyle/>
          <a:p>
            <a:pPr algn="ctr"/>
            <a:r>
              <a:rPr lang="pt-BR" sz="1400" b="1" cap="none" spc="0" dirty="0">
                <a:ln w="0"/>
                <a:solidFill>
                  <a:srgbClr val="002060"/>
                </a:solidFill>
                <a:latin typeface="Bahnschrift SemiCondensed" panose="020B0502040204020203" pitchFamily="34" charset="0"/>
              </a:rPr>
              <a:t>R$ 2,125,131</a:t>
            </a:r>
          </a:p>
        </p:txBody>
      </p:sp>
      <p:sp>
        <p:nvSpPr>
          <p:cNvPr id="24" name="Retângulo 23">
            <a:extLst>
              <a:ext uri="{FF2B5EF4-FFF2-40B4-BE49-F238E27FC236}">
                <a16:creationId xmlns:a16="http://schemas.microsoft.com/office/drawing/2014/main" id="{5E5404CA-C02A-1B1E-A9A0-65B6674EA6FB}"/>
              </a:ext>
            </a:extLst>
          </p:cNvPr>
          <p:cNvSpPr/>
          <p:nvPr/>
        </p:nvSpPr>
        <p:spPr>
          <a:xfrm rot="20025165">
            <a:off x="2109483" y="2527245"/>
            <a:ext cx="2292133" cy="1039768"/>
          </a:xfrm>
          <a:prstGeom prst="rect">
            <a:avLst/>
          </a:prstGeom>
          <a:noFill/>
        </p:spPr>
        <p:txBody>
          <a:bodyPr wrap="none" lIns="91440" tIns="45720" rIns="91440" bIns="45720">
            <a:prstTxWarp prst="textArchDown">
              <a:avLst/>
            </a:prstTxWarp>
            <a:spAutoFit/>
          </a:bodyPr>
          <a:lstStyle/>
          <a:p>
            <a:pPr algn="ctr"/>
            <a:r>
              <a:rPr lang="pt-BR" sz="1400" b="1" cap="none" spc="0" dirty="0">
                <a:ln w="0"/>
                <a:solidFill>
                  <a:srgbClr val="002060"/>
                </a:solidFill>
                <a:latin typeface="Bahnschrift SemiCondensed" panose="020B0502040204020203" pitchFamily="34" charset="0"/>
              </a:rPr>
              <a:t>R$ 2,125,131</a:t>
            </a:r>
          </a:p>
        </p:txBody>
      </p:sp>
      <p:sp>
        <p:nvSpPr>
          <p:cNvPr id="27" name="Retângulo: Cantos Arredondados 26">
            <a:extLst>
              <a:ext uri="{FF2B5EF4-FFF2-40B4-BE49-F238E27FC236}">
                <a16:creationId xmlns:a16="http://schemas.microsoft.com/office/drawing/2014/main" id="{53D9D7B6-22ED-175E-FD08-2C3F2E7CF5F0}"/>
              </a:ext>
            </a:extLst>
          </p:cNvPr>
          <p:cNvSpPr/>
          <p:nvPr/>
        </p:nvSpPr>
        <p:spPr>
          <a:xfrm>
            <a:off x="1743802" y="836660"/>
            <a:ext cx="2340724" cy="1139296"/>
          </a:xfrm>
          <a:prstGeom prst="roundRect">
            <a:avLst/>
          </a:prstGeom>
          <a:solidFill>
            <a:schemeClr val="bg1"/>
          </a:solidFill>
          <a:ln w="190500">
            <a:solidFill>
              <a:srgbClr val="C7E0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Picture 14" descr="One Sixty Apartamento Alto Padrão - Sheik (11) 95000-7404">
            <a:extLst>
              <a:ext uri="{FF2B5EF4-FFF2-40B4-BE49-F238E27FC236}">
                <a16:creationId xmlns:a16="http://schemas.microsoft.com/office/drawing/2014/main" id="{A8D3DD72-DCE0-D1EE-8B83-8524564F0E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669" t="6675" r="56790"/>
          <a:stretch/>
        </p:blipFill>
        <p:spPr bwMode="auto">
          <a:xfrm>
            <a:off x="3446938" y="987128"/>
            <a:ext cx="471525" cy="827742"/>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515601FE-08CD-9457-8E75-EDF68404B6B2}"/>
              </a:ext>
            </a:extLst>
          </p:cNvPr>
          <p:cNvSpPr txBox="1"/>
          <p:nvPr/>
        </p:nvSpPr>
        <p:spPr>
          <a:xfrm>
            <a:off x="1669099" y="700483"/>
            <a:ext cx="2474305" cy="276999"/>
          </a:xfrm>
          <a:prstGeom prst="rect">
            <a:avLst/>
          </a:prstGeom>
          <a:noFill/>
        </p:spPr>
        <p:txBody>
          <a:bodyPr wrap="square" rtlCol="0">
            <a:spAutoFit/>
          </a:bodyPr>
          <a:lstStyle/>
          <a:p>
            <a:pPr algn="ctr"/>
            <a:r>
              <a:rPr lang="pt-BR" sz="1200" b="1" dirty="0">
                <a:solidFill>
                  <a:srgbClr val="002060"/>
                </a:solidFill>
                <a:latin typeface="Bahnschrift SemiCondensed" panose="020B0502040204020203" pitchFamily="34" charset="0"/>
              </a:rPr>
              <a:t>ONE SIXTY BY CYRELLA</a:t>
            </a:r>
          </a:p>
        </p:txBody>
      </p:sp>
      <p:sp>
        <p:nvSpPr>
          <p:cNvPr id="29" name="CaixaDeTexto 28">
            <a:extLst>
              <a:ext uri="{FF2B5EF4-FFF2-40B4-BE49-F238E27FC236}">
                <a16:creationId xmlns:a16="http://schemas.microsoft.com/office/drawing/2014/main" id="{2496AC3F-2E76-5F58-E1C7-35CFEFF4E16A}"/>
              </a:ext>
            </a:extLst>
          </p:cNvPr>
          <p:cNvSpPr txBox="1"/>
          <p:nvPr/>
        </p:nvSpPr>
        <p:spPr>
          <a:xfrm>
            <a:off x="1788835" y="950643"/>
            <a:ext cx="1730219" cy="461665"/>
          </a:xfrm>
          <a:prstGeom prst="rect">
            <a:avLst/>
          </a:prstGeom>
          <a:noFill/>
        </p:spPr>
        <p:txBody>
          <a:bodyPr wrap="square" rtlCol="0">
            <a:spAutoFit/>
          </a:bodyPr>
          <a:lstStyle/>
          <a:p>
            <a:r>
              <a:rPr lang="pt-BR" sz="800" b="1" dirty="0">
                <a:solidFill>
                  <a:srgbClr val="002060"/>
                </a:solidFill>
                <a:latin typeface="Bahnschrift SemiCondensed" panose="020B0502040204020203" pitchFamily="34" charset="0"/>
              </a:rPr>
              <a:t>DANIEL RESIDIU EM UM APARTAMENTO QUE ERA DE JOÃO ARAÚJO E QUE TEVE ORDEM DE DESPEJO </a:t>
            </a:r>
          </a:p>
        </p:txBody>
      </p:sp>
      <p:sp>
        <p:nvSpPr>
          <p:cNvPr id="31" name="Retângulo 30">
            <a:extLst>
              <a:ext uri="{FF2B5EF4-FFF2-40B4-BE49-F238E27FC236}">
                <a16:creationId xmlns:a16="http://schemas.microsoft.com/office/drawing/2014/main" id="{0E604D53-2FF2-B467-0378-4D334BEB4A4C}"/>
              </a:ext>
            </a:extLst>
          </p:cNvPr>
          <p:cNvSpPr/>
          <p:nvPr/>
        </p:nvSpPr>
        <p:spPr>
          <a:xfrm rot="1243069">
            <a:off x="1029053" y="4618474"/>
            <a:ext cx="2923380" cy="1263392"/>
          </a:xfrm>
          <a:prstGeom prst="rect">
            <a:avLst/>
          </a:prstGeom>
          <a:noFill/>
        </p:spPr>
        <p:txBody>
          <a:bodyPr wrap="none" lIns="91440" tIns="45720" rIns="91440" bIns="45720">
            <a:prstTxWarp prst="textArchDown">
              <a:avLst/>
            </a:prstTxWarp>
            <a:spAutoFit/>
          </a:bodyPr>
          <a:lstStyle/>
          <a:p>
            <a:pPr algn="ctr"/>
            <a:r>
              <a:rPr lang="pt-BR" sz="1400" b="1" cap="none" spc="0" dirty="0">
                <a:ln w="0"/>
                <a:solidFill>
                  <a:srgbClr val="002060"/>
                </a:solidFill>
                <a:latin typeface="Bahnschrift SemiCondensed" panose="020B0502040204020203" pitchFamily="34" charset="0"/>
              </a:rPr>
              <a:t>DIRETOR “SEM DESIGNAÇÃO ESPECÍFICA”</a:t>
            </a:r>
          </a:p>
        </p:txBody>
      </p:sp>
      <p:pic>
        <p:nvPicPr>
          <p:cNvPr id="32" name="Picture 16" descr="Buritirama | Uma das maiores produtoras de manganês do mundo">
            <a:extLst>
              <a:ext uri="{FF2B5EF4-FFF2-40B4-BE49-F238E27FC236}">
                <a16:creationId xmlns:a16="http://schemas.microsoft.com/office/drawing/2014/main" id="{28E0EC01-C49B-BD7C-BAA2-A9E2F028D2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0326" y="4643300"/>
            <a:ext cx="2492468" cy="925388"/>
          </a:xfrm>
          <a:prstGeom prst="rect">
            <a:avLst/>
          </a:prstGeom>
          <a:noFill/>
          <a:ln w="34925">
            <a:noFill/>
            <a:bevel/>
          </a:ln>
          <a:extLst>
            <a:ext uri="{909E8E84-426E-40DD-AFC4-6F175D3DCCD1}">
              <a14:hiddenFill xmlns:a14="http://schemas.microsoft.com/office/drawing/2010/main">
                <a:solidFill>
                  <a:srgbClr val="FFFFFF"/>
                </a:solidFill>
              </a14:hiddenFill>
            </a:ext>
          </a:extLst>
        </p:spPr>
      </p:pic>
      <p:sp>
        <p:nvSpPr>
          <p:cNvPr id="34" name="Arco 33">
            <a:extLst>
              <a:ext uri="{FF2B5EF4-FFF2-40B4-BE49-F238E27FC236}">
                <a16:creationId xmlns:a16="http://schemas.microsoft.com/office/drawing/2014/main" id="{A79250D2-A671-F1A1-0CA7-B62A883C011B}"/>
              </a:ext>
            </a:extLst>
          </p:cNvPr>
          <p:cNvSpPr/>
          <p:nvPr/>
        </p:nvSpPr>
        <p:spPr>
          <a:xfrm rot="3865208">
            <a:off x="7831880" y="855880"/>
            <a:ext cx="1257058" cy="1257362"/>
          </a:xfrm>
          <a:prstGeom prst="arc">
            <a:avLst>
              <a:gd name="adj1" fmla="val 19386064"/>
              <a:gd name="adj2" fmla="val 16880017"/>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35" name="Picture 18" descr="Princesa Gloria na Ralph Lauren - Dudu Gontijo">
            <a:extLst>
              <a:ext uri="{FF2B5EF4-FFF2-40B4-BE49-F238E27FC236}">
                <a16:creationId xmlns:a16="http://schemas.microsoft.com/office/drawing/2014/main" id="{93BA28F1-C2FF-55C7-822C-92D293E5D9E7}"/>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038" b="89924" l="10000" r="90000">
                        <a14:foregroundMark x1="38750" y1="12343" x2="47333" y2="11965"/>
                        <a14:foregroundMark x1="47333" y1="11965" x2="48083" y2="12469"/>
                        <a14:foregroundMark x1="43917" y1="5164" x2="41083" y2="5038"/>
                        <a14:foregroundMark x1="39250" y1="18262" x2="38000" y2="18388"/>
                        <a14:foregroundMark x1="41833" y1="38539" x2="49000" y2="44332"/>
                        <a14:foregroundMark x1="49000" y1="44332" x2="49000" y2="44332"/>
                        <a14:foregroundMark x1="50667" y1="23552" x2="50667" y2="28967"/>
                        <a14:foregroundMark x1="36500" y1="13728" x2="36833" y2="15365"/>
                        <a14:foregroundMark x1="52500" y1="57431" x2="54583" y2="70655"/>
                        <a14:foregroundMark x1="54250" y1="82620" x2="54917" y2="71537"/>
                        <a14:backgroundMark x1="52583" y1="22166" x2="53083" y2="20655"/>
                        <a14:backgroundMark x1="54583" y1="37657" x2="65667" y2="48992"/>
                        <a14:backgroundMark x1="65667" y1="48992" x2="64333" y2="58060"/>
                        <a14:backgroundMark x1="53000" y1="37028" x2="50417" y2="34761"/>
                        <a14:backgroundMark x1="53083" y1="22922" x2="54000" y2="28338"/>
                        <a14:backgroundMark x1="18083" y1="25567" x2="18583" y2="41436"/>
                        <a14:backgroundMark x1="26333" y1="26322" x2="21167" y2="41814"/>
                        <a14:backgroundMark x1="35833" y1="32116" x2="34000" y2="28715"/>
                        <a14:backgroundMark x1="18833" y1="40680" x2="20250" y2="59950"/>
                      </a14:backgroundRemoval>
                    </a14:imgEffect>
                  </a14:imgLayer>
                </a14:imgProps>
              </a:ext>
              <a:ext uri="{28A0092B-C50C-407E-A947-70E740481C1C}">
                <a14:useLocalDpi xmlns:a14="http://schemas.microsoft.com/office/drawing/2010/main" val="0"/>
              </a:ext>
            </a:extLst>
          </a:blip>
          <a:srcRect l="14134" t="1046" r="36078" b="9163"/>
          <a:stretch/>
        </p:blipFill>
        <p:spPr bwMode="auto">
          <a:xfrm>
            <a:off x="7873142" y="696936"/>
            <a:ext cx="1165286" cy="1390488"/>
          </a:xfrm>
          <a:prstGeom prst="rect">
            <a:avLst/>
          </a:prstGeom>
          <a:noFill/>
          <a:extLst>
            <a:ext uri="{909E8E84-426E-40DD-AFC4-6F175D3DCCD1}">
              <a14:hiddenFill xmlns:a14="http://schemas.microsoft.com/office/drawing/2010/main">
                <a:solidFill>
                  <a:srgbClr val="FFFFFF"/>
                </a:solidFill>
              </a14:hiddenFill>
            </a:ext>
          </a:extLst>
        </p:spPr>
      </p:pic>
      <p:sp>
        <p:nvSpPr>
          <p:cNvPr id="36" name="Arco 35">
            <a:extLst>
              <a:ext uri="{FF2B5EF4-FFF2-40B4-BE49-F238E27FC236}">
                <a16:creationId xmlns:a16="http://schemas.microsoft.com/office/drawing/2014/main" id="{72858F75-CA34-21C7-B7C1-45EFB9E61380}"/>
              </a:ext>
            </a:extLst>
          </p:cNvPr>
          <p:cNvSpPr/>
          <p:nvPr/>
        </p:nvSpPr>
        <p:spPr>
          <a:xfrm rot="3865208">
            <a:off x="7831880" y="855880"/>
            <a:ext cx="1257058" cy="1257362"/>
          </a:xfrm>
          <a:prstGeom prst="arc">
            <a:avLst>
              <a:gd name="adj1" fmla="val 19386064"/>
              <a:gd name="adj2" fmla="val 5578172"/>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7" name="Retângulo 36">
            <a:extLst>
              <a:ext uri="{FF2B5EF4-FFF2-40B4-BE49-F238E27FC236}">
                <a16:creationId xmlns:a16="http://schemas.microsoft.com/office/drawing/2014/main" id="{C1A263DA-A7E0-6997-16A7-86FB21874974}"/>
              </a:ext>
            </a:extLst>
          </p:cNvPr>
          <p:cNvSpPr/>
          <p:nvPr/>
        </p:nvSpPr>
        <p:spPr>
          <a:xfrm rot="1812587">
            <a:off x="7813084" y="773500"/>
            <a:ext cx="1353255" cy="1362230"/>
          </a:xfrm>
          <a:prstGeom prst="rect">
            <a:avLst/>
          </a:prstGeom>
          <a:noFill/>
        </p:spPr>
        <p:txBody>
          <a:bodyPr wrap="none" lIns="91440" tIns="45720" rIns="91440" bIns="45720">
            <a:prstTxWarp prst="textArchDown">
              <a:avLst/>
            </a:prstTxWarp>
            <a:spAutoFit/>
          </a:bodyPr>
          <a:lstStyle/>
          <a:p>
            <a:pPr algn="ctr"/>
            <a:r>
              <a:rPr lang="pt-BR" sz="1400" b="1" cap="none" spc="0" dirty="0">
                <a:ln w="0"/>
                <a:solidFill>
                  <a:srgbClr val="002060"/>
                </a:solidFill>
                <a:latin typeface="Bahnschrift SemiCondensed" panose="020B0502040204020203" pitchFamily="34" charset="0"/>
              </a:rPr>
              <a:t>MARIA ZILDA, MÃE DE JOÃO</a:t>
            </a:r>
          </a:p>
        </p:txBody>
      </p:sp>
      <p:sp>
        <p:nvSpPr>
          <p:cNvPr id="38" name="Arco 37">
            <a:extLst>
              <a:ext uri="{FF2B5EF4-FFF2-40B4-BE49-F238E27FC236}">
                <a16:creationId xmlns:a16="http://schemas.microsoft.com/office/drawing/2014/main" id="{8FB267FD-D097-A492-4EFF-E591C183794D}"/>
              </a:ext>
            </a:extLst>
          </p:cNvPr>
          <p:cNvSpPr/>
          <p:nvPr/>
        </p:nvSpPr>
        <p:spPr>
          <a:xfrm rot="3865208">
            <a:off x="8983458" y="3914300"/>
            <a:ext cx="1257058" cy="1257362"/>
          </a:xfrm>
          <a:prstGeom prst="arc">
            <a:avLst>
              <a:gd name="adj1" fmla="val 20039692"/>
              <a:gd name="adj2" fmla="val 7579240"/>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39" name="Picture 8" descr="Foto do perfil de Gustavo Fonseca">
            <a:extLst>
              <a:ext uri="{FF2B5EF4-FFF2-40B4-BE49-F238E27FC236}">
                <a16:creationId xmlns:a16="http://schemas.microsoft.com/office/drawing/2014/main" id="{53130D96-1B54-90C5-4680-3332CBBF8FCC}"/>
              </a:ext>
            </a:extLst>
          </p:cNvPr>
          <p:cNvPicPr>
            <a:picLocks noChangeAspect="1" noChangeArrowheads="1"/>
          </p:cNvPicPr>
          <p:nvPr/>
        </p:nvPicPr>
        <p:blipFill>
          <a:blip r:embed="rId11">
            <a:alphaModFix/>
            <a:extLst>
              <a:ext uri="{BEBA8EAE-BF5A-486C-A8C5-ECC9F3942E4B}">
                <a14:imgProps xmlns:a14="http://schemas.microsoft.com/office/drawing/2010/main">
                  <a14:imgLayer r:embed="rId12">
                    <a14:imgEffect>
                      <a14:backgroundRemoval t="3375" b="98625" l="3000" r="92750">
                        <a14:foregroundMark x1="57500" y1="7125" x2="44250" y2="6625"/>
                        <a14:foregroundMark x1="52250" y1="3375" x2="50750" y2="3500"/>
                        <a14:foregroundMark x1="36750" y1="50500" x2="13625" y2="62000"/>
                        <a14:foregroundMark x1="13625" y1="62000" x2="13625" y2="62000"/>
                        <a14:foregroundMark x1="63625" y1="50875" x2="77750" y2="59125"/>
                        <a14:foregroundMark x1="76375" y1="64500" x2="8500" y2="67000"/>
                        <a14:foregroundMark x1="8500" y1="67000" x2="86125" y2="72000"/>
                        <a14:foregroundMark x1="80875" y1="63000" x2="84750" y2="64500"/>
                        <a14:foregroundMark x1="85250" y1="66625" x2="79375" y2="86500"/>
                        <a14:foregroundMark x1="29500" y1="73750" x2="18500" y2="76500"/>
                        <a14:foregroundMark x1="37000" y1="65750" x2="44250" y2="86750"/>
                        <a14:foregroundMark x1="44250" y1="86750" x2="70625" y2="80750"/>
                        <a14:foregroundMark x1="70625" y1="80750" x2="51250" y2="94250"/>
                        <a14:foregroundMark x1="51250" y1="94250" x2="19125" y2="88375"/>
                        <a14:foregroundMark x1="19125" y1="88375" x2="30250" y2="76750"/>
                        <a14:foregroundMark x1="78125" y1="88625" x2="87375" y2="98625"/>
                        <a14:foregroundMark x1="87375" y1="71250" x2="89875" y2="77000"/>
                        <a14:foregroundMark x1="89875" y1="80125" x2="90875" y2="74000"/>
                        <a14:foregroundMark x1="13500" y1="74500" x2="20375" y2="96500"/>
                        <a14:foregroundMark x1="20375" y1="96500" x2="20750" y2="96000"/>
                        <a14:foregroundMark x1="92750" y1="73125" x2="88125" y2="90250"/>
                        <a14:foregroundMark x1="6625" y1="70250" x2="3000" y2="97125"/>
                        <a14:backgroundMark x1="10500" y1="30375" x2="31250" y2="30500"/>
                        <a14:backgroundMark x1="69875" y1="31625" x2="91250" y2="27375"/>
                        <a14:backgroundMark x1="3625" y1="56125" x2="3000" y2="75125"/>
                        <a14:backgroundMark x1="3125" y1="79000" x2="1000" y2="90625"/>
                        <a14:backgroundMark x1="90750" y1="56000" x2="94250" y2="61875"/>
                        <a14:backgroundMark x1="59000" y1="1125" x2="56750" y2="1125"/>
                      </a14:backgroundRemoval>
                    </a14:imgEffect>
                  </a14:imgLayer>
                </a14:imgProps>
              </a:ext>
              <a:ext uri="{28A0092B-C50C-407E-A947-70E740481C1C}">
                <a14:useLocalDpi xmlns:a14="http://schemas.microsoft.com/office/drawing/2010/main" val="0"/>
              </a:ext>
            </a:extLst>
          </a:blip>
          <a:srcRect/>
          <a:stretch>
            <a:fillRect/>
          </a:stretch>
        </p:blipFill>
        <p:spPr bwMode="auto">
          <a:xfrm>
            <a:off x="9047670" y="3867214"/>
            <a:ext cx="1202123" cy="1202123"/>
          </a:xfrm>
          <a:prstGeom prst="rect">
            <a:avLst/>
          </a:prstGeom>
          <a:noFill/>
          <a:extLst>
            <a:ext uri="{909E8E84-426E-40DD-AFC4-6F175D3DCCD1}">
              <a14:hiddenFill xmlns:a14="http://schemas.microsoft.com/office/drawing/2010/main">
                <a:solidFill>
                  <a:srgbClr val="FFFFFF"/>
                </a:solidFill>
              </a14:hiddenFill>
            </a:ext>
          </a:extLst>
        </p:spPr>
      </p:pic>
      <p:sp>
        <p:nvSpPr>
          <p:cNvPr id="40" name="Elipse 39">
            <a:extLst>
              <a:ext uri="{FF2B5EF4-FFF2-40B4-BE49-F238E27FC236}">
                <a16:creationId xmlns:a16="http://schemas.microsoft.com/office/drawing/2014/main" id="{E9AA11D0-A534-1B06-BDFB-46CF3F88B58C}"/>
              </a:ext>
            </a:extLst>
          </p:cNvPr>
          <p:cNvSpPr/>
          <p:nvPr/>
        </p:nvSpPr>
        <p:spPr>
          <a:xfrm>
            <a:off x="8793256" y="4944196"/>
            <a:ext cx="409153" cy="30018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Arco 42">
            <a:extLst>
              <a:ext uri="{FF2B5EF4-FFF2-40B4-BE49-F238E27FC236}">
                <a16:creationId xmlns:a16="http://schemas.microsoft.com/office/drawing/2014/main" id="{79504F2D-30EA-0219-2581-AEB96FD8F7AF}"/>
              </a:ext>
            </a:extLst>
          </p:cNvPr>
          <p:cNvSpPr/>
          <p:nvPr/>
        </p:nvSpPr>
        <p:spPr>
          <a:xfrm rot="3865208">
            <a:off x="8983458" y="3922699"/>
            <a:ext cx="1257058" cy="1257362"/>
          </a:xfrm>
          <a:prstGeom prst="arc">
            <a:avLst>
              <a:gd name="adj1" fmla="val 21484358"/>
              <a:gd name="adj2" fmla="val 7115493"/>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4" name="Retângulo 43">
            <a:extLst>
              <a:ext uri="{FF2B5EF4-FFF2-40B4-BE49-F238E27FC236}">
                <a16:creationId xmlns:a16="http://schemas.microsoft.com/office/drawing/2014/main" id="{1F102C5C-A47B-860E-95C3-183762D4BD95}"/>
              </a:ext>
            </a:extLst>
          </p:cNvPr>
          <p:cNvSpPr/>
          <p:nvPr/>
        </p:nvSpPr>
        <p:spPr>
          <a:xfrm rot="1362031">
            <a:off x="8921391" y="3276192"/>
            <a:ext cx="1246290" cy="1405958"/>
          </a:xfrm>
          <a:prstGeom prst="rect">
            <a:avLst/>
          </a:prstGeom>
          <a:noFill/>
        </p:spPr>
        <p:txBody>
          <a:bodyPr wrap="none" lIns="91440" tIns="45720" rIns="91440" bIns="45720">
            <a:prstTxWarp prst="textArchDown">
              <a:avLst>
                <a:gd name="adj" fmla="val 21581771"/>
              </a:avLst>
            </a:prstTxWarp>
            <a:spAutoFit/>
          </a:bodyPr>
          <a:lstStyle/>
          <a:p>
            <a:pPr algn="ctr"/>
            <a:r>
              <a:rPr lang="pt-BR" sz="1400" b="1" cap="none" spc="0" dirty="0">
                <a:ln w="0"/>
                <a:solidFill>
                  <a:srgbClr val="002060"/>
                </a:solidFill>
                <a:latin typeface="Bahnschrift SemiCondensed" panose="020B0502040204020203" pitchFamily="34" charset="0"/>
              </a:rPr>
              <a:t>GUSTAVO FONSECA</a:t>
            </a:r>
          </a:p>
        </p:txBody>
      </p:sp>
      <p:pic>
        <p:nvPicPr>
          <p:cNvPr id="49" name="Imagem 48">
            <a:extLst>
              <a:ext uri="{FF2B5EF4-FFF2-40B4-BE49-F238E27FC236}">
                <a16:creationId xmlns:a16="http://schemas.microsoft.com/office/drawing/2014/main" id="{2FA1426C-E2E7-E7CA-78BD-0BC0E8D93D4D}"/>
              </a:ext>
            </a:extLst>
          </p:cNvPr>
          <p:cNvPicPr>
            <a:picLocks noChangeAspect="1"/>
          </p:cNvPicPr>
          <p:nvPr/>
        </p:nvPicPr>
        <p:blipFill>
          <a:blip r:embed="rId13"/>
          <a:stretch>
            <a:fillRect/>
          </a:stretch>
        </p:blipFill>
        <p:spPr>
          <a:xfrm>
            <a:off x="10818190" y="2108972"/>
            <a:ext cx="963211" cy="929997"/>
          </a:xfrm>
          <a:prstGeom prst="rect">
            <a:avLst/>
          </a:prstGeom>
        </p:spPr>
      </p:pic>
      <p:pic>
        <p:nvPicPr>
          <p:cNvPr id="52" name="Imagem 51">
            <a:extLst>
              <a:ext uri="{FF2B5EF4-FFF2-40B4-BE49-F238E27FC236}">
                <a16:creationId xmlns:a16="http://schemas.microsoft.com/office/drawing/2014/main" id="{24F5A580-7DCC-32E8-2397-F185850A63D4}"/>
              </a:ext>
            </a:extLst>
          </p:cNvPr>
          <p:cNvPicPr>
            <a:picLocks noChangeAspect="1"/>
          </p:cNvPicPr>
          <p:nvPr/>
        </p:nvPicPr>
        <p:blipFill>
          <a:blip r:embed="rId14"/>
          <a:stretch>
            <a:fillRect/>
          </a:stretch>
        </p:blipFill>
        <p:spPr>
          <a:xfrm>
            <a:off x="8184722" y="5848605"/>
            <a:ext cx="2029799" cy="345654"/>
          </a:xfrm>
          <a:prstGeom prst="rect">
            <a:avLst/>
          </a:prstGeom>
        </p:spPr>
      </p:pic>
      <p:pic>
        <p:nvPicPr>
          <p:cNvPr id="45" name="Picture 6" descr="Foto do perfil de Lorena Bentes">
            <a:extLst>
              <a:ext uri="{FF2B5EF4-FFF2-40B4-BE49-F238E27FC236}">
                <a16:creationId xmlns:a16="http://schemas.microsoft.com/office/drawing/2014/main" id="{06BB9AE3-0231-6EB5-FFF1-88F5603F67FA}"/>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5375" b="96625" l="10000" r="90000">
                        <a14:foregroundMark x1="46375" y1="10875" x2="78875" y2="53875"/>
                        <a14:foregroundMark x1="71750" y1="42875" x2="63375" y2="16375"/>
                        <a14:foregroundMark x1="60125" y1="11500" x2="54625" y2="10375"/>
                        <a14:foregroundMark x1="60125" y1="10375" x2="73375" y2="21875"/>
                        <a14:foregroundMark x1="69500" y1="15375" x2="70000" y2="15375"/>
                        <a14:foregroundMark x1="45750" y1="47875" x2="46875" y2="30250"/>
                        <a14:foregroundMark x1="43000" y1="41750" x2="44125" y2="45625"/>
                        <a14:foregroundMark x1="41375" y1="44500" x2="44750" y2="17750"/>
                        <a14:foregroundMark x1="44750" y1="17750" x2="47500" y2="10875"/>
                        <a14:foregroundMark x1="43125" y1="16625" x2="38875" y2="36000"/>
                        <a14:foregroundMark x1="51250" y1="7375" x2="58625" y2="6625"/>
                        <a14:foregroundMark x1="22125" y1="87750" x2="77750" y2="96625"/>
                        <a14:foregroundMark x1="69625" y1="11250" x2="59625" y2="8375"/>
                        <a14:foregroundMark x1="66500" y1="10500" x2="59375" y2="5375"/>
                        <a14:foregroundMark x1="46625" y1="12625" x2="67500" y2="10875"/>
                        <a14:foregroundMark x1="73500" y1="31125" x2="83375" y2="55500"/>
                        <a14:foregroundMark x1="40000" y1="45250" x2="40875" y2="54000"/>
                        <a14:foregroundMark x1="38500" y1="48875" x2="37875" y2="54000"/>
                        <a14:foregroundMark x1="49125" y1="7750" x2="68125" y2="9500"/>
                        <a14:foregroundMark x1="54125" y1="37875" x2="49375" y2="37500"/>
                      </a14:backgroundRemoval>
                    </a14:imgEffect>
                  </a14:imgLayer>
                </a14:imgProps>
              </a:ext>
              <a:ext uri="{28A0092B-C50C-407E-A947-70E740481C1C}">
                <a14:useLocalDpi xmlns:a14="http://schemas.microsoft.com/office/drawing/2010/main" val="0"/>
              </a:ext>
            </a:extLst>
          </a:blip>
          <a:srcRect/>
          <a:stretch>
            <a:fillRect/>
          </a:stretch>
        </p:blipFill>
        <p:spPr bwMode="auto">
          <a:xfrm>
            <a:off x="10618981" y="4227514"/>
            <a:ext cx="1256681" cy="1256681"/>
          </a:xfrm>
          <a:prstGeom prst="rect">
            <a:avLst/>
          </a:prstGeom>
          <a:noFill/>
          <a:extLst>
            <a:ext uri="{909E8E84-426E-40DD-AFC4-6F175D3DCCD1}">
              <a14:hiddenFill xmlns:a14="http://schemas.microsoft.com/office/drawing/2010/main">
                <a:solidFill>
                  <a:srgbClr val="FFFFFF"/>
                </a:solidFill>
              </a14:hiddenFill>
            </a:ext>
          </a:extLst>
        </p:spPr>
      </p:pic>
      <p:sp>
        <p:nvSpPr>
          <p:cNvPr id="47" name="Arco 46">
            <a:extLst>
              <a:ext uri="{FF2B5EF4-FFF2-40B4-BE49-F238E27FC236}">
                <a16:creationId xmlns:a16="http://schemas.microsoft.com/office/drawing/2014/main" id="{0F06941E-5596-FE55-FBA3-BEA701BE8E48}"/>
              </a:ext>
            </a:extLst>
          </p:cNvPr>
          <p:cNvSpPr/>
          <p:nvPr/>
        </p:nvSpPr>
        <p:spPr>
          <a:xfrm rot="3865208">
            <a:off x="10669018" y="4292616"/>
            <a:ext cx="1257058" cy="1257362"/>
          </a:xfrm>
          <a:prstGeom prst="arc">
            <a:avLst>
              <a:gd name="adj1" fmla="val 1396468"/>
              <a:gd name="adj2" fmla="val 7115493"/>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4" name="Arco 53">
            <a:extLst>
              <a:ext uri="{FF2B5EF4-FFF2-40B4-BE49-F238E27FC236}">
                <a16:creationId xmlns:a16="http://schemas.microsoft.com/office/drawing/2014/main" id="{E87C5493-62A9-D18A-E1FC-EE04B43DC238}"/>
              </a:ext>
            </a:extLst>
          </p:cNvPr>
          <p:cNvSpPr>
            <a:spLocks/>
          </p:cNvSpPr>
          <p:nvPr/>
        </p:nvSpPr>
        <p:spPr>
          <a:xfrm rot="7462431">
            <a:off x="10314178" y="3133237"/>
            <a:ext cx="1169095" cy="1244463"/>
          </a:xfrm>
          <a:prstGeom prst="arc">
            <a:avLst>
              <a:gd name="adj1" fmla="val 8581206"/>
              <a:gd name="adj2" fmla="val 18304322"/>
            </a:avLst>
          </a:prstGeom>
          <a:ln w="244475">
            <a:solidFill>
              <a:srgbClr val="FE8F14"/>
            </a:solidFill>
            <a:headEnd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5" name="Arco 54">
            <a:extLst>
              <a:ext uri="{FF2B5EF4-FFF2-40B4-BE49-F238E27FC236}">
                <a16:creationId xmlns:a16="http://schemas.microsoft.com/office/drawing/2014/main" id="{341A9FB0-140F-80CB-3F08-7FABB0EFC2F8}"/>
              </a:ext>
            </a:extLst>
          </p:cNvPr>
          <p:cNvSpPr/>
          <p:nvPr/>
        </p:nvSpPr>
        <p:spPr>
          <a:xfrm rot="15639604">
            <a:off x="10662111" y="5241311"/>
            <a:ext cx="824592" cy="1457014"/>
          </a:xfrm>
          <a:prstGeom prst="arc">
            <a:avLst>
              <a:gd name="adj1" fmla="val 1282219"/>
              <a:gd name="adj2" fmla="val 15985310"/>
            </a:avLst>
          </a:prstGeom>
          <a:ln w="244475">
            <a:solidFill>
              <a:srgbClr val="FE8F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8" name="Retângulo 47">
            <a:extLst>
              <a:ext uri="{FF2B5EF4-FFF2-40B4-BE49-F238E27FC236}">
                <a16:creationId xmlns:a16="http://schemas.microsoft.com/office/drawing/2014/main" id="{1CB92E78-D324-5608-E2C9-CFF9B42F4CFE}"/>
              </a:ext>
            </a:extLst>
          </p:cNvPr>
          <p:cNvSpPr/>
          <p:nvPr/>
        </p:nvSpPr>
        <p:spPr>
          <a:xfrm rot="1423454">
            <a:off x="10553366" y="4298275"/>
            <a:ext cx="1537909" cy="1292628"/>
          </a:xfrm>
          <a:prstGeom prst="rect">
            <a:avLst/>
          </a:prstGeom>
          <a:noFill/>
        </p:spPr>
        <p:txBody>
          <a:bodyPr wrap="none" lIns="91440" tIns="45720" rIns="91440" bIns="45720">
            <a:prstTxWarp prst="textArchDown">
              <a:avLst>
                <a:gd name="adj" fmla="val 185691"/>
              </a:avLst>
            </a:prstTxWarp>
            <a:spAutoFit/>
          </a:bodyPr>
          <a:lstStyle/>
          <a:p>
            <a:pPr algn="ctr"/>
            <a:r>
              <a:rPr lang="pt-BR" sz="1400" b="1" cap="none" spc="0" dirty="0">
                <a:ln w="0"/>
                <a:solidFill>
                  <a:srgbClr val="002060"/>
                </a:solidFill>
                <a:latin typeface="Bahnschrift SemiCondensed" panose="020B0502040204020203" pitchFamily="34" charset="0"/>
              </a:rPr>
              <a:t>LORENA BENTES</a:t>
            </a:r>
          </a:p>
        </p:txBody>
      </p:sp>
    </p:spTree>
    <p:extLst>
      <p:ext uri="{BB962C8B-B14F-4D97-AF65-F5344CB8AC3E}">
        <p14:creationId xmlns:p14="http://schemas.microsoft.com/office/powerpoint/2010/main" val="4131451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m 40">
            <a:extLst>
              <a:ext uri="{FF2B5EF4-FFF2-40B4-BE49-F238E27FC236}">
                <a16:creationId xmlns:a16="http://schemas.microsoft.com/office/drawing/2014/main" id="{2EE1939E-32F5-5A18-E80A-92CBF55103B6}"/>
              </a:ext>
            </a:extLst>
          </p:cNvPr>
          <p:cNvPicPr>
            <a:picLocks noChangeAspect="1"/>
          </p:cNvPicPr>
          <p:nvPr/>
        </p:nvPicPr>
        <p:blipFill rotWithShape="1">
          <a:blip r:embed="rId3">
            <a:extLst>
              <a:ext uri="{28A0092B-C50C-407E-A947-70E740481C1C}">
                <a14:useLocalDpi xmlns:a14="http://schemas.microsoft.com/office/drawing/2010/main" val="0"/>
              </a:ext>
            </a:extLst>
          </a:blip>
          <a:srcRect t="19297"/>
          <a:stretch/>
        </p:blipFill>
        <p:spPr>
          <a:xfrm>
            <a:off x="0" y="-3928"/>
            <a:ext cx="12192000" cy="6912727"/>
          </a:xfrm>
          <a:prstGeom prst="rect">
            <a:avLst/>
          </a:prstGeom>
        </p:spPr>
      </p:pic>
      <p:sp>
        <p:nvSpPr>
          <p:cNvPr id="48" name="Fluxograma: Dados 47">
            <a:extLst>
              <a:ext uri="{FF2B5EF4-FFF2-40B4-BE49-F238E27FC236}">
                <a16:creationId xmlns:a16="http://schemas.microsoft.com/office/drawing/2014/main" id="{086018B7-BA75-1F2C-77C2-5426BEB84AA2}"/>
              </a:ext>
            </a:extLst>
          </p:cNvPr>
          <p:cNvSpPr/>
          <p:nvPr/>
        </p:nvSpPr>
        <p:spPr>
          <a:xfrm>
            <a:off x="-1580894" y="-185420"/>
            <a:ext cx="8204432" cy="7228840"/>
          </a:xfrm>
          <a:prstGeom prst="flowChartInputOutput">
            <a:avLst/>
          </a:prstGeom>
          <a:solidFill>
            <a:srgbClr val="33553D">
              <a:alpha val="7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7" name="Agrupar 36">
            <a:extLst>
              <a:ext uri="{FF2B5EF4-FFF2-40B4-BE49-F238E27FC236}">
                <a16:creationId xmlns:a16="http://schemas.microsoft.com/office/drawing/2014/main" id="{FBB6262E-8BC8-DA84-15E1-6D3713B1CF9B}"/>
              </a:ext>
            </a:extLst>
          </p:cNvPr>
          <p:cNvGrpSpPr/>
          <p:nvPr/>
        </p:nvGrpSpPr>
        <p:grpSpPr>
          <a:xfrm>
            <a:off x="95938" y="599569"/>
            <a:ext cx="4546595" cy="1004249"/>
            <a:chOff x="965155" y="995946"/>
            <a:chExt cx="4546595" cy="1004249"/>
          </a:xfrm>
        </p:grpSpPr>
        <p:grpSp>
          <p:nvGrpSpPr>
            <p:cNvPr id="73" name="Agrupar 72">
              <a:extLst>
                <a:ext uri="{FF2B5EF4-FFF2-40B4-BE49-F238E27FC236}">
                  <a16:creationId xmlns:a16="http://schemas.microsoft.com/office/drawing/2014/main" id="{E31F15BA-B6DD-8C3D-6691-F2AED8085795}"/>
                </a:ext>
              </a:extLst>
            </p:cNvPr>
            <p:cNvGrpSpPr/>
            <p:nvPr/>
          </p:nvGrpSpPr>
          <p:grpSpPr>
            <a:xfrm>
              <a:off x="965155" y="995946"/>
              <a:ext cx="4359279" cy="307777"/>
              <a:chOff x="2059398" y="894815"/>
              <a:chExt cx="4359279" cy="307777"/>
            </a:xfrm>
          </p:grpSpPr>
          <p:sp>
            <p:nvSpPr>
              <p:cNvPr id="3" name="CaixaDeTexto 2">
                <a:extLst>
                  <a:ext uri="{FF2B5EF4-FFF2-40B4-BE49-F238E27FC236}">
                    <a16:creationId xmlns:a16="http://schemas.microsoft.com/office/drawing/2014/main" id="{2A9564D0-47E0-DB3B-439A-EBAABB658CC6}"/>
                  </a:ext>
                </a:extLst>
              </p:cNvPr>
              <p:cNvSpPr txBox="1"/>
              <p:nvPr/>
            </p:nvSpPr>
            <p:spPr>
              <a:xfrm>
                <a:off x="2308974" y="894815"/>
                <a:ext cx="4109703"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EXECUTIVE SUMMARY</a:t>
                </a:r>
              </a:p>
            </p:txBody>
          </p:sp>
          <p:sp>
            <p:nvSpPr>
              <p:cNvPr id="43" name="CaixaDeTexto 42">
                <a:extLst>
                  <a:ext uri="{FF2B5EF4-FFF2-40B4-BE49-F238E27FC236}">
                    <a16:creationId xmlns:a16="http://schemas.microsoft.com/office/drawing/2014/main" id="{9503B419-9890-949C-CC10-566C464554A6}"/>
                  </a:ext>
                </a:extLst>
              </p:cNvPr>
              <p:cNvSpPr txBox="1"/>
              <p:nvPr/>
            </p:nvSpPr>
            <p:spPr>
              <a:xfrm>
                <a:off x="2059398" y="894815"/>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05</a:t>
                </a:r>
              </a:p>
            </p:txBody>
          </p:sp>
        </p:grpSp>
        <p:grpSp>
          <p:nvGrpSpPr>
            <p:cNvPr id="72" name="Agrupar 71">
              <a:extLst>
                <a:ext uri="{FF2B5EF4-FFF2-40B4-BE49-F238E27FC236}">
                  <a16:creationId xmlns:a16="http://schemas.microsoft.com/office/drawing/2014/main" id="{BE09B8B0-5C5D-5991-D426-7F2597B3968C}"/>
                </a:ext>
              </a:extLst>
            </p:cNvPr>
            <p:cNvGrpSpPr/>
            <p:nvPr/>
          </p:nvGrpSpPr>
          <p:grpSpPr>
            <a:xfrm>
              <a:off x="965155" y="1344182"/>
              <a:ext cx="4359279" cy="307777"/>
              <a:chOff x="2059398" y="1271076"/>
              <a:chExt cx="4359279" cy="307777"/>
            </a:xfrm>
          </p:grpSpPr>
          <p:sp>
            <p:nvSpPr>
              <p:cNvPr id="21" name="CaixaDeTexto 20">
                <a:extLst>
                  <a:ext uri="{FF2B5EF4-FFF2-40B4-BE49-F238E27FC236}">
                    <a16:creationId xmlns:a16="http://schemas.microsoft.com/office/drawing/2014/main" id="{9D3AFA1E-DFF6-9D69-E38C-1885A29A9CFB}"/>
                  </a:ext>
                </a:extLst>
              </p:cNvPr>
              <p:cNvSpPr txBox="1"/>
              <p:nvPr/>
            </p:nvSpPr>
            <p:spPr>
              <a:xfrm>
                <a:off x="2308974" y="1271076"/>
                <a:ext cx="4109703"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BURITIRAMA AT A GLANCE</a:t>
                </a:r>
              </a:p>
            </p:txBody>
          </p:sp>
          <p:sp>
            <p:nvSpPr>
              <p:cNvPr id="44" name="CaixaDeTexto 43">
                <a:extLst>
                  <a:ext uri="{FF2B5EF4-FFF2-40B4-BE49-F238E27FC236}">
                    <a16:creationId xmlns:a16="http://schemas.microsoft.com/office/drawing/2014/main" id="{55B5B360-4439-B311-ED90-80493C7F149F}"/>
                  </a:ext>
                </a:extLst>
              </p:cNvPr>
              <p:cNvSpPr txBox="1"/>
              <p:nvPr/>
            </p:nvSpPr>
            <p:spPr>
              <a:xfrm>
                <a:off x="2059398" y="1271076"/>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07</a:t>
                </a:r>
              </a:p>
            </p:txBody>
          </p:sp>
        </p:grpSp>
        <p:grpSp>
          <p:nvGrpSpPr>
            <p:cNvPr id="71" name="Agrupar 70">
              <a:extLst>
                <a:ext uri="{FF2B5EF4-FFF2-40B4-BE49-F238E27FC236}">
                  <a16:creationId xmlns:a16="http://schemas.microsoft.com/office/drawing/2014/main" id="{E68AC691-A630-EC37-6F8B-E02A7612A860}"/>
                </a:ext>
              </a:extLst>
            </p:cNvPr>
            <p:cNvGrpSpPr/>
            <p:nvPr/>
          </p:nvGrpSpPr>
          <p:grpSpPr>
            <a:xfrm>
              <a:off x="965155" y="1692418"/>
              <a:ext cx="4546595" cy="307777"/>
              <a:chOff x="2059398" y="1623379"/>
              <a:chExt cx="4546595" cy="307777"/>
            </a:xfrm>
          </p:grpSpPr>
          <p:sp>
            <p:nvSpPr>
              <p:cNvPr id="22" name="CaixaDeTexto 21">
                <a:extLst>
                  <a:ext uri="{FF2B5EF4-FFF2-40B4-BE49-F238E27FC236}">
                    <a16:creationId xmlns:a16="http://schemas.microsoft.com/office/drawing/2014/main" id="{FBB38F2B-7B97-E510-5E48-9C636084B8BE}"/>
                  </a:ext>
                </a:extLst>
              </p:cNvPr>
              <p:cNvSpPr txBox="1"/>
              <p:nvPr/>
            </p:nvSpPr>
            <p:spPr>
              <a:xfrm>
                <a:off x="2308974" y="1623379"/>
                <a:ext cx="4297019"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BURITIRAMA’S TIMELINE AND FINANCIAL FIGURES</a:t>
                </a:r>
              </a:p>
            </p:txBody>
          </p:sp>
          <p:sp>
            <p:nvSpPr>
              <p:cNvPr id="45" name="CaixaDeTexto 44">
                <a:extLst>
                  <a:ext uri="{FF2B5EF4-FFF2-40B4-BE49-F238E27FC236}">
                    <a16:creationId xmlns:a16="http://schemas.microsoft.com/office/drawing/2014/main" id="{E6C34791-790E-D72C-2C6C-2AC9225CA7FC}"/>
                  </a:ext>
                </a:extLst>
              </p:cNvPr>
              <p:cNvSpPr txBox="1"/>
              <p:nvPr/>
            </p:nvSpPr>
            <p:spPr>
              <a:xfrm>
                <a:off x="2059398" y="1623379"/>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08</a:t>
                </a:r>
              </a:p>
            </p:txBody>
          </p:sp>
        </p:grpSp>
      </p:grpSp>
      <p:grpSp>
        <p:nvGrpSpPr>
          <p:cNvPr id="36" name="Agrupar 35">
            <a:extLst>
              <a:ext uri="{FF2B5EF4-FFF2-40B4-BE49-F238E27FC236}">
                <a16:creationId xmlns:a16="http://schemas.microsoft.com/office/drawing/2014/main" id="{BF25F0FF-3D87-69E1-C936-18E894CA23F6}"/>
              </a:ext>
            </a:extLst>
          </p:cNvPr>
          <p:cNvGrpSpPr/>
          <p:nvPr/>
        </p:nvGrpSpPr>
        <p:grpSpPr>
          <a:xfrm>
            <a:off x="95938" y="1751662"/>
            <a:ext cx="4546595" cy="1399790"/>
            <a:chOff x="965155" y="2277598"/>
            <a:chExt cx="4546595" cy="1399790"/>
          </a:xfrm>
        </p:grpSpPr>
        <p:grpSp>
          <p:nvGrpSpPr>
            <p:cNvPr id="70" name="Agrupar 69">
              <a:extLst>
                <a:ext uri="{FF2B5EF4-FFF2-40B4-BE49-F238E27FC236}">
                  <a16:creationId xmlns:a16="http://schemas.microsoft.com/office/drawing/2014/main" id="{6F4DDE1C-D7B2-D48E-C230-AFBAF51FEB53}"/>
                </a:ext>
              </a:extLst>
            </p:cNvPr>
            <p:cNvGrpSpPr/>
            <p:nvPr/>
          </p:nvGrpSpPr>
          <p:grpSpPr>
            <a:xfrm>
              <a:off x="965155" y="2277598"/>
              <a:ext cx="4359279" cy="307777"/>
              <a:chOff x="2059398" y="2701042"/>
              <a:chExt cx="4359279" cy="307777"/>
            </a:xfrm>
          </p:grpSpPr>
          <p:sp>
            <p:nvSpPr>
              <p:cNvPr id="59" name="CaixaDeTexto 58">
                <a:extLst>
                  <a:ext uri="{FF2B5EF4-FFF2-40B4-BE49-F238E27FC236}">
                    <a16:creationId xmlns:a16="http://schemas.microsoft.com/office/drawing/2014/main" id="{421D16E2-86BF-59C0-BC46-4121544837BA}"/>
                  </a:ext>
                </a:extLst>
              </p:cNvPr>
              <p:cNvSpPr txBox="1"/>
              <p:nvPr/>
            </p:nvSpPr>
            <p:spPr>
              <a:xfrm>
                <a:off x="2308974" y="2701042"/>
                <a:ext cx="4109703"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DEAL STRUCTURE</a:t>
                </a:r>
              </a:p>
            </p:txBody>
          </p:sp>
          <p:sp>
            <p:nvSpPr>
              <p:cNvPr id="62" name="CaixaDeTexto 61">
                <a:extLst>
                  <a:ext uri="{FF2B5EF4-FFF2-40B4-BE49-F238E27FC236}">
                    <a16:creationId xmlns:a16="http://schemas.microsoft.com/office/drawing/2014/main" id="{0E36413E-45A2-F29F-6741-DE7CC96BF2AE}"/>
                  </a:ext>
                </a:extLst>
              </p:cNvPr>
              <p:cNvSpPr txBox="1"/>
              <p:nvPr/>
            </p:nvSpPr>
            <p:spPr>
              <a:xfrm>
                <a:off x="2059398" y="2701042"/>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10</a:t>
                </a:r>
              </a:p>
            </p:txBody>
          </p:sp>
        </p:grpSp>
        <p:grpSp>
          <p:nvGrpSpPr>
            <p:cNvPr id="69" name="Agrupar 68">
              <a:extLst>
                <a:ext uri="{FF2B5EF4-FFF2-40B4-BE49-F238E27FC236}">
                  <a16:creationId xmlns:a16="http://schemas.microsoft.com/office/drawing/2014/main" id="{33DDCAB8-5F76-4B60-6458-7E21E6582F17}"/>
                </a:ext>
              </a:extLst>
            </p:cNvPr>
            <p:cNvGrpSpPr/>
            <p:nvPr/>
          </p:nvGrpSpPr>
          <p:grpSpPr>
            <a:xfrm>
              <a:off x="965155" y="2641602"/>
              <a:ext cx="4359279" cy="307777"/>
              <a:chOff x="2059398" y="3077303"/>
              <a:chExt cx="4359279" cy="307777"/>
            </a:xfrm>
          </p:grpSpPr>
          <p:sp>
            <p:nvSpPr>
              <p:cNvPr id="60" name="CaixaDeTexto 59">
                <a:extLst>
                  <a:ext uri="{FF2B5EF4-FFF2-40B4-BE49-F238E27FC236}">
                    <a16:creationId xmlns:a16="http://schemas.microsoft.com/office/drawing/2014/main" id="{17FDC0A5-F03E-4998-F73D-B4501A89DEE9}"/>
                  </a:ext>
                </a:extLst>
              </p:cNvPr>
              <p:cNvSpPr txBox="1"/>
              <p:nvPr/>
            </p:nvSpPr>
            <p:spPr>
              <a:xfrm>
                <a:off x="2308974" y="3077303"/>
                <a:ext cx="4109703"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R2C TEAM ENGAGED IN THE DEAL</a:t>
                </a:r>
              </a:p>
            </p:txBody>
          </p:sp>
          <p:sp>
            <p:nvSpPr>
              <p:cNvPr id="63" name="CaixaDeTexto 62">
                <a:extLst>
                  <a:ext uri="{FF2B5EF4-FFF2-40B4-BE49-F238E27FC236}">
                    <a16:creationId xmlns:a16="http://schemas.microsoft.com/office/drawing/2014/main" id="{2A0511C8-27BC-E918-19B7-207254A69A01}"/>
                  </a:ext>
                </a:extLst>
              </p:cNvPr>
              <p:cNvSpPr txBox="1"/>
              <p:nvPr/>
            </p:nvSpPr>
            <p:spPr>
              <a:xfrm>
                <a:off x="2059398" y="3077303"/>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12</a:t>
                </a:r>
              </a:p>
            </p:txBody>
          </p:sp>
        </p:grpSp>
        <p:grpSp>
          <p:nvGrpSpPr>
            <p:cNvPr id="68" name="Agrupar 67">
              <a:extLst>
                <a:ext uri="{FF2B5EF4-FFF2-40B4-BE49-F238E27FC236}">
                  <a16:creationId xmlns:a16="http://schemas.microsoft.com/office/drawing/2014/main" id="{B68C0700-A3FA-8754-684D-08B4F177B411}"/>
                </a:ext>
              </a:extLst>
            </p:cNvPr>
            <p:cNvGrpSpPr/>
            <p:nvPr/>
          </p:nvGrpSpPr>
          <p:grpSpPr>
            <a:xfrm>
              <a:off x="965155" y="3005606"/>
              <a:ext cx="4546595" cy="307777"/>
              <a:chOff x="2059398" y="3429606"/>
              <a:chExt cx="4546595" cy="307777"/>
            </a:xfrm>
          </p:grpSpPr>
          <p:sp>
            <p:nvSpPr>
              <p:cNvPr id="61" name="CaixaDeTexto 60">
                <a:extLst>
                  <a:ext uri="{FF2B5EF4-FFF2-40B4-BE49-F238E27FC236}">
                    <a16:creationId xmlns:a16="http://schemas.microsoft.com/office/drawing/2014/main" id="{4438235A-8953-55B2-1FBA-11F56B8B8120}"/>
                  </a:ext>
                </a:extLst>
              </p:cNvPr>
              <p:cNvSpPr txBox="1"/>
              <p:nvPr/>
            </p:nvSpPr>
            <p:spPr>
              <a:xfrm>
                <a:off x="2308974" y="3429606"/>
                <a:ext cx="4297019"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WHY ENGAGE WITH R2C?</a:t>
                </a:r>
              </a:p>
            </p:txBody>
          </p:sp>
          <p:sp>
            <p:nvSpPr>
              <p:cNvPr id="64" name="CaixaDeTexto 63">
                <a:extLst>
                  <a:ext uri="{FF2B5EF4-FFF2-40B4-BE49-F238E27FC236}">
                    <a16:creationId xmlns:a16="http://schemas.microsoft.com/office/drawing/2014/main" id="{EDAAE862-333F-B4E7-9E42-B11A8674F107}"/>
                  </a:ext>
                </a:extLst>
              </p:cNvPr>
              <p:cNvSpPr txBox="1"/>
              <p:nvPr/>
            </p:nvSpPr>
            <p:spPr>
              <a:xfrm>
                <a:off x="2059398" y="3429606"/>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13</a:t>
                </a:r>
              </a:p>
            </p:txBody>
          </p:sp>
        </p:grpSp>
        <p:grpSp>
          <p:nvGrpSpPr>
            <p:cNvPr id="67" name="Agrupar 66">
              <a:extLst>
                <a:ext uri="{FF2B5EF4-FFF2-40B4-BE49-F238E27FC236}">
                  <a16:creationId xmlns:a16="http://schemas.microsoft.com/office/drawing/2014/main" id="{AC2E977F-C01C-765A-C370-4913B25F2355}"/>
                </a:ext>
              </a:extLst>
            </p:cNvPr>
            <p:cNvGrpSpPr/>
            <p:nvPr/>
          </p:nvGrpSpPr>
          <p:grpSpPr>
            <a:xfrm>
              <a:off x="965155" y="3369611"/>
              <a:ext cx="4546595" cy="307777"/>
              <a:chOff x="2059398" y="3793055"/>
              <a:chExt cx="4546595" cy="307777"/>
            </a:xfrm>
          </p:grpSpPr>
          <p:sp>
            <p:nvSpPr>
              <p:cNvPr id="65" name="CaixaDeTexto 64">
                <a:extLst>
                  <a:ext uri="{FF2B5EF4-FFF2-40B4-BE49-F238E27FC236}">
                    <a16:creationId xmlns:a16="http://schemas.microsoft.com/office/drawing/2014/main" id="{7CE6F3D5-569D-B8E7-F2F3-14D209209A34}"/>
                  </a:ext>
                </a:extLst>
              </p:cNvPr>
              <p:cNvSpPr txBox="1"/>
              <p:nvPr/>
            </p:nvSpPr>
            <p:spPr>
              <a:xfrm>
                <a:off x="2308974" y="3793055"/>
                <a:ext cx="4297019"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TERMS &amp; CONDITIONS</a:t>
                </a:r>
              </a:p>
            </p:txBody>
          </p:sp>
          <p:sp>
            <p:nvSpPr>
              <p:cNvPr id="66" name="CaixaDeTexto 65">
                <a:extLst>
                  <a:ext uri="{FF2B5EF4-FFF2-40B4-BE49-F238E27FC236}">
                    <a16:creationId xmlns:a16="http://schemas.microsoft.com/office/drawing/2014/main" id="{5E9BA12A-E6B5-F54C-6EF3-8CF4C9D71646}"/>
                  </a:ext>
                </a:extLst>
              </p:cNvPr>
              <p:cNvSpPr txBox="1"/>
              <p:nvPr/>
            </p:nvSpPr>
            <p:spPr>
              <a:xfrm>
                <a:off x="2059398" y="3793055"/>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14</a:t>
                </a:r>
              </a:p>
            </p:txBody>
          </p:sp>
        </p:grpSp>
      </p:grpSp>
      <p:grpSp>
        <p:nvGrpSpPr>
          <p:cNvPr id="35" name="Agrupar 34">
            <a:extLst>
              <a:ext uri="{FF2B5EF4-FFF2-40B4-BE49-F238E27FC236}">
                <a16:creationId xmlns:a16="http://schemas.microsoft.com/office/drawing/2014/main" id="{64B72246-5632-3660-76F6-E5534BE41284}"/>
              </a:ext>
            </a:extLst>
          </p:cNvPr>
          <p:cNvGrpSpPr/>
          <p:nvPr/>
        </p:nvGrpSpPr>
        <p:grpSpPr>
          <a:xfrm>
            <a:off x="95938" y="3299296"/>
            <a:ext cx="5559146" cy="671781"/>
            <a:chOff x="965155" y="3919616"/>
            <a:chExt cx="5559146" cy="671781"/>
          </a:xfrm>
        </p:grpSpPr>
        <p:grpSp>
          <p:nvGrpSpPr>
            <p:cNvPr id="79" name="Agrupar 78">
              <a:extLst>
                <a:ext uri="{FF2B5EF4-FFF2-40B4-BE49-F238E27FC236}">
                  <a16:creationId xmlns:a16="http://schemas.microsoft.com/office/drawing/2014/main" id="{F1A837B9-7762-7A2A-2552-BB38F029EE79}"/>
                </a:ext>
              </a:extLst>
            </p:cNvPr>
            <p:cNvGrpSpPr/>
            <p:nvPr/>
          </p:nvGrpSpPr>
          <p:grpSpPr>
            <a:xfrm>
              <a:off x="965155" y="3919616"/>
              <a:ext cx="5559146" cy="307777"/>
              <a:chOff x="2059398" y="2701042"/>
              <a:chExt cx="5559146" cy="307777"/>
            </a:xfrm>
          </p:grpSpPr>
          <p:sp>
            <p:nvSpPr>
              <p:cNvPr id="80" name="CaixaDeTexto 79">
                <a:extLst>
                  <a:ext uri="{FF2B5EF4-FFF2-40B4-BE49-F238E27FC236}">
                    <a16:creationId xmlns:a16="http://schemas.microsoft.com/office/drawing/2014/main" id="{27DC693D-9FD8-BCCF-D5DD-797FF582AF7D}"/>
                  </a:ext>
                </a:extLst>
              </p:cNvPr>
              <p:cNvSpPr txBox="1"/>
              <p:nvPr/>
            </p:nvSpPr>
            <p:spPr>
              <a:xfrm>
                <a:off x="2308974" y="2701042"/>
                <a:ext cx="5309570"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LIQUIDATION IN BANKRUPTCY PROCEEDINGS SUMMARY</a:t>
                </a:r>
              </a:p>
            </p:txBody>
          </p:sp>
          <p:sp>
            <p:nvSpPr>
              <p:cNvPr id="81" name="CaixaDeTexto 80">
                <a:extLst>
                  <a:ext uri="{FF2B5EF4-FFF2-40B4-BE49-F238E27FC236}">
                    <a16:creationId xmlns:a16="http://schemas.microsoft.com/office/drawing/2014/main" id="{98DF8366-0D7C-E3E3-C686-2251403875C6}"/>
                  </a:ext>
                </a:extLst>
              </p:cNvPr>
              <p:cNvSpPr txBox="1"/>
              <p:nvPr/>
            </p:nvSpPr>
            <p:spPr>
              <a:xfrm>
                <a:off x="2059398" y="2701042"/>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16</a:t>
                </a:r>
              </a:p>
            </p:txBody>
          </p:sp>
        </p:grpSp>
        <p:grpSp>
          <p:nvGrpSpPr>
            <p:cNvPr id="82" name="Agrupar 81">
              <a:extLst>
                <a:ext uri="{FF2B5EF4-FFF2-40B4-BE49-F238E27FC236}">
                  <a16:creationId xmlns:a16="http://schemas.microsoft.com/office/drawing/2014/main" id="{0B0F2612-F760-E633-76BD-7AB0DEC9B12C}"/>
                </a:ext>
              </a:extLst>
            </p:cNvPr>
            <p:cNvGrpSpPr/>
            <p:nvPr/>
          </p:nvGrpSpPr>
          <p:grpSpPr>
            <a:xfrm>
              <a:off x="965155" y="4283620"/>
              <a:ext cx="5277510" cy="307777"/>
              <a:chOff x="2059398" y="3077303"/>
              <a:chExt cx="5277510" cy="307777"/>
            </a:xfrm>
          </p:grpSpPr>
          <p:sp>
            <p:nvSpPr>
              <p:cNvPr id="83" name="CaixaDeTexto 82">
                <a:extLst>
                  <a:ext uri="{FF2B5EF4-FFF2-40B4-BE49-F238E27FC236}">
                    <a16:creationId xmlns:a16="http://schemas.microsoft.com/office/drawing/2014/main" id="{146ACE01-5385-E15B-1396-A1F49DFEECB0}"/>
                  </a:ext>
                </a:extLst>
              </p:cNvPr>
              <p:cNvSpPr txBox="1"/>
              <p:nvPr/>
            </p:nvSpPr>
            <p:spPr>
              <a:xfrm>
                <a:off x="2308974" y="3077303"/>
                <a:ext cx="5027934"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LIQUIDATION IN BANKRUPTCY PROCEEDINGS TIMELINE</a:t>
                </a:r>
              </a:p>
            </p:txBody>
          </p:sp>
          <p:sp>
            <p:nvSpPr>
              <p:cNvPr id="84" name="CaixaDeTexto 83">
                <a:extLst>
                  <a:ext uri="{FF2B5EF4-FFF2-40B4-BE49-F238E27FC236}">
                    <a16:creationId xmlns:a16="http://schemas.microsoft.com/office/drawing/2014/main" id="{BDBDDD85-543B-6700-F163-0891E1FB4EE4}"/>
                  </a:ext>
                </a:extLst>
              </p:cNvPr>
              <p:cNvSpPr txBox="1"/>
              <p:nvPr/>
            </p:nvSpPr>
            <p:spPr>
              <a:xfrm>
                <a:off x="2059398" y="3077303"/>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19</a:t>
                </a:r>
              </a:p>
            </p:txBody>
          </p:sp>
        </p:grpSp>
      </p:grpSp>
      <p:grpSp>
        <p:nvGrpSpPr>
          <p:cNvPr id="34" name="Agrupar 33">
            <a:extLst>
              <a:ext uri="{FF2B5EF4-FFF2-40B4-BE49-F238E27FC236}">
                <a16:creationId xmlns:a16="http://schemas.microsoft.com/office/drawing/2014/main" id="{E5E5F8FD-CFEF-E060-A557-EFED6DA9ECA4}"/>
              </a:ext>
            </a:extLst>
          </p:cNvPr>
          <p:cNvGrpSpPr/>
          <p:nvPr/>
        </p:nvGrpSpPr>
        <p:grpSpPr>
          <a:xfrm>
            <a:off x="95938" y="5274110"/>
            <a:ext cx="4359279" cy="1357129"/>
            <a:chOff x="965155" y="4928066"/>
            <a:chExt cx="4359279" cy="1357129"/>
          </a:xfrm>
        </p:grpSpPr>
        <p:grpSp>
          <p:nvGrpSpPr>
            <p:cNvPr id="16" name="Agrupar 15">
              <a:extLst>
                <a:ext uri="{FF2B5EF4-FFF2-40B4-BE49-F238E27FC236}">
                  <a16:creationId xmlns:a16="http://schemas.microsoft.com/office/drawing/2014/main" id="{AC3399B8-C5FC-D3E7-0D22-3072523BDB99}"/>
                </a:ext>
              </a:extLst>
            </p:cNvPr>
            <p:cNvGrpSpPr/>
            <p:nvPr/>
          </p:nvGrpSpPr>
          <p:grpSpPr>
            <a:xfrm>
              <a:off x="965155" y="4928066"/>
              <a:ext cx="4359279" cy="307777"/>
              <a:chOff x="2059398" y="2701042"/>
              <a:chExt cx="4359279" cy="307777"/>
            </a:xfrm>
          </p:grpSpPr>
          <p:sp>
            <p:nvSpPr>
              <p:cNvPr id="17" name="CaixaDeTexto 16">
                <a:extLst>
                  <a:ext uri="{FF2B5EF4-FFF2-40B4-BE49-F238E27FC236}">
                    <a16:creationId xmlns:a16="http://schemas.microsoft.com/office/drawing/2014/main" id="{AFE52D58-7D56-5698-BE4A-0F0D71E267EF}"/>
                  </a:ext>
                </a:extLst>
              </p:cNvPr>
              <p:cNvSpPr txBox="1"/>
              <p:nvPr/>
            </p:nvSpPr>
            <p:spPr>
              <a:xfrm>
                <a:off x="2308974" y="2701042"/>
                <a:ext cx="4109703"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BALANCE SHEET</a:t>
                </a:r>
              </a:p>
            </p:txBody>
          </p:sp>
          <p:sp>
            <p:nvSpPr>
              <p:cNvPr id="18" name="CaixaDeTexto 17">
                <a:extLst>
                  <a:ext uri="{FF2B5EF4-FFF2-40B4-BE49-F238E27FC236}">
                    <a16:creationId xmlns:a16="http://schemas.microsoft.com/office/drawing/2014/main" id="{C45C6B14-A5EC-D847-CE6B-6D60292331F4}"/>
                  </a:ext>
                </a:extLst>
              </p:cNvPr>
              <p:cNvSpPr txBox="1"/>
              <p:nvPr/>
            </p:nvSpPr>
            <p:spPr>
              <a:xfrm>
                <a:off x="2059398" y="2701042"/>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26</a:t>
                </a:r>
              </a:p>
            </p:txBody>
          </p:sp>
        </p:grpSp>
        <p:grpSp>
          <p:nvGrpSpPr>
            <p:cNvPr id="19" name="Agrupar 18">
              <a:extLst>
                <a:ext uri="{FF2B5EF4-FFF2-40B4-BE49-F238E27FC236}">
                  <a16:creationId xmlns:a16="http://schemas.microsoft.com/office/drawing/2014/main" id="{B63426EC-F6C2-F51D-FCD0-29EB7800FF22}"/>
                </a:ext>
              </a:extLst>
            </p:cNvPr>
            <p:cNvGrpSpPr/>
            <p:nvPr/>
          </p:nvGrpSpPr>
          <p:grpSpPr>
            <a:xfrm>
              <a:off x="965155" y="5277850"/>
              <a:ext cx="4359279" cy="307777"/>
              <a:chOff x="2059398" y="3077303"/>
              <a:chExt cx="4359279" cy="307777"/>
            </a:xfrm>
          </p:grpSpPr>
          <p:sp>
            <p:nvSpPr>
              <p:cNvPr id="20" name="CaixaDeTexto 19">
                <a:extLst>
                  <a:ext uri="{FF2B5EF4-FFF2-40B4-BE49-F238E27FC236}">
                    <a16:creationId xmlns:a16="http://schemas.microsoft.com/office/drawing/2014/main" id="{701342C5-3CBF-62C8-5B8C-7DAE6F13F322}"/>
                  </a:ext>
                </a:extLst>
              </p:cNvPr>
              <p:cNvSpPr txBox="1"/>
              <p:nvPr/>
            </p:nvSpPr>
            <p:spPr>
              <a:xfrm>
                <a:off x="2308974" y="3077303"/>
                <a:ext cx="4109703"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2023 BALANCE SHEET</a:t>
                </a:r>
              </a:p>
            </p:txBody>
          </p:sp>
          <p:sp>
            <p:nvSpPr>
              <p:cNvPr id="23" name="CaixaDeTexto 22">
                <a:extLst>
                  <a:ext uri="{FF2B5EF4-FFF2-40B4-BE49-F238E27FC236}">
                    <a16:creationId xmlns:a16="http://schemas.microsoft.com/office/drawing/2014/main" id="{F90C9FD0-9413-4023-7431-7C842354079B}"/>
                  </a:ext>
                </a:extLst>
              </p:cNvPr>
              <p:cNvSpPr txBox="1"/>
              <p:nvPr/>
            </p:nvSpPr>
            <p:spPr>
              <a:xfrm>
                <a:off x="2059398" y="3077303"/>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27</a:t>
                </a:r>
              </a:p>
            </p:txBody>
          </p:sp>
        </p:grpSp>
        <p:grpSp>
          <p:nvGrpSpPr>
            <p:cNvPr id="27" name="Agrupar 26">
              <a:extLst>
                <a:ext uri="{FF2B5EF4-FFF2-40B4-BE49-F238E27FC236}">
                  <a16:creationId xmlns:a16="http://schemas.microsoft.com/office/drawing/2014/main" id="{D66408E2-4F2A-1F91-8007-29D2B44C7386}"/>
                </a:ext>
              </a:extLst>
            </p:cNvPr>
            <p:cNvGrpSpPr/>
            <p:nvPr/>
          </p:nvGrpSpPr>
          <p:grpSpPr>
            <a:xfrm>
              <a:off x="965155" y="5627634"/>
              <a:ext cx="4359279" cy="307777"/>
              <a:chOff x="2059398" y="3077303"/>
              <a:chExt cx="4359279" cy="307777"/>
            </a:xfrm>
          </p:grpSpPr>
          <p:sp>
            <p:nvSpPr>
              <p:cNvPr id="28" name="CaixaDeTexto 27">
                <a:extLst>
                  <a:ext uri="{FF2B5EF4-FFF2-40B4-BE49-F238E27FC236}">
                    <a16:creationId xmlns:a16="http://schemas.microsoft.com/office/drawing/2014/main" id="{5B094105-D3FE-0A9E-8850-FF4F6878BDC0}"/>
                  </a:ext>
                </a:extLst>
              </p:cNvPr>
              <p:cNvSpPr txBox="1"/>
              <p:nvPr/>
            </p:nvSpPr>
            <p:spPr>
              <a:xfrm>
                <a:off x="2308974" y="3077303"/>
                <a:ext cx="4109703"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INCOME STATEMENT</a:t>
                </a:r>
              </a:p>
            </p:txBody>
          </p:sp>
          <p:sp>
            <p:nvSpPr>
              <p:cNvPr id="29" name="CaixaDeTexto 28">
                <a:extLst>
                  <a:ext uri="{FF2B5EF4-FFF2-40B4-BE49-F238E27FC236}">
                    <a16:creationId xmlns:a16="http://schemas.microsoft.com/office/drawing/2014/main" id="{AC9DAF8C-F254-D21B-4F8A-3947A2928218}"/>
                  </a:ext>
                </a:extLst>
              </p:cNvPr>
              <p:cNvSpPr txBox="1"/>
              <p:nvPr/>
            </p:nvSpPr>
            <p:spPr>
              <a:xfrm>
                <a:off x="2059398" y="3077303"/>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28</a:t>
                </a:r>
              </a:p>
            </p:txBody>
          </p:sp>
        </p:grpSp>
        <p:grpSp>
          <p:nvGrpSpPr>
            <p:cNvPr id="30" name="Agrupar 29">
              <a:extLst>
                <a:ext uri="{FF2B5EF4-FFF2-40B4-BE49-F238E27FC236}">
                  <a16:creationId xmlns:a16="http://schemas.microsoft.com/office/drawing/2014/main" id="{6823B693-7D81-C8C5-3B4D-7D861B261721}"/>
                </a:ext>
              </a:extLst>
            </p:cNvPr>
            <p:cNvGrpSpPr/>
            <p:nvPr/>
          </p:nvGrpSpPr>
          <p:grpSpPr>
            <a:xfrm>
              <a:off x="965155" y="5977418"/>
              <a:ext cx="4359279" cy="307777"/>
              <a:chOff x="2059398" y="3077303"/>
              <a:chExt cx="4359279" cy="307777"/>
            </a:xfrm>
          </p:grpSpPr>
          <p:sp>
            <p:nvSpPr>
              <p:cNvPr id="31" name="CaixaDeTexto 30">
                <a:extLst>
                  <a:ext uri="{FF2B5EF4-FFF2-40B4-BE49-F238E27FC236}">
                    <a16:creationId xmlns:a16="http://schemas.microsoft.com/office/drawing/2014/main" id="{683D7822-DD98-A793-B4CC-9D0B236EA66F}"/>
                  </a:ext>
                </a:extLst>
              </p:cNvPr>
              <p:cNvSpPr txBox="1"/>
              <p:nvPr/>
            </p:nvSpPr>
            <p:spPr>
              <a:xfrm>
                <a:off x="2308974" y="3077303"/>
                <a:ext cx="4109703"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CASH FLOW</a:t>
                </a:r>
              </a:p>
            </p:txBody>
          </p:sp>
          <p:sp>
            <p:nvSpPr>
              <p:cNvPr id="32" name="CaixaDeTexto 31">
                <a:extLst>
                  <a:ext uri="{FF2B5EF4-FFF2-40B4-BE49-F238E27FC236}">
                    <a16:creationId xmlns:a16="http://schemas.microsoft.com/office/drawing/2014/main" id="{884E79A8-C637-F0F9-78E1-098E236FED8D}"/>
                  </a:ext>
                </a:extLst>
              </p:cNvPr>
              <p:cNvSpPr txBox="1"/>
              <p:nvPr/>
            </p:nvSpPr>
            <p:spPr>
              <a:xfrm>
                <a:off x="2059398" y="3077303"/>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29</a:t>
                </a:r>
              </a:p>
            </p:txBody>
          </p:sp>
        </p:grpSp>
      </p:grpSp>
      <p:cxnSp>
        <p:nvCxnSpPr>
          <p:cNvPr id="49" name="Conector reto 48">
            <a:extLst>
              <a:ext uri="{FF2B5EF4-FFF2-40B4-BE49-F238E27FC236}">
                <a16:creationId xmlns:a16="http://schemas.microsoft.com/office/drawing/2014/main" id="{B2B5A9D0-D91E-1A87-5CE0-376314E7402D}"/>
              </a:ext>
            </a:extLst>
          </p:cNvPr>
          <p:cNvCxnSpPr>
            <a:cxnSpLocks/>
          </p:cNvCxnSpPr>
          <p:nvPr/>
        </p:nvCxnSpPr>
        <p:spPr>
          <a:xfrm flipH="1">
            <a:off x="4998797" y="-161985"/>
            <a:ext cx="1568808" cy="7205405"/>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Conector reto 3">
            <a:extLst>
              <a:ext uri="{FF2B5EF4-FFF2-40B4-BE49-F238E27FC236}">
                <a16:creationId xmlns:a16="http://schemas.microsoft.com/office/drawing/2014/main" id="{A7E20C34-48E0-10A0-223B-25CFA583F30D}"/>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C5F6FCF6-3511-37E0-2141-EB661189FE16}"/>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en-US" sz="800" b="1" dirty="0">
                <a:solidFill>
                  <a:srgbClr val="002060"/>
                </a:solidFill>
                <a:latin typeface="Arial" panose="020B0604020202020204" pitchFamily="34" charset="0"/>
                <a:cs typeface="Arial" panose="020B0604020202020204" pitchFamily="34" charset="0"/>
              </a:rPr>
              <a:t>Agenda</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
        <p:nvSpPr>
          <p:cNvPr id="8" name="Espaço Reservado para Número de Slide 2">
            <a:extLst>
              <a:ext uri="{FF2B5EF4-FFF2-40B4-BE49-F238E27FC236}">
                <a16:creationId xmlns:a16="http://schemas.microsoft.com/office/drawing/2014/main" id="{15032C65-FBF8-8FB1-2EFF-D5409449193A}"/>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chemeClr val="bg1"/>
                </a:solidFill>
                <a:latin typeface="Bahnschrift SemiCondensed" panose="020B0502040204020203" pitchFamily="34" charset="0"/>
                <a:cs typeface="Arial" panose="020B0604020202020204" pitchFamily="34" charset="0"/>
              </a:rPr>
              <a:pPr algn="ctr"/>
              <a:t>2</a:t>
            </a:fld>
            <a:endParaRPr lang="pt-BR" sz="1000" b="1" dirty="0">
              <a:solidFill>
                <a:schemeClr val="bg1"/>
              </a:solidFill>
              <a:latin typeface="Bahnschrift SemiCondensed" panose="020B0502040204020203" pitchFamily="34" charset="0"/>
              <a:cs typeface="Arial" panose="020B0604020202020204" pitchFamily="34" charset="0"/>
            </a:endParaRPr>
          </a:p>
        </p:txBody>
      </p:sp>
      <p:sp>
        <p:nvSpPr>
          <p:cNvPr id="9" name="Arco 8">
            <a:extLst>
              <a:ext uri="{FF2B5EF4-FFF2-40B4-BE49-F238E27FC236}">
                <a16:creationId xmlns:a16="http://schemas.microsoft.com/office/drawing/2014/main" id="{505ECCE3-DFBF-4BB2-00AA-7676CF79D6D5}"/>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0" name="Arco 9">
            <a:extLst>
              <a:ext uri="{FF2B5EF4-FFF2-40B4-BE49-F238E27FC236}">
                <a16:creationId xmlns:a16="http://schemas.microsoft.com/office/drawing/2014/main" id="{10207204-1AEB-FF10-FE55-C8E1CA989C83}"/>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7FBBCC0A-FFA8-A82C-6B8B-34A9B117E39F}"/>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2" name="Imagem 23">
            <a:extLst>
              <a:ext uri="{FF2B5EF4-FFF2-40B4-BE49-F238E27FC236}">
                <a16:creationId xmlns:a16="http://schemas.microsoft.com/office/drawing/2014/main" id="{19C9C249-A16F-365E-EA2C-631A080E8DD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13" name="CaixaDeTexto 12">
            <a:extLst>
              <a:ext uri="{FF2B5EF4-FFF2-40B4-BE49-F238E27FC236}">
                <a16:creationId xmlns:a16="http://schemas.microsoft.com/office/drawing/2014/main" id="{570CE35C-908B-0F45-4394-C675150E6BBF}"/>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AGENDA</a:t>
            </a:r>
          </a:p>
        </p:txBody>
      </p:sp>
      <p:grpSp>
        <p:nvGrpSpPr>
          <p:cNvPr id="2" name="Agrupar 1">
            <a:extLst>
              <a:ext uri="{FF2B5EF4-FFF2-40B4-BE49-F238E27FC236}">
                <a16:creationId xmlns:a16="http://schemas.microsoft.com/office/drawing/2014/main" id="{4B6AFACF-C1CC-0094-AF53-F6DE81515981}"/>
              </a:ext>
            </a:extLst>
          </p:cNvPr>
          <p:cNvGrpSpPr/>
          <p:nvPr/>
        </p:nvGrpSpPr>
        <p:grpSpPr>
          <a:xfrm>
            <a:off x="95938" y="4118921"/>
            <a:ext cx="5515185" cy="1007345"/>
            <a:chOff x="965155" y="4928066"/>
            <a:chExt cx="5515185" cy="1007345"/>
          </a:xfrm>
        </p:grpSpPr>
        <p:grpSp>
          <p:nvGrpSpPr>
            <p:cNvPr id="6" name="Agrupar 5">
              <a:extLst>
                <a:ext uri="{FF2B5EF4-FFF2-40B4-BE49-F238E27FC236}">
                  <a16:creationId xmlns:a16="http://schemas.microsoft.com/office/drawing/2014/main" id="{4618B022-4752-AC62-B474-4F34DD3482CE}"/>
                </a:ext>
              </a:extLst>
            </p:cNvPr>
            <p:cNvGrpSpPr/>
            <p:nvPr/>
          </p:nvGrpSpPr>
          <p:grpSpPr>
            <a:xfrm>
              <a:off x="965155" y="4928066"/>
              <a:ext cx="4359279" cy="307777"/>
              <a:chOff x="2059398" y="2701042"/>
              <a:chExt cx="4359279" cy="307777"/>
            </a:xfrm>
          </p:grpSpPr>
          <p:sp>
            <p:nvSpPr>
              <p:cNvPr id="40" name="CaixaDeTexto 39">
                <a:extLst>
                  <a:ext uri="{FF2B5EF4-FFF2-40B4-BE49-F238E27FC236}">
                    <a16:creationId xmlns:a16="http://schemas.microsoft.com/office/drawing/2014/main" id="{4CC0FF35-1EA6-A91D-772C-61C83CEA7232}"/>
                  </a:ext>
                </a:extLst>
              </p:cNvPr>
              <p:cNvSpPr txBox="1"/>
              <p:nvPr/>
            </p:nvSpPr>
            <p:spPr>
              <a:xfrm>
                <a:off x="2308974" y="2701042"/>
                <a:ext cx="4109703"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JOÃO ARAÚJO’S ASSETS</a:t>
                </a:r>
              </a:p>
            </p:txBody>
          </p:sp>
          <p:sp>
            <p:nvSpPr>
              <p:cNvPr id="42" name="CaixaDeTexto 41">
                <a:extLst>
                  <a:ext uri="{FF2B5EF4-FFF2-40B4-BE49-F238E27FC236}">
                    <a16:creationId xmlns:a16="http://schemas.microsoft.com/office/drawing/2014/main" id="{7288A4D3-27BD-AA89-0DCF-345BFAF55852}"/>
                  </a:ext>
                </a:extLst>
              </p:cNvPr>
              <p:cNvSpPr txBox="1"/>
              <p:nvPr/>
            </p:nvSpPr>
            <p:spPr>
              <a:xfrm>
                <a:off x="2059398" y="2701042"/>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22</a:t>
                </a:r>
              </a:p>
            </p:txBody>
          </p:sp>
        </p:grpSp>
        <p:grpSp>
          <p:nvGrpSpPr>
            <p:cNvPr id="7" name="Agrupar 6">
              <a:extLst>
                <a:ext uri="{FF2B5EF4-FFF2-40B4-BE49-F238E27FC236}">
                  <a16:creationId xmlns:a16="http://schemas.microsoft.com/office/drawing/2014/main" id="{9CB6EAB3-8083-C079-3926-500BCE95D22B}"/>
                </a:ext>
              </a:extLst>
            </p:cNvPr>
            <p:cNvGrpSpPr/>
            <p:nvPr/>
          </p:nvGrpSpPr>
          <p:grpSpPr>
            <a:xfrm>
              <a:off x="965155" y="5277850"/>
              <a:ext cx="5515185" cy="307777"/>
              <a:chOff x="2059398" y="3077303"/>
              <a:chExt cx="5515185" cy="307777"/>
            </a:xfrm>
          </p:grpSpPr>
          <p:sp>
            <p:nvSpPr>
              <p:cNvPr id="38" name="CaixaDeTexto 37">
                <a:extLst>
                  <a:ext uri="{FF2B5EF4-FFF2-40B4-BE49-F238E27FC236}">
                    <a16:creationId xmlns:a16="http://schemas.microsoft.com/office/drawing/2014/main" id="{2FAC281B-4D7D-B5D3-FA47-45A448CCD661}"/>
                  </a:ext>
                </a:extLst>
              </p:cNvPr>
              <p:cNvSpPr txBox="1"/>
              <p:nvPr/>
            </p:nvSpPr>
            <p:spPr>
              <a:xfrm>
                <a:off x="2308974" y="3077303"/>
                <a:ext cx="5265609"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STRONG INDICATIONS OF FRAUD AND ASSET CONCEALMENT</a:t>
                </a:r>
              </a:p>
            </p:txBody>
          </p:sp>
          <p:sp>
            <p:nvSpPr>
              <p:cNvPr id="39" name="CaixaDeTexto 38">
                <a:extLst>
                  <a:ext uri="{FF2B5EF4-FFF2-40B4-BE49-F238E27FC236}">
                    <a16:creationId xmlns:a16="http://schemas.microsoft.com/office/drawing/2014/main" id="{6EA909F4-AF3B-7285-AC57-6B9127410EC9}"/>
                  </a:ext>
                </a:extLst>
              </p:cNvPr>
              <p:cNvSpPr txBox="1"/>
              <p:nvPr/>
            </p:nvSpPr>
            <p:spPr>
              <a:xfrm>
                <a:off x="2059398" y="3077303"/>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23</a:t>
                </a:r>
              </a:p>
            </p:txBody>
          </p:sp>
        </p:grpSp>
        <p:grpSp>
          <p:nvGrpSpPr>
            <p:cNvPr id="14" name="Agrupar 13">
              <a:extLst>
                <a:ext uri="{FF2B5EF4-FFF2-40B4-BE49-F238E27FC236}">
                  <a16:creationId xmlns:a16="http://schemas.microsoft.com/office/drawing/2014/main" id="{EE1AD8B5-7301-703D-0E8A-060C07449586}"/>
                </a:ext>
              </a:extLst>
            </p:cNvPr>
            <p:cNvGrpSpPr/>
            <p:nvPr/>
          </p:nvGrpSpPr>
          <p:grpSpPr>
            <a:xfrm>
              <a:off x="965155" y="5627634"/>
              <a:ext cx="4359279" cy="307777"/>
              <a:chOff x="2059398" y="3077303"/>
              <a:chExt cx="4359279" cy="307777"/>
            </a:xfrm>
          </p:grpSpPr>
          <p:sp>
            <p:nvSpPr>
              <p:cNvPr id="26" name="CaixaDeTexto 25">
                <a:extLst>
                  <a:ext uri="{FF2B5EF4-FFF2-40B4-BE49-F238E27FC236}">
                    <a16:creationId xmlns:a16="http://schemas.microsoft.com/office/drawing/2014/main" id="{0C047F07-5CA5-1141-3F36-2F82FE40A55F}"/>
                  </a:ext>
                </a:extLst>
              </p:cNvPr>
              <p:cNvSpPr txBox="1"/>
              <p:nvPr/>
            </p:nvSpPr>
            <p:spPr>
              <a:xfrm>
                <a:off x="2308974" y="3077303"/>
                <a:ext cx="4109703" cy="307777"/>
              </a:xfrm>
              <a:prstGeom prst="rect">
                <a:avLst/>
              </a:prstGeom>
              <a:noFill/>
            </p:spPr>
            <p:txBody>
              <a:bodyPr wrap="square" rtlCol="0">
                <a:spAutoFit/>
              </a:bodyPr>
              <a:lstStyle/>
              <a:p>
                <a:r>
                  <a:rPr lang="pt-BR" sz="1400" b="1" dirty="0">
                    <a:solidFill>
                      <a:schemeClr val="bg1"/>
                    </a:solidFill>
                    <a:latin typeface="Bahnschrift" panose="020B0502040204020203" pitchFamily="34" charset="0"/>
                  </a:rPr>
                  <a:t>LAWSUITS AGAINST BURITIRAMA</a:t>
                </a:r>
              </a:p>
            </p:txBody>
          </p:sp>
          <p:sp>
            <p:nvSpPr>
              <p:cNvPr id="33" name="CaixaDeTexto 32">
                <a:extLst>
                  <a:ext uri="{FF2B5EF4-FFF2-40B4-BE49-F238E27FC236}">
                    <a16:creationId xmlns:a16="http://schemas.microsoft.com/office/drawing/2014/main" id="{18D52FA1-3578-9A66-D320-7EF2398E449A}"/>
                  </a:ext>
                </a:extLst>
              </p:cNvPr>
              <p:cNvSpPr txBox="1"/>
              <p:nvPr/>
            </p:nvSpPr>
            <p:spPr>
              <a:xfrm>
                <a:off x="2059398" y="3077303"/>
                <a:ext cx="551790" cy="307777"/>
              </a:xfrm>
              <a:prstGeom prst="rect">
                <a:avLst/>
              </a:prstGeom>
              <a:noFill/>
            </p:spPr>
            <p:txBody>
              <a:bodyPr wrap="square" rtlCol="0">
                <a:spAutoFit/>
              </a:bodyPr>
              <a:lstStyle/>
              <a:p>
                <a:r>
                  <a:rPr lang="pt-BR" sz="1400" b="1" dirty="0">
                    <a:solidFill>
                      <a:srgbClr val="C7E01B"/>
                    </a:solidFill>
                    <a:latin typeface="Bahnschrift" panose="020B0502040204020203" pitchFamily="34" charset="0"/>
                  </a:rPr>
                  <a:t>24</a:t>
                </a:r>
              </a:p>
            </p:txBody>
          </p:sp>
        </p:grpSp>
      </p:grpSp>
    </p:spTree>
    <p:extLst>
      <p:ext uri="{BB962C8B-B14F-4D97-AF65-F5344CB8AC3E}">
        <p14:creationId xmlns:p14="http://schemas.microsoft.com/office/powerpoint/2010/main" val="196498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m 19" descr="Texto&#10;&#10;Descrição gerada automaticamente">
            <a:extLst>
              <a:ext uri="{FF2B5EF4-FFF2-40B4-BE49-F238E27FC236}">
                <a16:creationId xmlns:a16="http://schemas.microsoft.com/office/drawing/2014/main" id="{C468F3AB-04CA-354C-FFAE-44DC70E09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9" y="963637"/>
            <a:ext cx="5579680" cy="5579680"/>
          </a:xfrm>
          <a:prstGeom prst="rect">
            <a:avLst/>
          </a:prstGeom>
        </p:spPr>
      </p:pic>
      <p:pic>
        <p:nvPicPr>
          <p:cNvPr id="33" name="Imagem 32" descr="Gráfico&#10;&#10;Descrição gerada automaticamente">
            <a:extLst>
              <a:ext uri="{FF2B5EF4-FFF2-40B4-BE49-F238E27FC236}">
                <a16:creationId xmlns:a16="http://schemas.microsoft.com/office/drawing/2014/main" id="{E64A40FD-F6FE-6987-F98B-18CE12DC1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047558"/>
            <a:ext cx="5579680" cy="5579680"/>
          </a:xfrm>
          <a:prstGeom prst="rect">
            <a:avLst/>
          </a:prstGeom>
        </p:spPr>
      </p:pic>
      <p:pic>
        <p:nvPicPr>
          <p:cNvPr id="2052" name="Picture 4">
            <a:extLst>
              <a:ext uri="{FF2B5EF4-FFF2-40B4-BE49-F238E27FC236}">
                <a16:creationId xmlns:a16="http://schemas.microsoft.com/office/drawing/2014/main" id="{2731173B-F391-72B5-F3C3-BFC1B2D64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0138" y="5558436"/>
            <a:ext cx="562929" cy="2195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otorantim Logo PNG Vectors Free Download">
            <a:extLst>
              <a:ext uri="{FF2B5EF4-FFF2-40B4-BE49-F238E27FC236}">
                <a16:creationId xmlns:a16="http://schemas.microsoft.com/office/drawing/2014/main" id="{A77852BD-4C0F-2791-A54E-5449944307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6745" y="4672608"/>
            <a:ext cx="389846" cy="2469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teinweg Logo - LogoDix">
            <a:extLst>
              <a:ext uri="{FF2B5EF4-FFF2-40B4-BE49-F238E27FC236}">
                <a16:creationId xmlns:a16="http://schemas.microsoft.com/office/drawing/2014/main" id="{DA736EBD-30FC-427A-8964-06A10B152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1315" y="5471449"/>
            <a:ext cx="174174" cy="18487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antander">
            <a:extLst>
              <a:ext uri="{FF2B5EF4-FFF2-40B4-BE49-F238E27FC236}">
                <a16:creationId xmlns:a16="http://schemas.microsoft.com/office/drawing/2014/main" id="{5C54EDEF-B790-2E3F-CCA2-66479A715C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2270" y="976427"/>
            <a:ext cx="291111" cy="291111"/>
          </a:xfrm>
          <a:prstGeom prst="rect">
            <a:avLst/>
          </a:prstGeom>
          <a:noFill/>
          <a:extLst>
            <a:ext uri="{909E8E84-426E-40DD-AFC4-6F175D3DCCD1}">
              <a14:hiddenFill xmlns:a14="http://schemas.microsoft.com/office/drawing/2010/main">
                <a:solidFill>
                  <a:srgbClr val="FFFFFF"/>
                </a:solidFill>
              </a14:hiddenFill>
            </a:ext>
          </a:extLst>
        </p:spPr>
      </p:pic>
      <p:sp>
        <p:nvSpPr>
          <p:cNvPr id="37" name="Forma Livre: Forma 36">
            <a:extLst>
              <a:ext uri="{FF2B5EF4-FFF2-40B4-BE49-F238E27FC236}">
                <a16:creationId xmlns:a16="http://schemas.microsoft.com/office/drawing/2014/main" id="{4F9FEA67-B021-5B68-CE0F-CE85728F0238}"/>
              </a:ext>
            </a:extLst>
          </p:cNvPr>
          <p:cNvSpPr/>
          <p:nvPr/>
        </p:nvSpPr>
        <p:spPr>
          <a:xfrm>
            <a:off x="8336422" y="1588170"/>
            <a:ext cx="447654" cy="160766"/>
          </a:xfrm>
          <a:custGeom>
            <a:avLst/>
            <a:gdLst>
              <a:gd name="connsiteX0" fmla="*/ 68275 w 447654"/>
              <a:gd name="connsiteY0" fmla="*/ 0 h 156796"/>
              <a:gd name="connsiteX1" fmla="*/ 29364 w 447654"/>
              <a:gd name="connsiteY1" fmla="*/ 155643 h 156796"/>
              <a:gd name="connsiteX2" fmla="*/ 447654 w 447654"/>
              <a:gd name="connsiteY2" fmla="*/ 58366 h 156796"/>
            </a:gdLst>
            <a:ahLst/>
            <a:cxnLst>
              <a:cxn ang="0">
                <a:pos x="connsiteX0" y="connsiteY0"/>
              </a:cxn>
              <a:cxn ang="0">
                <a:pos x="connsiteX1" y="connsiteY1"/>
              </a:cxn>
              <a:cxn ang="0">
                <a:pos x="connsiteX2" y="connsiteY2"/>
              </a:cxn>
            </a:cxnLst>
            <a:rect l="l" t="t" r="r" b="b"/>
            <a:pathLst>
              <a:path w="447654" h="156796">
                <a:moveTo>
                  <a:pt x="68275" y="0"/>
                </a:moveTo>
                <a:cubicBezTo>
                  <a:pt x="17204" y="72957"/>
                  <a:pt x="-33866" y="145915"/>
                  <a:pt x="29364" y="155643"/>
                </a:cubicBezTo>
                <a:cubicBezTo>
                  <a:pt x="92594" y="165371"/>
                  <a:pt x="270124" y="111868"/>
                  <a:pt x="447654" y="58366"/>
                </a:cubicBezTo>
              </a:path>
            </a:pathLst>
          </a:custGeom>
          <a:noFill/>
          <a:ln w="25400">
            <a:solidFill>
              <a:srgbClr val="A084B3"/>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47" name="Agrupar 46">
            <a:extLst>
              <a:ext uri="{FF2B5EF4-FFF2-40B4-BE49-F238E27FC236}">
                <a16:creationId xmlns:a16="http://schemas.microsoft.com/office/drawing/2014/main" id="{6F3DCF31-EC70-A195-AB80-78F36020A149}"/>
              </a:ext>
            </a:extLst>
          </p:cNvPr>
          <p:cNvGrpSpPr/>
          <p:nvPr/>
        </p:nvGrpSpPr>
        <p:grpSpPr>
          <a:xfrm>
            <a:off x="7019353" y="3195848"/>
            <a:ext cx="1185333" cy="503040"/>
            <a:chOff x="8763898" y="1564270"/>
            <a:chExt cx="1185333" cy="503040"/>
          </a:xfrm>
        </p:grpSpPr>
        <p:sp>
          <p:nvSpPr>
            <p:cNvPr id="48" name="CaixaDeTexto 47">
              <a:extLst>
                <a:ext uri="{FF2B5EF4-FFF2-40B4-BE49-F238E27FC236}">
                  <a16:creationId xmlns:a16="http://schemas.microsoft.com/office/drawing/2014/main" id="{EB03A10C-7BB8-D0E1-A3BD-294EC95D2F56}"/>
                </a:ext>
              </a:extLst>
            </p:cNvPr>
            <p:cNvSpPr txBox="1"/>
            <p:nvPr/>
          </p:nvSpPr>
          <p:spPr>
            <a:xfrm>
              <a:off x="8814033" y="1564270"/>
              <a:ext cx="563593" cy="292388"/>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Citibank</a:t>
              </a:r>
            </a:p>
            <a:p>
              <a:pPr algn="ctr"/>
              <a:r>
                <a:rPr lang="pt-BR" sz="400" i="1" dirty="0">
                  <a:solidFill>
                    <a:srgbClr val="A084B3"/>
                  </a:solidFill>
                  <a:latin typeface="Arial" panose="020B0604020202020204" pitchFamily="34" charset="0"/>
                  <a:cs typeface="Arial" panose="020B0604020202020204" pitchFamily="34" charset="0"/>
                </a:rPr>
                <a:t>(</a:t>
              </a:r>
              <a:r>
                <a:rPr lang="pt-BR" sz="400" i="1" dirty="0" err="1">
                  <a:solidFill>
                    <a:srgbClr val="A084B3"/>
                  </a:solidFill>
                  <a:latin typeface="Arial" panose="020B0604020202020204" pitchFamily="34" charset="0"/>
                  <a:cs typeface="Arial" panose="020B0604020202020204" pitchFamily="34" charset="0"/>
                </a:rPr>
                <a:t>Sturzenegger</a:t>
              </a:r>
              <a:r>
                <a:rPr lang="pt-BR" sz="400" i="1" dirty="0">
                  <a:solidFill>
                    <a:srgbClr val="A084B3"/>
                  </a:solidFill>
                  <a:latin typeface="Arial" panose="020B0604020202020204" pitchFamily="34" charset="0"/>
                  <a:cs typeface="Arial" panose="020B0604020202020204" pitchFamily="34" charset="0"/>
                </a:rPr>
                <a:t> e Cavalcante)</a:t>
              </a:r>
            </a:p>
          </p:txBody>
        </p:sp>
        <p:sp>
          <p:nvSpPr>
            <p:cNvPr id="49" name="CaixaDeTexto 48">
              <a:extLst>
                <a:ext uri="{FF2B5EF4-FFF2-40B4-BE49-F238E27FC236}">
                  <a16:creationId xmlns:a16="http://schemas.microsoft.com/office/drawing/2014/main" id="{B473877D-8491-60A5-A8D2-F08C9130DE4D}"/>
                </a:ext>
              </a:extLst>
            </p:cNvPr>
            <p:cNvSpPr txBox="1"/>
            <p:nvPr/>
          </p:nvSpPr>
          <p:spPr>
            <a:xfrm>
              <a:off x="9277112" y="1564270"/>
              <a:ext cx="618417" cy="230832"/>
            </a:xfrm>
            <a:prstGeom prst="rect">
              <a:avLst/>
            </a:prstGeom>
            <a:noFill/>
          </p:spPr>
          <p:txBody>
            <a:bodyPr wrap="square" rtlCol="0">
              <a:spAutoFit/>
            </a:bodyPr>
            <a:lstStyle/>
            <a:p>
              <a:pPr algn="ctr"/>
              <a:r>
                <a:rPr lang="pt-BR" sz="500" b="1" dirty="0" err="1">
                  <a:solidFill>
                    <a:srgbClr val="7030A0"/>
                  </a:solidFill>
                  <a:latin typeface="Arial" panose="020B0604020202020204" pitchFamily="34" charset="0"/>
                  <a:cs typeface="Arial" panose="020B0604020202020204" pitchFamily="34" charset="0"/>
                </a:rPr>
                <a:t>Buritirama</a:t>
              </a:r>
              <a:endParaRPr lang="pt-BR" sz="500" b="1" dirty="0">
                <a:solidFill>
                  <a:srgbClr val="7030A0"/>
                </a:solidFill>
                <a:latin typeface="Arial" panose="020B0604020202020204" pitchFamily="34" charset="0"/>
                <a:cs typeface="Arial" panose="020B0604020202020204" pitchFamily="34" charset="0"/>
              </a:endParaRPr>
            </a:p>
            <a:p>
              <a:pPr algn="ctr"/>
              <a:r>
                <a:rPr lang="pt-BR" sz="400" i="1" dirty="0">
                  <a:solidFill>
                    <a:srgbClr val="A084B3"/>
                  </a:solidFill>
                  <a:latin typeface="Arial" panose="020B0604020202020204" pitchFamily="34" charset="0"/>
                  <a:cs typeface="Arial" panose="020B0604020202020204" pitchFamily="34" charset="0"/>
                </a:rPr>
                <a:t>(</a:t>
              </a:r>
              <a:r>
                <a:rPr lang="pt-BR" sz="400" i="1" dirty="0" err="1">
                  <a:solidFill>
                    <a:srgbClr val="A084B3"/>
                  </a:solidFill>
                  <a:latin typeface="Arial" panose="020B0604020202020204" pitchFamily="34" charset="0"/>
                  <a:cs typeface="Arial" panose="020B0604020202020204" pitchFamily="34" charset="0"/>
                </a:rPr>
                <a:t>Setoguti</a:t>
              </a:r>
              <a:r>
                <a:rPr lang="pt-BR" sz="400" i="1" dirty="0">
                  <a:solidFill>
                    <a:srgbClr val="A084B3"/>
                  </a:solidFill>
                  <a:latin typeface="Arial" panose="020B0604020202020204" pitchFamily="34" charset="0"/>
                  <a:cs typeface="Arial" panose="020B0604020202020204" pitchFamily="34" charset="0"/>
                </a:rPr>
                <a:t>)</a:t>
              </a:r>
            </a:p>
          </p:txBody>
        </p:sp>
        <p:sp>
          <p:nvSpPr>
            <p:cNvPr id="50" name="CaixaDeTexto 49">
              <a:extLst>
                <a:ext uri="{FF2B5EF4-FFF2-40B4-BE49-F238E27FC236}">
                  <a16:creationId xmlns:a16="http://schemas.microsoft.com/office/drawing/2014/main" id="{67A073EE-A2C8-4378-3A5B-15A7A2F80BAA}"/>
                </a:ext>
              </a:extLst>
            </p:cNvPr>
            <p:cNvSpPr txBox="1"/>
            <p:nvPr/>
          </p:nvSpPr>
          <p:spPr>
            <a:xfrm>
              <a:off x="9067130" y="1602742"/>
              <a:ext cx="563593" cy="169277"/>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X</a:t>
              </a:r>
              <a:endParaRPr lang="pt-BR" sz="400" i="1" dirty="0">
                <a:solidFill>
                  <a:srgbClr val="7030A0"/>
                </a:solidFill>
                <a:latin typeface="Arial" panose="020B0604020202020204" pitchFamily="34" charset="0"/>
                <a:cs typeface="Arial" panose="020B0604020202020204" pitchFamily="34" charset="0"/>
              </a:endParaRPr>
            </a:p>
          </p:txBody>
        </p:sp>
        <p:cxnSp>
          <p:nvCxnSpPr>
            <p:cNvPr id="51" name="Conector reto 50">
              <a:extLst>
                <a:ext uri="{FF2B5EF4-FFF2-40B4-BE49-F238E27FC236}">
                  <a16:creationId xmlns:a16="http://schemas.microsoft.com/office/drawing/2014/main" id="{FAB8E6CC-F3FB-7889-7169-0230105339CC}"/>
                </a:ext>
              </a:extLst>
            </p:cNvPr>
            <p:cNvCxnSpPr>
              <a:cxnSpLocks/>
            </p:cNvCxnSpPr>
            <p:nvPr/>
          </p:nvCxnSpPr>
          <p:spPr>
            <a:xfrm>
              <a:off x="8817648" y="1824869"/>
              <a:ext cx="1055246" cy="0"/>
            </a:xfrm>
            <a:prstGeom prst="line">
              <a:avLst/>
            </a:prstGeom>
            <a:ln>
              <a:solidFill>
                <a:srgbClr val="E4E645"/>
              </a:solidFill>
            </a:ln>
          </p:spPr>
          <p:style>
            <a:lnRef idx="1">
              <a:schemeClr val="accent1"/>
            </a:lnRef>
            <a:fillRef idx="0">
              <a:schemeClr val="accent1"/>
            </a:fillRef>
            <a:effectRef idx="0">
              <a:schemeClr val="accent1"/>
            </a:effectRef>
            <a:fontRef idx="minor">
              <a:schemeClr val="tx1"/>
            </a:fontRef>
          </p:style>
        </p:cxnSp>
        <p:sp>
          <p:nvSpPr>
            <p:cNvPr id="52" name="CaixaDeTexto 51">
              <a:extLst>
                <a:ext uri="{FF2B5EF4-FFF2-40B4-BE49-F238E27FC236}">
                  <a16:creationId xmlns:a16="http://schemas.microsoft.com/office/drawing/2014/main" id="{9D4F82D9-70DB-F5DA-E6AA-A39971C2737F}"/>
                </a:ext>
              </a:extLst>
            </p:cNvPr>
            <p:cNvSpPr txBox="1"/>
            <p:nvPr/>
          </p:nvSpPr>
          <p:spPr>
            <a:xfrm>
              <a:off x="8763898" y="1821089"/>
              <a:ext cx="1185333" cy="246221"/>
            </a:xfrm>
            <a:prstGeom prst="rect">
              <a:avLst/>
            </a:prstGeom>
            <a:noFill/>
          </p:spPr>
          <p:txBody>
            <a:bodyPr wrap="square" rtlCol="0">
              <a:spAutoFit/>
            </a:bodyPr>
            <a:lstStyle/>
            <a:p>
              <a:pPr algn="ctr"/>
              <a:r>
                <a:rPr lang="pt-BR" sz="500" b="1" dirty="0">
                  <a:solidFill>
                    <a:srgbClr val="A084B3"/>
                  </a:solidFill>
                  <a:latin typeface="Arial" panose="020B0604020202020204" pitchFamily="34" charset="0"/>
                  <a:cs typeface="Arial" panose="020B0604020202020204" pitchFamily="34" charset="0"/>
                </a:rPr>
                <a:t>Execução de Título Extrajudicial</a:t>
              </a:r>
            </a:p>
            <a:p>
              <a:pPr algn="ctr"/>
              <a:r>
                <a:rPr lang="pt-BR" sz="500" b="1" i="1" dirty="0">
                  <a:solidFill>
                    <a:srgbClr val="7030A0"/>
                  </a:solidFill>
                  <a:latin typeface="Arial" panose="020B0604020202020204" pitchFamily="34" charset="0"/>
                  <a:cs typeface="Arial" panose="020B0604020202020204" pitchFamily="34" charset="0"/>
                </a:rPr>
                <a:t>BRL 167MM | JUN/2021</a:t>
              </a:r>
              <a:endParaRPr lang="pt-BR" sz="400" i="1" dirty="0">
                <a:solidFill>
                  <a:srgbClr val="A084B3"/>
                </a:solidFill>
                <a:latin typeface="Arial" panose="020B0604020202020204" pitchFamily="34" charset="0"/>
                <a:cs typeface="Arial" panose="020B0604020202020204" pitchFamily="34" charset="0"/>
              </a:endParaRPr>
            </a:p>
          </p:txBody>
        </p:sp>
      </p:grpSp>
      <p:pic>
        <p:nvPicPr>
          <p:cNvPr id="2060" name="Picture 12">
            <a:extLst>
              <a:ext uri="{FF2B5EF4-FFF2-40B4-BE49-F238E27FC236}">
                <a16:creationId xmlns:a16="http://schemas.microsoft.com/office/drawing/2014/main" id="{99ADFFF0-522F-4FD2-51F0-0B8AA0F006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9887" y="3246691"/>
            <a:ext cx="280470" cy="182309"/>
          </a:xfrm>
          <a:prstGeom prst="rect">
            <a:avLst/>
          </a:prstGeom>
          <a:noFill/>
          <a:extLst>
            <a:ext uri="{909E8E84-426E-40DD-AFC4-6F175D3DCCD1}">
              <a14:hiddenFill xmlns:a14="http://schemas.microsoft.com/office/drawing/2010/main">
                <a:solidFill>
                  <a:srgbClr val="FFFFFF"/>
                </a:solidFill>
              </a14:hiddenFill>
            </a:ext>
          </a:extLst>
        </p:spPr>
      </p:pic>
      <p:sp>
        <p:nvSpPr>
          <p:cNvPr id="53" name="Forma Livre: Forma 52">
            <a:extLst>
              <a:ext uri="{FF2B5EF4-FFF2-40B4-BE49-F238E27FC236}">
                <a16:creationId xmlns:a16="http://schemas.microsoft.com/office/drawing/2014/main" id="{4C0DAFBF-A800-80F4-E357-2618982E8D6B}"/>
              </a:ext>
            </a:extLst>
          </p:cNvPr>
          <p:cNvSpPr/>
          <p:nvPr/>
        </p:nvSpPr>
        <p:spPr>
          <a:xfrm flipH="1" flipV="1">
            <a:off x="7927157" y="3112575"/>
            <a:ext cx="447654" cy="160766"/>
          </a:xfrm>
          <a:custGeom>
            <a:avLst/>
            <a:gdLst>
              <a:gd name="connsiteX0" fmla="*/ 68275 w 447654"/>
              <a:gd name="connsiteY0" fmla="*/ 0 h 156796"/>
              <a:gd name="connsiteX1" fmla="*/ 29364 w 447654"/>
              <a:gd name="connsiteY1" fmla="*/ 155643 h 156796"/>
              <a:gd name="connsiteX2" fmla="*/ 447654 w 447654"/>
              <a:gd name="connsiteY2" fmla="*/ 58366 h 156796"/>
            </a:gdLst>
            <a:ahLst/>
            <a:cxnLst>
              <a:cxn ang="0">
                <a:pos x="connsiteX0" y="connsiteY0"/>
              </a:cxn>
              <a:cxn ang="0">
                <a:pos x="connsiteX1" y="connsiteY1"/>
              </a:cxn>
              <a:cxn ang="0">
                <a:pos x="connsiteX2" y="connsiteY2"/>
              </a:cxn>
            </a:cxnLst>
            <a:rect l="l" t="t" r="r" b="b"/>
            <a:pathLst>
              <a:path w="447654" h="156796">
                <a:moveTo>
                  <a:pt x="68275" y="0"/>
                </a:moveTo>
                <a:cubicBezTo>
                  <a:pt x="17204" y="72957"/>
                  <a:pt x="-33866" y="145915"/>
                  <a:pt x="29364" y="155643"/>
                </a:cubicBezTo>
                <a:cubicBezTo>
                  <a:pt x="92594" y="165371"/>
                  <a:pt x="270124" y="111868"/>
                  <a:pt x="447654" y="58366"/>
                </a:cubicBezTo>
              </a:path>
            </a:pathLst>
          </a:custGeom>
          <a:noFill/>
          <a:ln w="25400">
            <a:solidFill>
              <a:srgbClr val="A084B3"/>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0" name="Agrupar 59">
            <a:extLst>
              <a:ext uri="{FF2B5EF4-FFF2-40B4-BE49-F238E27FC236}">
                <a16:creationId xmlns:a16="http://schemas.microsoft.com/office/drawing/2014/main" id="{73DB2E65-DA7C-A4DF-E643-85B994CF4285}"/>
              </a:ext>
            </a:extLst>
          </p:cNvPr>
          <p:cNvGrpSpPr/>
          <p:nvPr/>
        </p:nvGrpSpPr>
        <p:grpSpPr>
          <a:xfrm>
            <a:off x="8449718" y="4041685"/>
            <a:ext cx="1185333" cy="424842"/>
            <a:chOff x="8763898" y="1564270"/>
            <a:chExt cx="1185333" cy="424842"/>
          </a:xfrm>
        </p:grpSpPr>
        <p:sp>
          <p:nvSpPr>
            <p:cNvPr id="61" name="CaixaDeTexto 60">
              <a:extLst>
                <a:ext uri="{FF2B5EF4-FFF2-40B4-BE49-F238E27FC236}">
                  <a16:creationId xmlns:a16="http://schemas.microsoft.com/office/drawing/2014/main" id="{4209F5C6-7B25-62CC-F8E0-0276A7F26A76}"/>
                </a:ext>
              </a:extLst>
            </p:cNvPr>
            <p:cNvSpPr txBox="1"/>
            <p:nvPr/>
          </p:nvSpPr>
          <p:spPr>
            <a:xfrm>
              <a:off x="8862741" y="1564270"/>
              <a:ext cx="563593" cy="230832"/>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Santander</a:t>
              </a:r>
            </a:p>
            <a:p>
              <a:pPr algn="ctr"/>
              <a:r>
                <a:rPr lang="pt-BR" sz="400" i="1" dirty="0">
                  <a:solidFill>
                    <a:srgbClr val="A084B3"/>
                  </a:solidFill>
                  <a:latin typeface="Arial" panose="020B0604020202020204" pitchFamily="34" charset="0"/>
                  <a:cs typeface="Arial" panose="020B0604020202020204" pitchFamily="34" charset="0"/>
                </a:rPr>
                <a:t>(</a:t>
              </a:r>
              <a:r>
                <a:rPr lang="pt-BR" sz="400" i="1" dirty="0" err="1">
                  <a:solidFill>
                    <a:srgbClr val="A084B3"/>
                  </a:solidFill>
                  <a:latin typeface="Arial" panose="020B0604020202020204" pitchFamily="34" charset="0"/>
                  <a:cs typeface="Arial" panose="020B0604020202020204" pitchFamily="34" charset="0"/>
                </a:rPr>
                <a:t>Lefosse</a:t>
              </a:r>
              <a:r>
                <a:rPr lang="pt-BR" sz="400" i="1" dirty="0">
                  <a:solidFill>
                    <a:srgbClr val="A084B3"/>
                  </a:solidFill>
                  <a:latin typeface="Arial" panose="020B0604020202020204" pitchFamily="34" charset="0"/>
                  <a:cs typeface="Arial" panose="020B0604020202020204" pitchFamily="34" charset="0"/>
                </a:rPr>
                <a:t>)</a:t>
              </a:r>
            </a:p>
          </p:txBody>
        </p:sp>
        <p:sp>
          <p:nvSpPr>
            <p:cNvPr id="62" name="CaixaDeTexto 61">
              <a:extLst>
                <a:ext uri="{FF2B5EF4-FFF2-40B4-BE49-F238E27FC236}">
                  <a16:creationId xmlns:a16="http://schemas.microsoft.com/office/drawing/2014/main" id="{AA549EA3-3F04-95E4-9545-2C68B5901F9E}"/>
                </a:ext>
              </a:extLst>
            </p:cNvPr>
            <p:cNvSpPr txBox="1"/>
            <p:nvPr/>
          </p:nvSpPr>
          <p:spPr>
            <a:xfrm>
              <a:off x="9254477" y="1564270"/>
              <a:ext cx="618417" cy="230832"/>
            </a:xfrm>
            <a:prstGeom prst="rect">
              <a:avLst/>
            </a:prstGeom>
            <a:noFill/>
          </p:spPr>
          <p:txBody>
            <a:bodyPr wrap="square" rtlCol="0">
              <a:spAutoFit/>
            </a:bodyPr>
            <a:lstStyle/>
            <a:p>
              <a:pPr algn="ctr"/>
              <a:r>
                <a:rPr lang="pt-BR" sz="500" b="1" dirty="0" err="1">
                  <a:solidFill>
                    <a:srgbClr val="7030A0"/>
                  </a:solidFill>
                  <a:latin typeface="Arial" panose="020B0604020202020204" pitchFamily="34" charset="0"/>
                  <a:cs typeface="Arial" panose="020B0604020202020204" pitchFamily="34" charset="0"/>
                </a:rPr>
                <a:t>Buritirama</a:t>
              </a:r>
              <a:endParaRPr lang="pt-BR" sz="500" b="1" dirty="0">
                <a:solidFill>
                  <a:srgbClr val="7030A0"/>
                </a:solidFill>
                <a:latin typeface="Arial" panose="020B0604020202020204" pitchFamily="34" charset="0"/>
                <a:cs typeface="Arial" panose="020B0604020202020204" pitchFamily="34" charset="0"/>
              </a:endParaRPr>
            </a:p>
            <a:p>
              <a:pPr algn="ctr"/>
              <a:r>
                <a:rPr lang="pt-BR" sz="400" i="1" dirty="0">
                  <a:solidFill>
                    <a:srgbClr val="A084B3"/>
                  </a:solidFill>
                  <a:latin typeface="Arial" panose="020B0604020202020204" pitchFamily="34" charset="0"/>
                  <a:cs typeface="Arial" panose="020B0604020202020204" pitchFamily="34" charset="0"/>
                </a:rPr>
                <a:t>(</a:t>
              </a:r>
              <a:r>
                <a:rPr lang="pt-BR" sz="400" i="1" dirty="0" err="1">
                  <a:solidFill>
                    <a:srgbClr val="A084B3"/>
                  </a:solidFill>
                  <a:latin typeface="Arial" panose="020B0604020202020204" pitchFamily="34" charset="0"/>
                  <a:cs typeface="Arial" panose="020B0604020202020204" pitchFamily="34" charset="0"/>
                </a:rPr>
                <a:t>Setoguti</a:t>
              </a:r>
              <a:r>
                <a:rPr lang="pt-BR" sz="400" i="1" dirty="0">
                  <a:solidFill>
                    <a:srgbClr val="A084B3"/>
                  </a:solidFill>
                  <a:latin typeface="Arial" panose="020B0604020202020204" pitchFamily="34" charset="0"/>
                  <a:cs typeface="Arial" panose="020B0604020202020204" pitchFamily="34" charset="0"/>
                </a:rPr>
                <a:t>)</a:t>
              </a:r>
            </a:p>
          </p:txBody>
        </p:sp>
        <p:sp>
          <p:nvSpPr>
            <p:cNvPr id="63" name="CaixaDeTexto 62">
              <a:extLst>
                <a:ext uri="{FF2B5EF4-FFF2-40B4-BE49-F238E27FC236}">
                  <a16:creationId xmlns:a16="http://schemas.microsoft.com/office/drawing/2014/main" id="{3B6645F3-B140-4056-D9B1-88C993CCDD9B}"/>
                </a:ext>
              </a:extLst>
            </p:cNvPr>
            <p:cNvSpPr txBox="1"/>
            <p:nvPr/>
          </p:nvSpPr>
          <p:spPr>
            <a:xfrm>
              <a:off x="9067130" y="1602742"/>
              <a:ext cx="563593" cy="169277"/>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X</a:t>
              </a:r>
              <a:endParaRPr lang="pt-BR" sz="400" i="1" dirty="0">
                <a:solidFill>
                  <a:srgbClr val="7030A0"/>
                </a:solidFill>
                <a:latin typeface="Arial" panose="020B0604020202020204" pitchFamily="34" charset="0"/>
                <a:cs typeface="Arial" panose="020B0604020202020204" pitchFamily="34" charset="0"/>
              </a:endParaRPr>
            </a:p>
          </p:txBody>
        </p:sp>
        <p:cxnSp>
          <p:nvCxnSpPr>
            <p:cNvPr id="64" name="Conector reto 63">
              <a:extLst>
                <a:ext uri="{FF2B5EF4-FFF2-40B4-BE49-F238E27FC236}">
                  <a16:creationId xmlns:a16="http://schemas.microsoft.com/office/drawing/2014/main" id="{6221ECB3-6405-0BE0-8534-0916AD4A54DE}"/>
                </a:ext>
              </a:extLst>
            </p:cNvPr>
            <p:cNvCxnSpPr>
              <a:cxnSpLocks/>
            </p:cNvCxnSpPr>
            <p:nvPr/>
          </p:nvCxnSpPr>
          <p:spPr>
            <a:xfrm>
              <a:off x="8817648" y="1772019"/>
              <a:ext cx="1055246" cy="0"/>
            </a:xfrm>
            <a:prstGeom prst="line">
              <a:avLst/>
            </a:prstGeom>
            <a:ln>
              <a:solidFill>
                <a:srgbClr val="E4E645"/>
              </a:solidFill>
            </a:ln>
          </p:spPr>
          <p:style>
            <a:lnRef idx="1">
              <a:schemeClr val="accent1"/>
            </a:lnRef>
            <a:fillRef idx="0">
              <a:schemeClr val="accent1"/>
            </a:fillRef>
            <a:effectRef idx="0">
              <a:schemeClr val="accent1"/>
            </a:effectRef>
            <a:fontRef idx="minor">
              <a:schemeClr val="tx1"/>
            </a:fontRef>
          </p:style>
        </p:cxnSp>
        <p:sp>
          <p:nvSpPr>
            <p:cNvPr id="65" name="CaixaDeTexto 64">
              <a:extLst>
                <a:ext uri="{FF2B5EF4-FFF2-40B4-BE49-F238E27FC236}">
                  <a16:creationId xmlns:a16="http://schemas.microsoft.com/office/drawing/2014/main" id="{07D48C20-E8A4-17FD-835F-EC8AB9B4A8A6}"/>
                </a:ext>
              </a:extLst>
            </p:cNvPr>
            <p:cNvSpPr txBox="1"/>
            <p:nvPr/>
          </p:nvSpPr>
          <p:spPr>
            <a:xfrm>
              <a:off x="8763898" y="1742891"/>
              <a:ext cx="1185333" cy="246221"/>
            </a:xfrm>
            <a:prstGeom prst="rect">
              <a:avLst/>
            </a:prstGeom>
            <a:noFill/>
          </p:spPr>
          <p:txBody>
            <a:bodyPr wrap="square" rtlCol="0">
              <a:spAutoFit/>
            </a:bodyPr>
            <a:lstStyle/>
            <a:p>
              <a:pPr algn="ctr"/>
              <a:r>
                <a:rPr lang="pt-BR" sz="500" b="1" dirty="0">
                  <a:solidFill>
                    <a:srgbClr val="A084B3"/>
                  </a:solidFill>
                  <a:latin typeface="Arial" panose="020B0604020202020204" pitchFamily="34" charset="0"/>
                  <a:cs typeface="Arial" panose="020B0604020202020204" pitchFamily="34" charset="0"/>
                </a:rPr>
                <a:t>Execução de Título Extrajudicial</a:t>
              </a:r>
            </a:p>
            <a:p>
              <a:pPr algn="ctr"/>
              <a:r>
                <a:rPr lang="pt-BR" sz="500" b="1" i="1" dirty="0">
                  <a:solidFill>
                    <a:srgbClr val="7030A0"/>
                  </a:solidFill>
                  <a:latin typeface="Arial" panose="020B0604020202020204" pitchFamily="34" charset="0"/>
                  <a:cs typeface="Arial" panose="020B0604020202020204" pitchFamily="34" charset="0"/>
                </a:rPr>
                <a:t>BRL 127MM | JUN/2021</a:t>
              </a:r>
              <a:endParaRPr lang="pt-BR" sz="400" i="1" dirty="0">
                <a:solidFill>
                  <a:srgbClr val="A084B3"/>
                </a:solidFill>
                <a:latin typeface="Arial" panose="020B0604020202020204" pitchFamily="34" charset="0"/>
                <a:cs typeface="Arial" panose="020B0604020202020204" pitchFamily="34" charset="0"/>
              </a:endParaRPr>
            </a:p>
          </p:txBody>
        </p:sp>
      </p:grpSp>
      <p:pic>
        <p:nvPicPr>
          <p:cNvPr id="66" name="Picture 10" descr="Santander">
            <a:extLst>
              <a:ext uri="{FF2B5EF4-FFF2-40B4-BE49-F238E27FC236}">
                <a16:creationId xmlns:a16="http://schemas.microsoft.com/office/drawing/2014/main" id="{410AA389-62C8-B4E4-92CE-FB9FC36D10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8561" y="3793491"/>
            <a:ext cx="291111" cy="291111"/>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Agrupar 66">
            <a:extLst>
              <a:ext uri="{FF2B5EF4-FFF2-40B4-BE49-F238E27FC236}">
                <a16:creationId xmlns:a16="http://schemas.microsoft.com/office/drawing/2014/main" id="{72075A11-B6A8-5820-4AA6-F7501DEFED52}"/>
              </a:ext>
            </a:extLst>
          </p:cNvPr>
          <p:cNvGrpSpPr/>
          <p:nvPr/>
        </p:nvGrpSpPr>
        <p:grpSpPr>
          <a:xfrm>
            <a:off x="10325565" y="4392540"/>
            <a:ext cx="1185333" cy="424842"/>
            <a:chOff x="8763898" y="1564270"/>
            <a:chExt cx="1185333" cy="424842"/>
          </a:xfrm>
        </p:grpSpPr>
        <p:sp>
          <p:nvSpPr>
            <p:cNvPr id="71" name="CaixaDeTexto 70">
              <a:extLst>
                <a:ext uri="{FF2B5EF4-FFF2-40B4-BE49-F238E27FC236}">
                  <a16:creationId xmlns:a16="http://schemas.microsoft.com/office/drawing/2014/main" id="{CDC30ECE-5498-623A-07D7-EA157EE73ACB}"/>
                </a:ext>
              </a:extLst>
            </p:cNvPr>
            <p:cNvSpPr txBox="1"/>
            <p:nvPr/>
          </p:nvSpPr>
          <p:spPr>
            <a:xfrm>
              <a:off x="8862741" y="1564270"/>
              <a:ext cx="563593" cy="230832"/>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Votorantim</a:t>
              </a:r>
            </a:p>
            <a:p>
              <a:pPr algn="ctr"/>
              <a:r>
                <a:rPr lang="pt-BR" sz="400" i="1" dirty="0">
                  <a:solidFill>
                    <a:srgbClr val="A084B3"/>
                  </a:solidFill>
                  <a:latin typeface="Arial" panose="020B0604020202020204" pitchFamily="34" charset="0"/>
                  <a:cs typeface="Arial" panose="020B0604020202020204" pitchFamily="34" charset="0"/>
                </a:rPr>
                <a:t>(MWF)</a:t>
              </a:r>
            </a:p>
          </p:txBody>
        </p:sp>
        <p:sp>
          <p:nvSpPr>
            <p:cNvPr id="72" name="CaixaDeTexto 71">
              <a:extLst>
                <a:ext uri="{FF2B5EF4-FFF2-40B4-BE49-F238E27FC236}">
                  <a16:creationId xmlns:a16="http://schemas.microsoft.com/office/drawing/2014/main" id="{DDD7DEE2-F7FB-7C41-0587-EFD1F297A260}"/>
                </a:ext>
              </a:extLst>
            </p:cNvPr>
            <p:cNvSpPr txBox="1"/>
            <p:nvPr/>
          </p:nvSpPr>
          <p:spPr>
            <a:xfrm>
              <a:off x="9254477" y="1564270"/>
              <a:ext cx="618417" cy="230832"/>
            </a:xfrm>
            <a:prstGeom prst="rect">
              <a:avLst/>
            </a:prstGeom>
            <a:noFill/>
          </p:spPr>
          <p:txBody>
            <a:bodyPr wrap="square" rtlCol="0">
              <a:spAutoFit/>
            </a:bodyPr>
            <a:lstStyle/>
            <a:p>
              <a:pPr algn="ctr"/>
              <a:r>
                <a:rPr lang="pt-BR" sz="500" b="1" dirty="0" err="1">
                  <a:solidFill>
                    <a:srgbClr val="7030A0"/>
                  </a:solidFill>
                  <a:latin typeface="Arial" panose="020B0604020202020204" pitchFamily="34" charset="0"/>
                  <a:cs typeface="Arial" panose="020B0604020202020204" pitchFamily="34" charset="0"/>
                </a:rPr>
                <a:t>Buritirama</a:t>
              </a:r>
              <a:endParaRPr lang="pt-BR" sz="500" b="1" dirty="0">
                <a:solidFill>
                  <a:srgbClr val="7030A0"/>
                </a:solidFill>
                <a:latin typeface="Arial" panose="020B0604020202020204" pitchFamily="34" charset="0"/>
                <a:cs typeface="Arial" panose="020B0604020202020204" pitchFamily="34" charset="0"/>
              </a:endParaRPr>
            </a:p>
            <a:p>
              <a:pPr algn="ctr"/>
              <a:r>
                <a:rPr lang="pt-BR" sz="400" i="1" dirty="0">
                  <a:solidFill>
                    <a:srgbClr val="A084B3"/>
                  </a:solidFill>
                  <a:latin typeface="Arial" panose="020B0604020202020204" pitchFamily="34" charset="0"/>
                  <a:cs typeface="Arial" panose="020B0604020202020204" pitchFamily="34" charset="0"/>
                </a:rPr>
                <a:t>(MAMG)</a:t>
              </a:r>
            </a:p>
          </p:txBody>
        </p:sp>
        <p:sp>
          <p:nvSpPr>
            <p:cNvPr id="73" name="CaixaDeTexto 72">
              <a:extLst>
                <a:ext uri="{FF2B5EF4-FFF2-40B4-BE49-F238E27FC236}">
                  <a16:creationId xmlns:a16="http://schemas.microsoft.com/office/drawing/2014/main" id="{8EDC6AB0-B18F-8D1D-A5ED-92C2D1C807F8}"/>
                </a:ext>
              </a:extLst>
            </p:cNvPr>
            <p:cNvSpPr txBox="1"/>
            <p:nvPr/>
          </p:nvSpPr>
          <p:spPr>
            <a:xfrm>
              <a:off x="9067130" y="1602742"/>
              <a:ext cx="563593" cy="169277"/>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X</a:t>
              </a:r>
              <a:endParaRPr lang="pt-BR" sz="400" i="1" dirty="0">
                <a:solidFill>
                  <a:srgbClr val="7030A0"/>
                </a:solidFill>
                <a:latin typeface="Arial" panose="020B0604020202020204" pitchFamily="34" charset="0"/>
                <a:cs typeface="Arial" panose="020B0604020202020204" pitchFamily="34" charset="0"/>
              </a:endParaRPr>
            </a:p>
          </p:txBody>
        </p:sp>
        <p:cxnSp>
          <p:nvCxnSpPr>
            <p:cNvPr id="74" name="Conector reto 73">
              <a:extLst>
                <a:ext uri="{FF2B5EF4-FFF2-40B4-BE49-F238E27FC236}">
                  <a16:creationId xmlns:a16="http://schemas.microsoft.com/office/drawing/2014/main" id="{A88F98A9-17CE-BF91-8E03-450C81DB3E87}"/>
                </a:ext>
              </a:extLst>
            </p:cNvPr>
            <p:cNvCxnSpPr>
              <a:cxnSpLocks/>
            </p:cNvCxnSpPr>
            <p:nvPr/>
          </p:nvCxnSpPr>
          <p:spPr>
            <a:xfrm>
              <a:off x="8817648" y="1772019"/>
              <a:ext cx="1055246" cy="0"/>
            </a:xfrm>
            <a:prstGeom prst="line">
              <a:avLst/>
            </a:prstGeom>
            <a:ln>
              <a:solidFill>
                <a:srgbClr val="E4E645"/>
              </a:solidFill>
            </a:ln>
          </p:spPr>
          <p:style>
            <a:lnRef idx="1">
              <a:schemeClr val="accent1"/>
            </a:lnRef>
            <a:fillRef idx="0">
              <a:schemeClr val="accent1"/>
            </a:fillRef>
            <a:effectRef idx="0">
              <a:schemeClr val="accent1"/>
            </a:effectRef>
            <a:fontRef idx="minor">
              <a:schemeClr val="tx1"/>
            </a:fontRef>
          </p:style>
        </p:cxnSp>
        <p:sp>
          <p:nvSpPr>
            <p:cNvPr id="75" name="CaixaDeTexto 74">
              <a:extLst>
                <a:ext uri="{FF2B5EF4-FFF2-40B4-BE49-F238E27FC236}">
                  <a16:creationId xmlns:a16="http://schemas.microsoft.com/office/drawing/2014/main" id="{D04605BF-EF0D-DFCE-0099-14DD890C5C40}"/>
                </a:ext>
              </a:extLst>
            </p:cNvPr>
            <p:cNvSpPr txBox="1"/>
            <p:nvPr/>
          </p:nvSpPr>
          <p:spPr>
            <a:xfrm>
              <a:off x="8763898" y="1742891"/>
              <a:ext cx="1185333" cy="246221"/>
            </a:xfrm>
            <a:prstGeom prst="rect">
              <a:avLst/>
            </a:prstGeom>
            <a:noFill/>
          </p:spPr>
          <p:txBody>
            <a:bodyPr wrap="square" rtlCol="0">
              <a:spAutoFit/>
            </a:bodyPr>
            <a:lstStyle/>
            <a:p>
              <a:pPr algn="ctr"/>
              <a:r>
                <a:rPr lang="pt-BR" sz="500" b="1" dirty="0">
                  <a:solidFill>
                    <a:srgbClr val="A084B3"/>
                  </a:solidFill>
                  <a:latin typeface="Arial" panose="020B0604020202020204" pitchFamily="34" charset="0"/>
                  <a:cs typeface="Arial" panose="020B0604020202020204" pitchFamily="34" charset="0"/>
                </a:rPr>
                <a:t>Execução de Título Extrajudicial</a:t>
              </a:r>
            </a:p>
            <a:p>
              <a:pPr algn="ctr"/>
              <a:r>
                <a:rPr lang="pt-BR" sz="500" b="1" i="1" dirty="0">
                  <a:solidFill>
                    <a:srgbClr val="7030A0"/>
                  </a:solidFill>
                  <a:latin typeface="Arial" panose="020B0604020202020204" pitchFamily="34" charset="0"/>
                  <a:cs typeface="Arial" panose="020B0604020202020204" pitchFamily="34" charset="0"/>
                </a:rPr>
                <a:t>BRL 79MM | AGO/2022</a:t>
              </a:r>
              <a:endParaRPr lang="pt-BR" sz="400" i="1" dirty="0">
                <a:solidFill>
                  <a:srgbClr val="A084B3"/>
                </a:solidFill>
                <a:latin typeface="Arial" panose="020B0604020202020204" pitchFamily="34" charset="0"/>
                <a:cs typeface="Arial" panose="020B0604020202020204" pitchFamily="34" charset="0"/>
              </a:endParaRPr>
            </a:p>
          </p:txBody>
        </p:sp>
      </p:grpSp>
      <p:sp>
        <p:nvSpPr>
          <p:cNvPr id="76" name="Forma Livre: Forma 75">
            <a:extLst>
              <a:ext uri="{FF2B5EF4-FFF2-40B4-BE49-F238E27FC236}">
                <a16:creationId xmlns:a16="http://schemas.microsoft.com/office/drawing/2014/main" id="{493D5A46-8998-5C2A-FBF3-807E52190114}"/>
              </a:ext>
            </a:extLst>
          </p:cNvPr>
          <p:cNvSpPr/>
          <p:nvPr/>
        </p:nvSpPr>
        <p:spPr>
          <a:xfrm>
            <a:off x="8116859" y="4332366"/>
            <a:ext cx="447654" cy="160766"/>
          </a:xfrm>
          <a:custGeom>
            <a:avLst/>
            <a:gdLst>
              <a:gd name="connsiteX0" fmla="*/ 68275 w 447654"/>
              <a:gd name="connsiteY0" fmla="*/ 0 h 156796"/>
              <a:gd name="connsiteX1" fmla="*/ 29364 w 447654"/>
              <a:gd name="connsiteY1" fmla="*/ 155643 h 156796"/>
              <a:gd name="connsiteX2" fmla="*/ 447654 w 447654"/>
              <a:gd name="connsiteY2" fmla="*/ 58366 h 156796"/>
            </a:gdLst>
            <a:ahLst/>
            <a:cxnLst>
              <a:cxn ang="0">
                <a:pos x="connsiteX0" y="connsiteY0"/>
              </a:cxn>
              <a:cxn ang="0">
                <a:pos x="connsiteX1" y="connsiteY1"/>
              </a:cxn>
              <a:cxn ang="0">
                <a:pos x="connsiteX2" y="connsiteY2"/>
              </a:cxn>
            </a:cxnLst>
            <a:rect l="l" t="t" r="r" b="b"/>
            <a:pathLst>
              <a:path w="447654" h="156796">
                <a:moveTo>
                  <a:pt x="68275" y="0"/>
                </a:moveTo>
                <a:cubicBezTo>
                  <a:pt x="17204" y="72957"/>
                  <a:pt x="-33866" y="145915"/>
                  <a:pt x="29364" y="155643"/>
                </a:cubicBezTo>
                <a:cubicBezTo>
                  <a:pt x="92594" y="165371"/>
                  <a:pt x="270124" y="111868"/>
                  <a:pt x="447654" y="58366"/>
                </a:cubicBezTo>
              </a:path>
            </a:pathLst>
          </a:custGeom>
          <a:noFill/>
          <a:ln w="25400">
            <a:solidFill>
              <a:srgbClr val="A084B3"/>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7" name="Agrupar 76">
            <a:extLst>
              <a:ext uri="{FF2B5EF4-FFF2-40B4-BE49-F238E27FC236}">
                <a16:creationId xmlns:a16="http://schemas.microsoft.com/office/drawing/2014/main" id="{229B3569-1F11-E8F0-CC77-67E45B6090D1}"/>
              </a:ext>
            </a:extLst>
          </p:cNvPr>
          <p:cNvGrpSpPr/>
          <p:nvPr/>
        </p:nvGrpSpPr>
        <p:grpSpPr>
          <a:xfrm>
            <a:off x="7645024" y="4734832"/>
            <a:ext cx="1185333" cy="424842"/>
            <a:chOff x="8763898" y="1564270"/>
            <a:chExt cx="1185333" cy="424842"/>
          </a:xfrm>
        </p:grpSpPr>
        <p:sp>
          <p:nvSpPr>
            <p:cNvPr id="78" name="CaixaDeTexto 77">
              <a:extLst>
                <a:ext uri="{FF2B5EF4-FFF2-40B4-BE49-F238E27FC236}">
                  <a16:creationId xmlns:a16="http://schemas.microsoft.com/office/drawing/2014/main" id="{A77FDEB0-88F2-0A34-340D-553D9BAFE773}"/>
                </a:ext>
              </a:extLst>
            </p:cNvPr>
            <p:cNvSpPr txBox="1"/>
            <p:nvPr/>
          </p:nvSpPr>
          <p:spPr>
            <a:xfrm>
              <a:off x="8874724" y="1564270"/>
              <a:ext cx="563593" cy="230832"/>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Itaú</a:t>
              </a:r>
            </a:p>
            <a:p>
              <a:pPr algn="ctr"/>
              <a:r>
                <a:rPr lang="pt-BR" sz="400" i="1" dirty="0">
                  <a:solidFill>
                    <a:srgbClr val="A084B3"/>
                  </a:solidFill>
                  <a:latin typeface="Arial" panose="020B0604020202020204" pitchFamily="34" charset="0"/>
                  <a:cs typeface="Arial" panose="020B0604020202020204" pitchFamily="34" charset="0"/>
                </a:rPr>
                <a:t>(WZ)</a:t>
              </a:r>
            </a:p>
          </p:txBody>
        </p:sp>
        <p:sp>
          <p:nvSpPr>
            <p:cNvPr id="79" name="CaixaDeTexto 78">
              <a:extLst>
                <a:ext uri="{FF2B5EF4-FFF2-40B4-BE49-F238E27FC236}">
                  <a16:creationId xmlns:a16="http://schemas.microsoft.com/office/drawing/2014/main" id="{FAEDA530-DAC3-5863-3F20-4CC46443AE88}"/>
                </a:ext>
              </a:extLst>
            </p:cNvPr>
            <p:cNvSpPr txBox="1"/>
            <p:nvPr/>
          </p:nvSpPr>
          <p:spPr>
            <a:xfrm>
              <a:off x="9199109" y="1564270"/>
              <a:ext cx="618417" cy="230832"/>
            </a:xfrm>
            <a:prstGeom prst="rect">
              <a:avLst/>
            </a:prstGeom>
            <a:noFill/>
          </p:spPr>
          <p:txBody>
            <a:bodyPr wrap="square" rtlCol="0">
              <a:spAutoFit/>
            </a:bodyPr>
            <a:lstStyle/>
            <a:p>
              <a:pPr algn="ctr"/>
              <a:r>
                <a:rPr lang="pt-BR" sz="500" b="1" dirty="0" err="1">
                  <a:solidFill>
                    <a:srgbClr val="7030A0"/>
                  </a:solidFill>
                  <a:latin typeface="Arial" panose="020B0604020202020204" pitchFamily="34" charset="0"/>
                  <a:cs typeface="Arial" panose="020B0604020202020204" pitchFamily="34" charset="0"/>
                </a:rPr>
                <a:t>Buritirama</a:t>
              </a:r>
              <a:endParaRPr lang="pt-BR" sz="500" b="1" dirty="0">
                <a:solidFill>
                  <a:srgbClr val="7030A0"/>
                </a:solidFill>
                <a:latin typeface="Arial" panose="020B0604020202020204" pitchFamily="34" charset="0"/>
                <a:cs typeface="Arial" panose="020B0604020202020204" pitchFamily="34" charset="0"/>
              </a:endParaRPr>
            </a:p>
            <a:p>
              <a:pPr algn="ctr"/>
              <a:r>
                <a:rPr lang="pt-BR" sz="400" i="1" dirty="0">
                  <a:solidFill>
                    <a:srgbClr val="A084B3"/>
                  </a:solidFill>
                  <a:latin typeface="Arial" panose="020B0604020202020204" pitchFamily="34" charset="0"/>
                  <a:cs typeface="Arial" panose="020B0604020202020204" pitchFamily="34" charset="0"/>
                </a:rPr>
                <a:t>(</a:t>
              </a:r>
              <a:r>
                <a:rPr lang="pt-BR" sz="400" i="1" dirty="0" err="1">
                  <a:solidFill>
                    <a:srgbClr val="A084B3"/>
                  </a:solidFill>
                  <a:latin typeface="Arial" panose="020B0604020202020204" pitchFamily="34" charset="0"/>
                  <a:cs typeface="Arial" panose="020B0604020202020204" pitchFamily="34" charset="0"/>
                </a:rPr>
                <a:t>Setoguti</a:t>
              </a:r>
              <a:r>
                <a:rPr lang="pt-BR" sz="400" i="1" dirty="0">
                  <a:solidFill>
                    <a:srgbClr val="A084B3"/>
                  </a:solidFill>
                  <a:latin typeface="Arial" panose="020B0604020202020204" pitchFamily="34" charset="0"/>
                  <a:cs typeface="Arial" panose="020B0604020202020204" pitchFamily="34" charset="0"/>
                </a:rPr>
                <a:t>)</a:t>
              </a:r>
            </a:p>
          </p:txBody>
        </p:sp>
        <p:sp>
          <p:nvSpPr>
            <p:cNvPr id="80" name="CaixaDeTexto 79">
              <a:extLst>
                <a:ext uri="{FF2B5EF4-FFF2-40B4-BE49-F238E27FC236}">
                  <a16:creationId xmlns:a16="http://schemas.microsoft.com/office/drawing/2014/main" id="{05E7BD88-71F0-9583-2F13-EBB9DA30D208}"/>
                </a:ext>
              </a:extLst>
            </p:cNvPr>
            <p:cNvSpPr txBox="1"/>
            <p:nvPr/>
          </p:nvSpPr>
          <p:spPr>
            <a:xfrm>
              <a:off x="9011762" y="1602742"/>
              <a:ext cx="563593" cy="169277"/>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X</a:t>
              </a:r>
              <a:endParaRPr lang="pt-BR" sz="400" i="1" dirty="0">
                <a:solidFill>
                  <a:srgbClr val="7030A0"/>
                </a:solidFill>
                <a:latin typeface="Arial" panose="020B0604020202020204" pitchFamily="34" charset="0"/>
                <a:cs typeface="Arial" panose="020B0604020202020204" pitchFamily="34" charset="0"/>
              </a:endParaRPr>
            </a:p>
          </p:txBody>
        </p:sp>
        <p:cxnSp>
          <p:nvCxnSpPr>
            <p:cNvPr id="81" name="Conector reto 80">
              <a:extLst>
                <a:ext uri="{FF2B5EF4-FFF2-40B4-BE49-F238E27FC236}">
                  <a16:creationId xmlns:a16="http://schemas.microsoft.com/office/drawing/2014/main" id="{31697B0D-8653-3B86-3272-1A0C1570495E}"/>
                </a:ext>
              </a:extLst>
            </p:cNvPr>
            <p:cNvCxnSpPr>
              <a:cxnSpLocks/>
            </p:cNvCxnSpPr>
            <p:nvPr/>
          </p:nvCxnSpPr>
          <p:spPr>
            <a:xfrm>
              <a:off x="8817648" y="1772019"/>
              <a:ext cx="1055246" cy="0"/>
            </a:xfrm>
            <a:prstGeom prst="line">
              <a:avLst/>
            </a:prstGeom>
            <a:ln>
              <a:solidFill>
                <a:srgbClr val="E4E645"/>
              </a:solidFill>
            </a:ln>
          </p:spPr>
          <p:style>
            <a:lnRef idx="1">
              <a:schemeClr val="accent1"/>
            </a:lnRef>
            <a:fillRef idx="0">
              <a:schemeClr val="accent1"/>
            </a:fillRef>
            <a:effectRef idx="0">
              <a:schemeClr val="accent1"/>
            </a:effectRef>
            <a:fontRef idx="minor">
              <a:schemeClr val="tx1"/>
            </a:fontRef>
          </p:style>
        </p:cxnSp>
        <p:sp>
          <p:nvSpPr>
            <p:cNvPr id="82" name="CaixaDeTexto 81">
              <a:extLst>
                <a:ext uri="{FF2B5EF4-FFF2-40B4-BE49-F238E27FC236}">
                  <a16:creationId xmlns:a16="http://schemas.microsoft.com/office/drawing/2014/main" id="{4A3C8D5D-3120-EB48-E8F0-F3504ECC0A48}"/>
                </a:ext>
              </a:extLst>
            </p:cNvPr>
            <p:cNvSpPr txBox="1"/>
            <p:nvPr/>
          </p:nvSpPr>
          <p:spPr>
            <a:xfrm>
              <a:off x="8763898" y="1742891"/>
              <a:ext cx="1185333" cy="246221"/>
            </a:xfrm>
            <a:prstGeom prst="rect">
              <a:avLst/>
            </a:prstGeom>
            <a:noFill/>
          </p:spPr>
          <p:txBody>
            <a:bodyPr wrap="square" rtlCol="0">
              <a:spAutoFit/>
            </a:bodyPr>
            <a:lstStyle/>
            <a:p>
              <a:pPr algn="ctr"/>
              <a:r>
                <a:rPr lang="pt-BR" sz="500" b="1" dirty="0">
                  <a:solidFill>
                    <a:srgbClr val="A084B3"/>
                  </a:solidFill>
                  <a:latin typeface="Arial" panose="020B0604020202020204" pitchFamily="34" charset="0"/>
                  <a:cs typeface="Arial" panose="020B0604020202020204" pitchFamily="34" charset="0"/>
                </a:rPr>
                <a:t>Execução de Título Extrajudicial</a:t>
              </a:r>
            </a:p>
            <a:p>
              <a:pPr algn="ctr"/>
              <a:r>
                <a:rPr lang="pt-BR" sz="500" b="1" i="1" dirty="0">
                  <a:solidFill>
                    <a:srgbClr val="7030A0"/>
                  </a:solidFill>
                  <a:latin typeface="Arial" panose="020B0604020202020204" pitchFamily="34" charset="0"/>
                  <a:cs typeface="Arial" panose="020B0604020202020204" pitchFamily="34" charset="0"/>
                </a:rPr>
                <a:t>BRL 62MM | AGO/2021</a:t>
              </a:r>
              <a:endParaRPr lang="pt-BR" sz="400" i="1" dirty="0">
                <a:solidFill>
                  <a:srgbClr val="A084B3"/>
                </a:solidFill>
                <a:latin typeface="Arial" panose="020B0604020202020204" pitchFamily="34" charset="0"/>
                <a:cs typeface="Arial" panose="020B0604020202020204" pitchFamily="34" charset="0"/>
              </a:endParaRPr>
            </a:p>
          </p:txBody>
        </p:sp>
      </p:grpSp>
      <p:pic>
        <p:nvPicPr>
          <p:cNvPr id="2064" name="Picture 16" descr="Itaú Logo – PNG e Vetor – Download de Logo">
            <a:extLst>
              <a:ext uri="{FF2B5EF4-FFF2-40B4-BE49-F238E27FC236}">
                <a16:creationId xmlns:a16="http://schemas.microsoft.com/office/drawing/2014/main" id="{BDCABC22-71FC-1C7B-26A4-1097BC8FE3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52109" y="4864908"/>
            <a:ext cx="207005" cy="207005"/>
          </a:xfrm>
          <a:prstGeom prst="rect">
            <a:avLst/>
          </a:prstGeom>
          <a:noFill/>
          <a:extLst>
            <a:ext uri="{909E8E84-426E-40DD-AFC4-6F175D3DCCD1}">
              <a14:hiddenFill xmlns:a14="http://schemas.microsoft.com/office/drawing/2010/main">
                <a:solidFill>
                  <a:srgbClr val="FFFFFF"/>
                </a:solidFill>
              </a14:hiddenFill>
            </a:ext>
          </a:extLst>
        </p:spPr>
      </p:pic>
      <p:sp>
        <p:nvSpPr>
          <p:cNvPr id="83" name="Forma Livre: Forma 82">
            <a:extLst>
              <a:ext uri="{FF2B5EF4-FFF2-40B4-BE49-F238E27FC236}">
                <a16:creationId xmlns:a16="http://schemas.microsoft.com/office/drawing/2014/main" id="{EAD974BF-B452-C98B-9C83-84F629A548F9}"/>
              </a:ext>
            </a:extLst>
          </p:cNvPr>
          <p:cNvSpPr/>
          <p:nvPr/>
        </p:nvSpPr>
        <p:spPr>
          <a:xfrm rot="2980607" flipH="1">
            <a:off x="8291578" y="5208051"/>
            <a:ext cx="453580" cy="182230"/>
          </a:xfrm>
          <a:custGeom>
            <a:avLst/>
            <a:gdLst>
              <a:gd name="connsiteX0" fmla="*/ 68275 w 447654"/>
              <a:gd name="connsiteY0" fmla="*/ 0 h 156796"/>
              <a:gd name="connsiteX1" fmla="*/ 29364 w 447654"/>
              <a:gd name="connsiteY1" fmla="*/ 155643 h 156796"/>
              <a:gd name="connsiteX2" fmla="*/ 447654 w 447654"/>
              <a:gd name="connsiteY2" fmla="*/ 58366 h 156796"/>
            </a:gdLst>
            <a:ahLst/>
            <a:cxnLst>
              <a:cxn ang="0">
                <a:pos x="connsiteX0" y="connsiteY0"/>
              </a:cxn>
              <a:cxn ang="0">
                <a:pos x="connsiteX1" y="connsiteY1"/>
              </a:cxn>
              <a:cxn ang="0">
                <a:pos x="connsiteX2" y="connsiteY2"/>
              </a:cxn>
            </a:cxnLst>
            <a:rect l="l" t="t" r="r" b="b"/>
            <a:pathLst>
              <a:path w="447654" h="156796">
                <a:moveTo>
                  <a:pt x="68275" y="0"/>
                </a:moveTo>
                <a:cubicBezTo>
                  <a:pt x="17204" y="72957"/>
                  <a:pt x="-33866" y="145915"/>
                  <a:pt x="29364" y="155643"/>
                </a:cubicBezTo>
                <a:cubicBezTo>
                  <a:pt x="92594" y="165371"/>
                  <a:pt x="270124" y="111868"/>
                  <a:pt x="447654" y="58366"/>
                </a:cubicBezTo>
              </a:path>
            </a:pathLst>
          </a:custGeom>
          <a:noFill/>
          <a:ln w="19050">
            <a:solidFill>
              <a:srgbClr val="A084B3"/>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84" name="Agrupar 83">
            <a:extLst>
              <a:ext uri="{FF2B5EF4-FFF2-40B4-BE49-F238E27FC236}">
                <a16:creationId xmlns:a16="http://schemas.microsoft.com/office/drawing/2014/main" id="{7DDAE3AD-D5C2-7E78-372F-B4785B1FF8C2}"/>
              </a:ext>
            </a:extLst>
          </p:cNvPr>
          <p:cNvGrpSpPr/>
          <p:nvPr/>
        </p:nvGrpSpPr>
        <p:grpSpPr>
          <a:xfrm>
            <a:off x="9292979" y="5014221"/>
            <a:ext cx="1185333" cy="424842"/>
            <a:chOff x="8763898" y="1564270"/>
            <a:chExt cx="1185333" cy="424842"/>
          </a:xfrm>
        </p:grpSpPr>
        <p:sp>
          <p:nvSpPr>
            <p:cNvPr id="85" name="CaixaDeTexto 84">
              <a:extLst>
                <a:ext uri="{FF2B5EF4-FFF2-40B4-BE49-F238E27FC236}">
                  <a16:creationId xmlns:a16="http://schemas.microsoft.com/office/drawing/2014/main" id="{5756F612-250D-8114-E85E-89284D9BE8FE}"/>
                </a:ext>
              </a:extLst>
            </p:cNvPr>
            <p:cNvSpPr txBox="1"/>
            <p:nvPr/>
          </p:nvSpPr>
          <p:spPr>
            <a:xfrm>
              <a:off x="8764951" y="1564270"/>
              <a:ext cx="638642" cy="230832"/>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MSP (P. Brito)</a:t>
              </a:r>
            </a:p>
            <a:p>
              <a:pPr algn="ctr"/>
              <a:r>
                <a:rPr lang="pt-BR" sz="400" i="1" dirty="0">
                  <a:solidFill>
                    <a:srgbClr val="A084B3"/>
                  </a:solidFill>
                  <a:latin typeface="Arial" panose="020B0604020202020204" pitchFamily="34" charset="0"/>
                  <a:cs typeface="Arial" panose="020B0604020202020204" pitchFamily="34" charset="0"/>
                </a:rPr>
                <a:t>(</a:t>
              </a:r>
              <a:r>
                <a:rPr lang="pt-BR" sz="400" i="1" dirty="0" err="1">
                  <a:solidFill>
                    <a:srgbClr val="A084B3"/>
                  </a:solidFill>
                  <a:latin typeface="Arial" panose="020B0604020202020204" pitchFamily="34" charset="0"/>
                  <a:cs typeface="Arial" panose="020B0604020202020204" pitchFamily="34" charset="0"/>
                </a:rPr>
                <a:t>Chucri</a:t>
              </a:r>
              <a:r>
                <a:rPr lang="pt-BR" sz="400" i="1" dirty="0">
                  <a:solidFill>
                    <a:srgbClr val="A084B3"/>
                  </a:solidFill>
                  <a:latin typeface="Arial" panose="020B0604020202020204" pitchFamily="34" charset="0"/>
                  <a:cs typeface="Arial" panose="020B0604020202020204" pitchFamily="34" charset="0"/>
                </a:rPr>
                <a:t>)</a:t>
              </a:r>
            </a:p>
          </p:txBody>
        </p:sp>
        <p:sp>
          <p:nvSpPr>
            <p:cNvPr id="86" name="CaixaDeTexto 85">
              <a:extLst>
                <a:ext uri="{FF2B5EF4-FFF2-40B4-BE49-F238E27FC236}">
                  <a16:creationId xmlns:a16="http://schemas.microsoft.com/office/drawing/2014/main" id="{18244E1E-A575-3CB1-4215-8AE5195DC2F3}"/>
                </a:ext>
              </a:extLst>
            </p:cNvPr>
            <p:cNvSpPr txBox="1"/>
            <p:nvPr/>
          </p:nvSpPr>
          <p:spPr>
            <a:xfrm>
              <a:off x="9281322" y="1564270"/>
              <a:ext cx="618417" cy="230832"/>
            </a:xfrm>
            <a:prstGeom prst="rect">
              <a:avLst/>
            </a:prstGeom>
            <a:noFill/>
          </p:spPr>
          <p:txBody>
            <a:bodyPr wrap="square" rtlCol="0">
              <a:spAutoFit/>
            </a:bodyPr>
            <a:lstStyle/>
            <a:p>
              <a:pPr algn="ctr"/>
              <a:r>
                <a:rPr lang="pt-BR" sz="500" b="1" dirty="0" err="1">
                  <a:solidFill>
                    <a:srgbClr val="7030A0"/>
                  </a:solidFill>
                  <a:latin typeface="Arial" panose="020B0604020202020204" pitchFamily="34" charset="0"/>
                  <a:cs typeface="Arial" panose="020B0604020202020204" pitchFamily="34" charset="0"/>
                </a:rPr>
                <a:t>Buritirama</a:t>
              </a:r>
              <a:endParaRPr lang="pt-BR" sz="500" b="1" dirty="0">
                <a:solidFill>
                  <a:srgbClr val="7030A0"/>
                </a:solidFill>
                <a:latin typeface="Arial" panose="020B0604020202020204" pitchFamily="34" charset="0"/>
                <a:cs typeface="Arial" panose="020B0604020202020204" pitchFamily="34" charset="0"/>
              </a:endParaRPr>
            </a:p>
            <a:p>
              <a:pPr algn="ctr"/>
              <a:r>
                <a:rPr lang="pt-BR" sz="400" i="1" dirty="0">
                  <a:solidFill>
                    <a:srgbClr val="A084B3"/>
                  </a:solidFill>
                  <a:latin typeface="Arial" panose="020B0604020202020204" pitchFamily="34" charset="0"/>
                  <a:cs typeface="Arial" panose="020B0604020202020204" pitchFamily="34" charset="0"/>
                </a:rPr>
                <a:t>(Fonseca Brasil)</a:t>
              </a:r>
            </a:p>
          </p:txBody>
        </p:sp>
        <p:sp>
          <p:nvSpPr>
            <p:cNvPr id="87" name="CaixaDeTexto 86">
              <a:extLst>
                <a:ext uri="{FF2B5EF4-FFF2-40B4-BE49-F238E27FC236}">
                  <a16:creationId xmlns:a16="http://schemas.microsoft.com/office/drawing/2014/main" id="{38349571-1D29-9BA8-9C3E-0B886EFB05B8}"/>
                </a:ext>
              </a:extLst>
            </p:cNvPr>
            <p:cNvSpPr txBox="1"/>
            <p:nvPr/>
          </p:nvSpPr>
          <p:spPr>
            <a:xfrm>
              <a:off x="9070814" y="1602742"/>
              <a:ext cx="563593" cy="169277"/>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X</a:t>
              </a:r>
              <a:endParaRPr lang="pt-BR" sz="400" i="1" dirty="0">
                <a:solidFill>
                  <a:srgbClr val="7030A0"/>
                </a:solidFill>
                <a:latin typeface="Arial" panose="020B0604020202020204" pitchFamily="34" charset="0"/>
                <a:cs typeface="Arial" panose="020B0604020202020204" pitchFamily="34" charset="0"/>
              </a:endParaRPr>
            </a:p>
          </p:txBody>
        </p:sp>
        <p:cxnSp>
          <p:nvCxnSpPr>
            <p:cNvPr id="88" name="Conector reto 87">
              <a:extLst>
                <a:ext uri="{FF2B5EF4-FFF2-40B4-BE49-F238E27FC236}">
                  <a16:creationId xmlns:a16="http://schemas.microsoft.com/office/drawing/2014/main" id="{A9F0B81E-F46E-0727-2BB5-0775C2E2792D}"/>
                </a:ext>
              </a:extLst>
            </p:cNvPr>
            <p:cNvCxnSpPr>
              <a:cxnSpLocks/>
            </p:cNvCxnSpPr>
            <p:nvPr/>
          </p:nvCxnSpPr>
          <p:spPr>
            <a:xfrm>
              <a:off x="8817648" y="1772019"/>
              <a:ext cx="1055246" cy="0"/>
            </a:xfrm>
            <a:prstGeom prst="line">
              <a:avLst/>
            </a:prstGeom>
            <a:ln>
              <a:solidFill>
                <a:srgbClr val="E4E645"/>
              </a:solidFill>
            </a:ln>
          </p:spPr>
          <p:style>
            <a:lnRef idx="1">
              <a:schemeClr val="accent1"/>
            </a:lnRef>
            <a:fillRef idx="0">
              <a:schemeClr val="accent1"/>
            </a:fillRef>
            <a:effectRef idx="0">
              <a:schemeClr val="accent1"/>
            </a:effectRef>
            <a:fontRef idx="minor">
              <a:schemeClr val="tx1"/>
            </a:fontRef>
          </p:style>
        </p:cxnSp>
        <p:sp>
          <p:nvSpPr>
            <p:cNvPr id="91" name="CaixaDeTexto 90">
              <a:extLst>
                <a:ext uri="{FF2B5EF4-FFF2-40B4-BE49-F238E27FC236}">
                  <a16:creationId xmlns:a16="http://schemas.microsoft.com/office/drawing/2014/main" id="{92D64122-D98F-173A-03E8-92DB088F718A}"/>
                </a:ext>
              </a:extLst>
            </p:cNvPr>
            <p:cNvSpPr txBox="1"/>
            <p:nvPr/>
          </p:nvSpPr>
          <p:spPr>
            <a:xfrm>
              <a:off x="8763898" y="1742891"/>
              <a:ext cx="1185333" cy="246221"/>
            </a:xfrm>
            <a:prstGeom prst="rect">
              <a:avLst/>
            </a:prstGeom>
            <a:noFill/>
          </p:spPr>
          <p:txBody>
            <a:bodyPr wrap="square" rtlCol="0">
              <a:spAutoFit/>
            </a:bodyPr>
            <a:lstStyle/>
            <a:p>
              <a:pPr algn="ctr"/>
              <a:r>
                <a:rPr lang="pt-BR" sz="500" b="1" dirty="0">
                  <a:solidFill>
                    <a:srgbClr val="A084B3"/>
                  </a:solidFill>
                  <a:latin typeface="Arial" panose="020B0604020202020204" pitchFamily="34" charset="0"/>
                  <a:cs typeface="Arial" panose="020B0604020202020204" pitchFamily="34" charset="0"/>
                </a:rPr>
                <a:t>Execução de Título Extrajudicial</a:t>
              </a:r>
            </a:p>
            <a:p>
              <a:pPr algn="ctr"/>
              <a:r>
                <a:rPr lang="pt-BR" sz="500" b="1" i="1" dirty="0">
                  <a:solidFill>
                    <a:srgbClr val="7030A0"/>
                  </a:solidFill>
                  <a:latin typeface="Arial" panose="020B0604020202020204" pitchFamily="34" charset="0"/>
                  <a:cs typeface="Arial" panose="020B0604020202020204" pitchFamily="34" charset="0"/>
                </a:rPr>
                <a:t>BRL 41MM | NOV/2021</a:t>
              </a:r>
              <a:endParaRPr lang="pt-BR" sz="400" i="1" dirty="0">
                <a:solidFill>
                  <a:srgbClr val="A084B3"/>
                </a:solidFill>
                <a:latin typeface="Arial" panose="020B0604020202020204" pitchFamily="34" charset="0"/>
                <a:cs typeface="Arial" panose="020B0604020202020204" pitchFamily="34" charset="0"/>
              </a:endParaRPr>
            </a:p>
          </p:txBody>
        </p:sp>
      </p:grpSp>
      <p:sp>
        <p:nvSpPr>
          <p:cNvPr id="92" name="Forma Livre: Forma 91">
            <a:extLst>
              <a:ext uri="{FF2B5EF4-FFF2-40B4-BE49-F238E27FC236}">
                <a16:creationId xmlns:a16="http://schemas.microsoft.com/office/drawing/2014/main" id="{7578D704-A38C-2FF4-50B2-23B34E3A72B8}"/>
              </a:ext>
            </a:extLst>
          </p:cNvPr>
          <p:cNvSpPr/>
          <p:nvPr/>
        </p:nvSpPr>
        <p:spPr>
          <a:xfrm rot="17902568">
            <a:off x="9603834" y="5478850"/>
            <a:ext cx="249592" cy="100276"/>
          </a:xfrm>
          <a:custGeom>
            <a:avLst/>
            <a:gdLst>
              <a:gd name="connsiteX0" fmla="*/ 68275 w 447654"/>
              <a:gd name="connsiteY0" fmla="*/ 0 h 156796"/>
              <a:gd name="connsiteX1" fmla="*/ 29364 w 447654"/>
              <a:gd name="connsiteY1" fmla="*/ 155643 h 156796"/>
              <a:gd name="connsiteX2" fmla="*/ 447654 w 447654"/>
              <a:gd name="connsiteY2" fmla="*/ 58366 h 156796"/>
            </a:gdLst>
            <a:ahLst/>
            <a:cxnLst>
              <a:cxn ang="0">
                <a:pos x="connsiteX0" y="connsiteY0"/>
              </a:cxn>
              <a:cxn ang="0">
                <a:pos x="connsiteX1" y="connsiteY1"/>
              </a:cxn>
              <a:cxn ang="0">
                <a:pos x="connsiteX2" y="connsiteY2"/>
              </a:cxn>
            </a:cxnLst>
            <a:rect l="l" t="t" r="r" b="b"/>
            <a:pathLst>
              <a:path w="447654" h="156796">
                <a:moveTo>
                  <a:pt x="68275" y="0"/>
                </a:moveTo>
                <a:cubicBezTo>
                  <a:pt x="17204" y="72957"/>
                  <a:pt x="-33866" y="145915"/>
                  <a:pt x="29364" y="155643"/>
                </a:cubicBezTo>
                <a:cubicBezTo>
                  <a:pt x="92594" y="165371"/>
                  <a:pt x="270124" y="111868"/>
                  <a:pt x="447654" y="58366"/>
                </a:cubicBezTo>
              </a:path>
            </a:pathLst>
          </a:custGeom>
          <a:noFill/>
          <a:ln w="19050">
            <a:solidFill>
              <a:srgbClr val="A084B3"/>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4" name="Conector reto 93">
            <a:extLst>
              <a:ext uri="{FF2B5EF4-FFF2-40B4-BE49-F238E27FC236}">
                <a16:creationId xmlns:a16="http://schemas.microsoft.com/office/drawing/2014/main" id="{1C955336-499D-FCD4-6BC8-6396A84C9517}"/>
              </a:ext>
            </a:extLst>
          </p:cNvPr>
          <p:cNvCxnSpPr/>
          <p:nvPr/>
        </p:nvCxnSpPr>
        <p:spPr>
          <a:xfrm flipV="1">
            <a:off x="11291299" y="1057832"/>
            <a:ext cx="0" cy="5414887"/>
          </a:xfrm>
          <a:prstGeom prst="line">
            <a:avLst/>
          </a:prstGeom>
          <a:ln w="12700">
            <a:solidFill>
              <a:srgbClr val="C00000">
                <a:alpha val="15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98" name="Conector reto 97">
            <a:extLst>
              <a:ext uri="{FF2B5EF4-FFF2-40B4-BE49-F238E27FC236}">
                <a16:creationId xmlns:a16="http://schemas.microsoft.com/office/drawing/2014/main" id="{B869CE79-BCC8-BAC2-1E65-44D5D902B60D}"/>
              </a:ext>
            </a:extLst>
          </p:cNvPr>
          <p:cNvCxnSpPr/>
          <p:nvPr/>
        </p:nvCxnSpPr>
        <p:spPr>
          <a:xfrm flipV="1">
            <a:off x="9399521" y="1079709"/>
            <a:ext cx="0" cy="5414887"/>
          </a:xfrm>
          <a:prstGeom prst="line">
            <a:avLst/>
          </a:prstGeom>
          <a:ln w="12700">
            <a:solidFill>
              <a:srgbClr val="C00000">
                <a:alpha val="15000"/>
              </a:srgbClr>
            </a:solidFill>
            <a:prstDash val="lgDash"/>
          </a:ln>
        </p:spPr>
        <p:style>
          <a:lnRef idx="1">
            <a:schemeClr val="accent1"/>
          </a:lnRef>
          <a:fillRef idx="0">
            <a:schemeClr val="accent1"/>
          </a:fillRef>
          <a:effectRef idx="0">
            <a:schemeClr val="accent1"/>
          </a:effectRef>
          <a:fontRef idx="minor">
            <a:schemeClr val="tx1"/>
          </a:fontRef>
        </p:style>
      </p:cxnSp>
      <p:grpSp>
        <p:nvGrpSpPr>
          <p:cNvPr id="46" name="Agrupar 45">
            <a:extLst>
              <a:ext uri="{FF2B5EF4-FFF2-40B4-BE49-F238E27FC236}">
                <a16:creationId xmlns:a16="http://schemas.microsoft.com/office/drawing/2014/main" id="{C35AA66B-67DC-1089-A63B-BECE72EE3646}"/>
              </a:ext>
            </a:extLst>
          </p:cNvPr>
          <p:cNvGrpSpPr/>
          <p:nvPr/>
        </p:nvGrpSpPr>
        <p:grpSpPr>
          <a:xfrm>
            <a:off x="8784076" y="1456132"/>
            <a:ext cx="1185333" cy="424842"/>
            <a:chOff x="8763898" y="1564270"/>
            <a:chExt cx="1185333" cy="424842"/>
          </a:xfrm>
        </p:grpSpPr>
        <p:sp>
          <p:nvSpPr>
            <p:cNvPr id="38" name="CaixaDeTexto 37">
              <a:extLst>
                <a:ext uri="{FF2B5EF4-FFF2-40B4-BE49-F238E27FC236}">
                  <a16:creationId xmlns:a16="http://schemas.microsoft.com/office/drawing/2014/main" id="{27E7EAE6-A0AC-1E79-BF57-182CDFDF39C7}"/>
                </a:ext>
              </a:extLst>
            </p:cNvPr>
            <p:cNvSpPr txBox="1"/>
            <p:nvPr/>
          </p:nvSpPr>
          <p:spPr>
            <a:xfrm>
              <a:off x="8862741" y="1564270"/>
              <a:ext cx="563593" cy="230832"/>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Santander</a:t>
              </a:r>
            </a:p>
            <a:p>
              <a:pPr algn="ctr"/>
              <a:r>
                <a:rPr lang="pt-BR" sz="400" i="1" dirty="0">
                  <a:solidFill>
                    <a:srgbClr val="A084B3"/>
                  </a:solidFill>
                  <a:latin typeface="Arial" panose="020B0604020202020204" pitchFamily="34" charset="0"/>
                  <a:cs typeface="Arial" panose="020B0604020202020204" pitchFamily="34" charset="0"/>
                </a:rPr>
                <a:t>(</a:t>
              </a:r>
              <a:r>
                <a:rPr lang="pt-BR" sz="400" i="1" dirty="0" err="1">
                  <a:solidFill>
                    <a:srgbClr val="A084B3"/>
                  </a:solidFill>
                  <a:latin typeface="Arial" panose="020B0604020202020204" pitchFamily="34" charset="0"/>
                  <a:cs typeface="Arial" panose="020B0604020202020204" pitchFamily="34" charset="0"/>
                </a:rPr>
                <a:t>Lefosse</a:t>
              </a:r>
              <a:r>
                <a:rPr lang="pt-BR" sz="400" i="1" dirty="0">
                  <a:solidFill>
                    <a:srgbClr val="A084B3"/>
                  </a:solidFill>
                  <a:latin typeface="Arial" panose="020B0604020202020204" pitchFamily="34" charset="0"/>
                  <a:cs typeface="Arial" panose="020B0604020202020204" pitchFamily="34" charset="0"/>
                </a:rPr>
                <a:t>)</a:t>
              </a:r>
            </a:p>
          </p:txBody>
        </p:sp>
        <p:sp>
          <p:nvSpPr>
            <p:cNvPr id="39" name="CaixaDeTexto 38">
              <a:extLst>
                <a:ext uri="{FF2B5EF4-FFF2-40B4-BE49-F238E27FC236}">
                  <a16:creationId xmlns:a16="http://schemas.microsoft.com/office/drawing/2014/main" id="{3FC153BC-C86C-1E28-8F7B-20E31075518E}"/>
                </a:ext>
              </a:extLst>
            </p:cNvPr>
            <p:cNvSpPr txBox="1"/>
            <p:nvPr/>
          </p:nvSpPr>
          <p:spPr>
            <a:xfrm>
              <a:off x="9254477" y="1564270"/>
              <a:ext cx="618417" cy="230832"/>
            </a:xfrm>
            <a:prstGeom prst="rect">
              <a:avLst/>
            </a:prstGeom>
            <a:noFill/>
          </p:spPr>
          <p:txBody>
            <a:bodyPr wrap="square" rtlCol="0">
              <a:spAutoFit/>
            </a:bodyPr>
            <a:lstStyle/>
            <a:p>
              <a:pPr algn="ctr"/>
              <a:r>
                <a:rPr lang="pt-BR" sz="500" b="1" dirty="0" err="1">
                  <a:solidFill>
                    <a:srgbClr val="7030A0"/>
                  </a:solidFill>
                  <a:latin typeface="Arial" panose="020B0604020202020204" pitchFamily="34" charset="0"/>
                  <a:cs typeface="Arial" panose="020B0604020202020204" pitchFamily="34" charset="0"/>
                </a:rPr>
                <a:t>Buritirama</a:t>
              </a:r>
              <a:endParaRPr lang="pt-BR" sz="500" b="1" dirty="0">
                <a:solidFill>
                  <a:srgbClr val="7030A0"/>
                </a:solidFill>
                <a:latin typeface="Arial" panose="020B0604020202020204" pitchFamily="34" charset="0"/>
                <a:cs typeface="Arial" panose="020B0604020202020204" pitchFamily="34" charset="0"/>
              </a:endParaRPr>
            </a:p>
            <a:p>
              <a:pPr algn="ctr"/>
              <a:r>
                <a:rPr lang="pt-BR" sz="400" i="1" dirty="0">
                  <a:solidFill>
                    <a:srgbClr val="A084B3"/>
                  </a:solidFill>
                  <a:latin typeface="Arial" panose="020B0604020202020204" pitchFamily="34" charset="0"/>
                  <a:cs typeface="Arial" panose="020B0604020202020204" pitchFamily="34" charset="0"/>
                </a:rPr>
                <a:t>(</a:t>
              </a:r>
              <a:r>
                <a:rPr lang="pt-BR" sz="400" i="1" dirty="0" err="1">
                  <a:solidFill>
                    <a:srgbClr val="A084B3"/>
                  </a:solidFill>
                  <a:latin typeface="Arial" panose="020B0604020202020204" pitchFamily="34" charset="0"/>
                  <a:cs typeface="Arial" panose="020B0604020202020204" pitchFamily="34" charset="0"/>
                </a:rPr>
                <a:t>Setoguti</a:t>
              </a:r>
              <a:r>
                <a:rPr lang="pt-BR" sz="400" i="1" dirty="0">
                  <a:solidFill>
                    <a:srgbClr val="A084B3"/>
                  </a:solidFill>
                  <a:latin typeface="Arial" panose="020B0604020202020204" pitchFamily="34" charset="0"/>
                  <a:cs typeface="Arial" panose="020B0604020202020204" pitchFamily="34" charset="0"/>
                </a:rPr>
                <a:t>)</a:t>
              </a:r>
            </a:p>
          </p:txBody>
        </p:sp>
        <p:sp>
          <p:nvSpPr>
            <p:cNvPr id="40" name="CaixaDeTexto 39">
              <a:extLst>
                <a:ext uri="{FF2B5EF4-FFF2-40B4-BE49-F238E27FC236}">
                  <a16:creationId xmlns:a16="http://schemas.microsoft.com/office/drawing/2014/main" id="{078A653C-1033-E918-FF9F-67F9ED243727}"/>
                </a:ext>
              </a:extLst>
            </p:cNvPr>
            <p:cNvSpPr txBox="1"/>
            <p:nvPr/>
          </p:nvSpPr>
          <p:spPr>
            <a:xfrm>
              <a:off x="9067130" y="1602742"/>
              <a:ext cx="563593" cy="169277"/>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X</a:t>
              </a:r>
              <a:endParaRPr lang="pt-BR" sz="400" i="1" dirty="0">
                <a:solidFill>
                  <a:srgbClr val="7030A0"/>
                </a:solidFill>
                <a:latin typeface="Arial" panose="020B0604020202020204" pitchFamily="34" charset="0"/>
                <a:cs typeface="Arial" panose="020B0604020202020204" pitchFamily="34" charset="0"/>
              </a:endParaRPr>
            </a:p>
          </p:txBody>
        </p:sp>
        <p:cxnSp>
          <p:nvCxnSpPr>
            <p:cNvPr id="42" name="Conector reto 41">
              <a:extLst>
                <a:ext uri="{FF2B5EF4-FFF2-40B4-BE49-F238E27FC236}">
                  <a16:creationId xmlns:a16="http://schemas.microsoft.com/office/drawing/2014/main" id="{33916A1D-E49C-5DE1-A872-F47B64D05F82}"/>
                </a:ext>
              </a:extLst>
            </p:cNvPr>
            <p:cNvCxnSpPr>
              <a:cxnSpLocks/>
            </p:cNvCxnSpPr>
            <p:nvPr/>
          </p:nvCxnSpPr>
          <p:spPr>
            <a:xfrm>
              <a:off x="8817648" y="1772019"/>
              <a:ext cx="1055246" cy="0"/>
            </a:xfrm>
            <a:prstGeom prst="line">
              <a:avLst/>
            </a:prstGeom>
            <a:ln>
              <a:solidFill>
                <a:srgbClr val="E4E645"/>
              </a:solidFill>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DB93368D-0D1F-5C6B-1318-14DD39236762}"/>
                </a:ext>
              </a:extLst>
            </p:cNvPr>
            <p:cNvSpPr txBox="1"/>
            <p:nvPr/>
          </p:nvSpPr>
          <p:spPr>
            <a:xfrm>
              <a:off x="8763898" y="1742891"/>
              <a:ext cx="1185333" cy="246221"/>
            </a:xfrm>
            <a:prstGeom prst="rect">
              <a:avLst/>
            </a:prstGeom>
            <a:noFill/>
          </p:spPr>
          <p:txBody>
            <a:bodyPr wrap="square" rtlCol="0">
              <a:spAutoFit/>
            </a:bodyPr>
            <a:lstStyle/>
            <a:p>
              <a:pPr algn="ctr"/>
              <a:r>
                <a:rPr lang="pt-BR" sz="500" b="1" dirty="0">
                  <a:solidFill>
                    <a:srgbClr val="A084B3"/>
                  </a:solidFill>
                  <a:latin typeface="Arial" panose="020B0604020202020204" pitchFamily="34" charset="0"/>
                  <a:cs typeface="Arial" panose="020B0604020202020204" pitchFamily="34" charset="0"/>
                </a:rPr>
                <a:t>Execução de Título Extrajudicial</a:t>
              </a:r>
            </a:p>
            <a:p>
              <a:pPr algn="ctr"/>
              <a:r>
                <a:rPr lang="pt-BR" sz="500" b="1" i="1" dirty="0">
                  <a:solidFill>
                    <a:srgbClr val="7030A0"/>
                  </a:solidFill>
                  <a:latin typeface="Arial" panose="020B0604020202020204" pitchFamily="34" charset="0"/>
                  <a:cs typeface="Arial" panose="020B0604020202020204" pitchFamily="34" charset="0"/>
                </a:rPr>
                <a:t>BRL 299MM | JUN/2021</a:t>
              </a:r>
              <a:endParaRPr lang="pt-BR" sz="400" i="1" dirty="0">
                <a:solidFill>
                  <a:srgbClr val="A084B3"/>
                </a:solidFill>
                <a:latin typeface="Arial" panose="020B0604020202020204" pitchFamily="34" charset="0"/>
                <a:cs typeface="Arial" panose="020B0604020202020204" pitchFamily="34" charset="0"/>
              </a:endParaRPr>
            </a:p>
          </p:txBody>
        </p:sp>
      </p:grpSp>
      <p:grpSp>
        <p:nvGrpSpPr>
          <p:cNvPr id="100" name="Agrupar 99">
            <a:extLst>
              <a:ext uri="{FF2B5EF4-FFF2-40B4-BE49-F238E27FC236}">
                <a16:creationId xmlns:a16="http://schemas.microsoft.com/office/drawing/2014/main" id="{EB71F63C-F26B-AA1B-C2C7-16193561209E}"/>
              </a:ext>
            </a:extLst>
          </p:cNvPr>
          <p:cNvGrpSpPr/>
          <p:nvPr/>
        </p:nvGrpSpPr>
        <p:grpSpPr>
          <a:xfrm>
            <a:off x="6406100" y="5103531"/>
            <a:ext cx="1185333" cy="424842"/>
            <a:chOff x="8763898" y="1564270"/>
            <a:chExt cx="1185333" cy="424842"/>
          </a:xfrm>
        </p:grpSpPr>
        <p:sp>
          <p:nvSpPr>
            <p:cNvPr id="101" name="CaixaDeTexto 100">
              <a:extLst>
                <a:ext uri="{FF2B5EF4-FFF2-40B4-BE49-F238E27FC236}">
                  <a16:creationId xmlns:a16="http://schemas.microsoft.com/office/drawing/2014/main" id="{26A739C2-43B0-2E5A-D5EF-710B949916B3}"/>
                </a:ext>
              </a:extLst>
            </p:cNvPr>
            <p:cNvSpPr txBox="1"/>
            <p:nvPr/>
          </p:nvSpPr>
          <p:spPr>
            <a:xfrm>
              <a:off x="8764951" y="1564270"/>
              <a:ext cx="638642" cy="230832"/>
            </a:xfrm>
            <a:prstGeom prst="rect">
              <a:avLst/>
            </a:prstGeom>
            <a:noFill/>
          </p:spPr>
          <p:txBody>
            <a:bodyPr wrap="square" rtlCol="0">
              <a:spAutoFit/>
            </a:bodyPr>
            <a:lstStyle/>
            <a:p>
              <a:pPr algn="ctr"/>
              <a:r>
                <a:rPr lang="pt-BR" sz="500" b="1" dirty="0" err="1">
                  <a:solidFill>
                    <a:srgbClr val="7030A0"/>
                  </a:solidFill>
                  <a:latin typeface="Arial" panose="020B0604020202020204" pitchFamily="34" charset="0"/>
                  <a:cs typeface="Arial" panose="020B0604020202020204" pitchFamily="34" charset="0"/>
                </a:rPr>
                <a:t>Entersa</a:t>
              </a:r>
              <a:endParaRPr lang="pt-BR" sz="500" b="1" dirty="0">
                <a:solidFill>
                  <a:srgbClr val="7030A0"/>
                </a:solidFill>
                <a:latin typeface="Arial" panose="020B0604020202020204" pitchFamily="34" charset="0"/>
                <a:cs typeface="Arial" panose="020B0604020202020204" pitchFamily="34" charset="0"/>
              </a:endParaRPr>
            </a:p>
            <a:p>
              <a:pPr algn="ctr"/>
              <a:r>
                <a:rPr lang="pt-BR" sz="400" i="1" dirty="0">
                  <a:solidFill>
                    <a:srgbClr val="A084B3"/>
                  </a:solidFill>
                  <a:latin typeface="Arial" panose="020B0604020202020204" pitchFamily="34" charset="0"/>
                  <a:cs typeface="Arial" panose="020B0604020202020204" pitchFamily="34" charset="0"/>
                </a:rPr>
                <a:t>(Fonseca Brasil)</a:t>
              </a:r>
            </a:p>
          </p:txBody>
        </p:sp>
        <p:sp>
          <p:nvSpPr>
            <p:cNvPr id="102" name="CaixaDeTexto 101">
              <a:extLst>
                <a:ext uri="{FF2B5EF4-FFF2-40B4-BE49-F238E27FC236}">
                  <a16:creationId xmlns:a16="http://schemas.microsoft.com/office/drawing/2014/main" id="{794B24C4-49AA-8FA1-B3D2-8C4C12CCB058}"/>
                </a:ext>
              </a:extLst>
            </p:cNvPr>
            <p:cNvSpPr txBox="1"/>
            <p:nvPr/>
          </p:nvSpPr>
          <p:spPr>
            <a:xfrm>
              <a:off x="9281322" y="1564270"/>
              <a:ext cx="618417" cy="230832"/>
            </a:xfrm>
            <a:prstGeom prst="rect">
              <a:avLst/>
            </a:prstGeom>
            <a:noFill/>
          </p:spPr>
          <p:txBody>
            <a:bodyPr wrap="square" rtlCol="0">
              <a:spAutoFit/>
            </a:bodyPr>
            <a:lstStyle/>
            <a:p>
              <a:pPr algn="ctr"/>
              <a:r>
                <a:rPr lang="pt-BR" sz="500" b="1" dirty="0" err="1">
                  <a:solidFill>
                    <a:srgbClr val="7030A0"/>
                  </a:solidFill>
                  <a:latin typeface="Arial" panose="020B0604020202020204" pitchFamily="34" charset="0"/>
                  <a:cs typeface="Arial" panose="020B0604020202020204" pitchFamily="34" charset="0"/>
                </a:rPr>
                <a:t>Buritirama</a:t>
              </a:r>
              <a:endParaRPr lang="pt-BR" sz="500" b="1" dirty="0">
                <a:solidFill>
                  <a:srgbClr val="7030A0"/>
                </a:solidFill>
                <a:latin typeface="Arial" panose="020B0604020202020204" pitchFamily="34" charset="0"/>
                <a:cs typeface="Arial" panose="020B0604020202020204" pitchFamily="34" charset="0"/>
              </a:endParaRPr>
            </a:p>
            <a:p>
              <a:pPr algn="ctr"/>
              <a:r>
                <a:rPr lang="pt-BR" sz="400" i="1" dirty="0">
                  <a:solidFill>
                    <a:srgbClr val="A084B3"/>
                  </a:solidFill>
                  <a:latin typeface="Arial" panose="020B0604020202020204" pitchFamily="34" charset="0"/>
                  <a:cs typeface="Arial" panose="020B0604020202020204" pitchFamily="34" charset="0"/>
                </a:rPr>
                <a:t>(Camilo </a:t>
              </a:r>
              <a:r>
                <a:rPr lang="pt-BR" sz="400" i="1" dirty="0" err="1">
                  <a:solidFill>
                    <a:srgbClr val="A084B3"/>
                  </a:solidFill>
                  <a:latin typeface="Arial" panose="020B0604020202020204" pitchFamily="34" charset="0"/>
                  <a:cs typeface="Arial" panose="020B0604020202020204" pitchFamily="34" charset="0"/>
                </a:rPr>
                <a:t>Advog</a:t>
              </a:r>
              <a:r>
                <a:rPr lang="pt-BR" sz="400" i="1" dirty="0">
                  <a:solidFill>
                    <a:srgbClr val="A084B3"/>
                  </a:solidFill>
                  <a:latin typeface="Arial" panose="020B0604020202020204" pitchFamily="34" charset="0"/>
                  <a:cs typeface="Arial" panose="020B0604020202020204" pitchFamily="34" charset="0"/>
                </a:rPr>
                <a:t>.)</a:t>
              </a:r>
            </a:p>
          </p:txBody>
        </p:sp>
        <p:sp>
          <p:nvSpPr>
            <p:cNvPr id="103" name="CaixaDeTexto 102">
              <a:extLst>
                <a:ext uri="{FF2B5EF4-FFF2-40B4-BE49-F238E27FC236}">
                  <a16:creationId xmlns:a16="http://schemas.microsoft.com/office/drawing/2014/main" id="{BF9F77DE-A4C2-7253-9608-D34DAA5A1515}"/>
                </a:ext>
              </a:extLst>
            </p:cNvPr>
            <p:cNvSpPr txBox="1"/>
            <p:nvPr/>
          </p:nvSpPr>
          <p:spPr>
            <a:xfrm>
              <a:off x="9070814" y="1602742"/>
              <a:ext cx="563593" cy="169277"/>
            </a:xfrm>
            <a:prstGeom prst="rect">
              <a:avLst/>
            </a:prstGeom>
            <a:noFill/>
          </p:spPr>
          <p:txBody>
            <a:bodyPr wrap="square" rtlCol="0">
              <a:spAutoFit/>
            </a:bodyPr>
            <a:lstStyle/>
            <a:p>
              <a:pPr algn="ctr"/>
              <a:r>
                <a:rPr lang="pt-BR" sz="500" b="1" dirty="0">
                  <a:solidFill>
                    <a:srgbClr val="7030A0"/>
                  </a:solidFill>
                  <a:latin typeface="Arial" panose="020B0604020202020204" pitchFamily="34" charset="0"/>
                  <a:cs typeface="Arial" panose="020B0604020202020204" pitchFamily="34" charset="0"/>
                </a:rPr>
                <a:t>X</a:t>
              </a:r>
              <a:endParaRPr lang="pt-BR" sz="400" i="1" dirty="0">
                <a:solidFill>
                  <a:srgbClr val="7030A0"/>
                </a:solidFill>
                <a:latin typeface="Arial" panose="020B0604020202020204" pitchFamily="34" charset="0"/>
                <a:cs typeface="Arial" panose="020B0604020202020204" pitchFamily="34" charset="0"/>
              </a:endParaRPr>
            </a:p>
          </p:txBody>
        </p:sp>
        <p:cxnSp>
          <p:nvCxnSpPr>
            <p:cNvPr id="104" name="Conector reto 103">
              <a:extLst>
                <a:ext uri="{FF2B5EF4-FFF2-40B4-BE49-F238E27FC236}">
                  <a16:creationId xmlns:a16="http://schemas.microsoft.com/office/drawing/2014/main" id="{0191EED6-BAEC-A1FE-5275-E4E061A18205}"/>
                </a:ext>
              </a:extLst>
            </p:cNvPr>
            <p:cNvCxnSpPr>
              <a:cxnSpLocks/>
            </p:cNvCxnSpPr>
            <p:nvPr/>
          </p:nvCxnSpPr>
          <p:spPr>
            <a:xfrm>
              <a:off x="8817648" y="1772019"/>
              <a:ext cx="1055246" cy="0"/>
            </a:xfrm>
            <a:prstGeom prst="line">
              <a:avLst/>
            </a:prstGeom>
            <a:ln>
              <a:solidFill>
                <a:srgbClr val="E4E645"/>
              </a:solidFill>
            </a:ln>
          </p:spPr>
          <p:style>
            <a:lnRef idx="1">
              <a:schemeClr val="accent1"/>
            </a:lnRef>
            <a:fillRef idx="0">
              <a:schemeClr val="accent1"/>
            </a:fillRef>
            <a:effectRef idx="0">
              <a:schemeClr val="accent1"/>
            </a:effectRef>
            <a:fontRef idx="minor">
              <a:schemeClr val="tx1"/>
            </a:fontRef>
          </p:style>
        </p:cxnSp>
        <p:sp>
          <p:nvSpPr>
            <p:cNvPr id="105" name="CaixaDeTexto 104">
              <a:extLst>
                <a:ext uri="{FF2B5EF4-FFF2-40B4-BE49-F238E27FC236}">
                  <a16:creationId xmlns:a16="http://schemas.microsoft.com/office/drawing/2014/main" id="{2D09E5F7-C24E-B33C-94D6-79659DF0C7B4}"/>
                </a:ext>
              </a:extLst>
            </p:cNvPr>
            <p:cNvSpPr txBox="1"/>
            <p:nvPr/>
          </p:nvSpPr>
          <p:spPr>
            <a:xfrm>
              <a:off x="8763898" y="1742891"/>
              <a:ext cx="1185333" cy="246221"/>
            </a:xfrm>
            <a:prstGeom prst="rect">
              <a:avLst/>
            </a:prstGeom>
            <a:noFill/>
          </p:spPr>
          <p:txBody>
            <a:bodyPr wrap="square" rtlCol="0">
              <a:spAutoFit/>
            </a:bodyPr>
            <a:lstStyle/>
            <a:p>
              <a:pPr algn="ctr"/>
              <a:r>
                <a:rPr lang="pt-BR" sz="500" b="1" dirty="0">
                  <a:solidFill>
                    <a:srgbClr val="A084B3"/>
                  </a:solidFill>
                  <a:latin typeface="Arial" panose="020B0604020202020204" pitchFamily="34" charset="0"/>
                  <a:cs typeface="Arial" panose="020B0604020202020204" pitchFamily="34" charset="0"/>
                </a:rPr>
                <a:t>Execução de Título Extrajudicial</a:t>
              </a:r>
            </a:p>
            <a:p>
              <a:pPr algn="ctr"/>
              <a:r>
                <a:rPr lang="pt-BR" sz="500" b="1" i="1" dirty="0">
                  <a:solidFill>
                    <a:srgbClr val="7030A0"/>
                  </a:solidFill>
                  <a:latin typeface="Arial" panose="020B0604020202020204" pitchFamily="34" charset="0"/>
                  <a:cs typeface="Arial" panose="020B0604020202020204" pitchFamily="34" charset="0"/>
                </a:rPr>
                <a:t>BRL 31MM | OUT/2020</a:t>
              </a:r>
              <a:endParaRPr lang="pt-BR" sz="400" i="1" dirty="0">
                <a:solidFill>
                  <a:srgbClr val="A084B3"/>
                </a:solidFill>
                <a:latin typeface="Arial" panose="020B0604020202020204" pitchFamily="34" charset="0"/>
                <a:cs typeface="Arial" panose="020B0604020202020204" pitchFamily="34" charset="0"/>
              </a:endParaRPr>
            </a:p>
          </p:txBody>
        </p:sp>
      </p:grpSp>
      <p:sp>
        <p:nvSpPr>
          <p:cNvPr id="106" name="Forma Livre: Forma 105">
            <a:extLst>
              <a:ext uri="{FF2B5EF4-FFF2-40B4-BE49-F238E27FC236}">
                <a16:creationId xmlns:a16="http://schemas.microsoft.com/office/drawing/2014/main" id="{C534BFA7-45F9-73FA-92EE-CDF9071D5317}"/>
              </a:ext>
            </a:extLst>
          </p:cNvPr>
          <p:cNvSpPr/>
          <p:nvPr/>
        </p:nvSpPr>
        <p:spPr>
          <a:xfrm rot="17902568">
            <a:off x="6823859" y="5615467"/>
            <a:ext cx="249592" cy="100276"/>
          </a:xfrm>
          <a:custGeom>
            <a:avLst/>
            <a:gdLst>
              <a:gd name="connsiteX0" fmla="*/ 68275 w 447654"/>
              <a:gd name="connsiteY0" fmla="*/ 0 h 156796"/>
              <a:gd name="connsiteX1" fmla="*/ 29364 w 447654"/>
              <a:gd name="connsiteY1" fmla="*/ 155643 h 156796"/>
              <a:gd name="connsiteX2" fmla="*/ 447654 w 447654"/>
              <a:gd name="connsiteY2" fmla="*/ 58366 h 156796"/>
            </a:gdLst>
            <a:ahLst/>
            <a:cxnLst>
              <a:cxn ang="0">
                <a:pos x="connsiteX0" y="connsiteY0"/>
              </a:cxn>
              <a:cxn ang="0">
                <a:pos x="connsiteX1" y="connsiteY1"/>
              </a:cxn>
              <a:cxn ang="0">
                <a:pos x="connsiteX2" y="connsiteY2"/>
              </a:cxn>
            </a:cxnLst>
            <a:rect l="l" t="t" r="r" b="b"/>
            <a:pathLst>
              <a:path w="447654" h="156796">
                <a:moveTo>
                  <a:pt x="68275" y="0"/>
                </a:moveTo>
                <a:cubicBezTo>
                  <a:pt x="17204" y="72957"/>
                  <a:pt x="-33866" y="145915"/>
                  <a:pt x="29364" y="155643"/>
                </a:cubicBezTo>
                <a:cubicBezTo>
                  <a:pt x="92594" y="165371"/>
                  <a:pt x="270124" y="111868"/>
                  <a:pt x="447654" y="58366"/>
                </a:cubicBezTo>
              </a:path>
            </a:pathLst>
          </a:custGeom>
          <a:noFill/>
          <a:ln w="19050">
            <a:solidFill>
              <a:srgbClr val="A084B3"/>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7" name="Agrupar 106">
            <a:extLst>
              <a:ext uri="{FF2B5EF4-FFF2-40B4-BE49-F238E27FC236}">
                <a16:creationId xmlns:a16="http://schemas.microsoft.com/office/drawing/2014/main" id="{07D9D32C-F28D-3C8B-B889-A59F41206E24}"/>
              </a:ext>
            </a:extLst>
          </p:cNvPr>
          <p:cNvGrpSpPr/>
          <p:nvPr/>
        </p:nvGrpSpPr>
        <p:grpSpPr>
          <a:xfrm>
            <a:off x="7451318" y="5315504"/>
            <a:ext cx="1185333" cy="383942"/>
            <a:chOff x="8835512" y="1564270"/>
            <a:chExt cx="1185333" cy="383942"/>
          </a:xfrm>
        </p:grpSpPr>
        <p:sp>
          <p:nvSpPr>
            <p:cNvPr id="108" name="CaixaDeTexto 107">
              <a:extLst>
                <a:ext uri="{FF2B5EF4-FFF2-40B4-BE49-F238E27FC236}">
                  <a16:creationId xmlns:a16="http://schemas.microsoft.com/office/drawing/2014/main" id="{19B974C0-547E-963F-58C5-094845C1FA78}"/>
                </a:ext>
              </a:extLst>
            </p:cNvPr>
            <p:cNvSpPr txBox="1"/>
            <p:nvPr/>
          </p:nvSpPr>
          <p:spPr>
            <a:xfrm>
              <a:off x="8877546" y="1564270"/>
              <a:ext cx="638642" cy="230832"/>
            </a:xfrm>
            <a:prstGeom prst="rect">
              <a:avLst/>
            </a:prstGeom>
            <a:noFill/>
          </p:spPr>
          <p:txBody>
            <a:bodyPr wrap="square" rtlCol="0">
              <a:spAutoFit/>
            </a:bodyPr>
            <a:lstStyle/>
            <a:p>
              <a:pPr algn="ctr"/>
              <a:r>
                <a:rPr lang="pt-BR" sz="500" b="1" dirty="0">
                  <a:solidFill>
                    <a:srgbClr val="FFC000"/>
                  </a:solidFill>
                  <a:latin typeface="Arial" panose="020B0604020202020204" pitchFamily="34" charset="0"/>
                  <a:cs typeface="Arial" panose="020B0604020202020204" pitchFamily="34" charset="0"/>
                </a:rPr>
                <a:t>VLI</a:t>
              </a:r>
            </a:p>
            <a:p>
              <a:pPr algn="ctr"/>
              <a:r>
                <a:rPr lang="pt-BR" sz="400" i="1" dirty="0">
                  <a:solidFill>
                    <a:srgbClr val="FDD284"/>
                  </a:solidFill>
                  <a:latin typeface="Arial" panose="020B0604020202020204" pitchFamily="34" charset="0"/>
                  <a:cs typeface="Arial" panose="020B0604020202020204" pitchFamily="34" charset="0"/>
                </a:rPr>
                <a:t>(Tolentino)</a:t>
              </a:r>
            </a:p>
          </p:txBody>
        </p:sp>
        <p:sp>
          <p:nvSpPr>
            <p:cNvPr id="109" name="CaixaDeTexto 108">
              <a:extLst>
                <a:ext uri="{FF2B5EF4-FFF2-40B4-BE49-F238E27FC236}">
                  <a16:creationId xmlns:a16="http://schemas.microsoft.com/office/drawing/2014/main" id="{E036AC17-C186-48CD-5DD7-5C7B701FD54E}"/>
                </a:ext>
              </a:extLst>
            </p:cNvPr>
            <p:cNvSpPr txBox="1"/>
            <p:nvPr/>
          </p:nvSpPr>
          <p:spPr>
            <a:xfrm>
              <a:off x="9257930" y="1564270"/>
              <a:ext cx="618417" cy="230832"/>
            </a:xfrm>
            <a:prstGeom prst="rect">
              <a:avLst/>
            </a:prstGeom>
            <a:noFill/>
          </p:spPr>
          <p:txBody>
            <a:bodyPr wrap="square" rtlCol="0">
              <a:spAutoFit/>
            </a:bodyPr>
            <a:lstStyle/>
            <a:p>
              <a:pPr algn="ctr"/>
              <a:r>
                <a:rPr lang="pt-BR" sz="500" b="1" dirty="0" err="1">
                  <a:solidFill>
                    <a:srgbClr val="FFC000"/>
                  </a:solidFill>
                  <a:latin typeface="Arial" panose="020B0604020202020204" pitchFamily="34" charset="0"/>
                  <a:cs typeface="Arial" panose="020B0604020202020204" pitchFamily="34" charset="0"/>
                </a:rPr>
                <a:t>Buritirama</a:t>
              </a:r>
              <a:endParaRPr lang="pt-BR" sz="500" b="1" dirty="0">
                <a:solidFill>
                  <a:srgbClr val="FFC000"/>
                </a:solidFill>
                <a:latin typeface="Arial" panose="020B0604020202020204" pitchFamily="34" charset="0"/>
                <a:cs typeface="Arial" panose="020B0604020202020204" pitchFamily="34" charset="0"/>
              </a:endParaRPr>
            </a:p>
            <a:p>
              <a:pPr algn="ctr"/>
              <a:r>
                <a:rPr lang="pt-BR" sz="400" i="1" dirty="0">
                  <a:solidFill>
                    <a:srgbClr val="FDD284"/>
                  </a:solidFill>
                  <a:latin typeface="Arial" panose="020B0604020202020204" pitchFamily="34" charset="0"/>
                  <a:cs typeface="Arial" panose="020B0604020202020204" pitchFamily="34" charset="0"/>
                </a:rPr>
                <a:t>(Camilo </a:t>
              </a:r>
              <a:r>
                <a:rPr lang="pt-BR" sz="400" i="1" dirty="0" err="1">
                  <a:solidFill>
                    <a:srgbClr val="FDD284"/>
                  </a:solidFill>
                  <a:latin typeface="Arial" panose="020B0604020202020204" pitchFamily="34" charset="0"/>
                  <a:cs typeface="Arial" panose="020B0604020202020204" pitchFamily="34" charset="0"/>
                </a:rPr>
                <a:t>Advog</a:t>
              </a:r>
              <a:r>
                <a:rPr lang="pt-BR" sz="400" i="1" dirty="0">
                  <a:solidFill>
                    <a:srgbClr val="FDD284"/>
                  </a:solidFill>
                  <a:latin typeface="Arial" panose="020B0604020202020204" pitchFamily="34" charset="0"/>
                  <a:cs typeface="Arial" panose="020B0604020202020204" pitchFamily="34" charset="0"/>
                </a:rPr>
                <a:t>.)</a:t>
              </a:r>
            </a:p>
          </p:txBody>
        </p:sp>
        <p:sp>
          <p:nvSpPr>
            <p:cNvPr id="110" name="CaixaDeTexto 109">
              <a:extLst>
                <a:ext uri="{FF2B5EF4-FFF2-40B4-BE49-F238E27FC236}">
                  <a16:creationId xmlns:a16="http://schemas.microsoft.com/office/drawing/2014/main" id="{3E7F2B77-5C5E-97F8-1314-894FDB3C8F33}"/>
                </a:ext>
              </a:extLst>
            </p:cNvPr>
            <p:cNvSpPr txBox="1"/>
            <p:nvPr/>
          </p:nvSpPr>
          <p:spPr>
            <a:xfrm>
              <a:off x="9070814" y="1602742"/>
              <a:ext cx="563593" cy="169277"/>
            </a:xfrm>
            <a:prstGeom prst="rect">
              <a:avLst/>
            </a:prstGeom>
            <a:noFill/>
          </p:spPr>
          <p:txBody>
            <a:bodyPr wrap="square" rtlCol="0">
              <a:spAutoFit/>
            </a:bodyPr>
            <a:lstStyle/>
            <a:p>
              <a:pPr algn="ctr"/>
              <a:r>
                <a:rPr lang="pt-BR" sz="500" b="1" dirty="0">
                  <a:solidFill>
                    <a:srgbClr val="FFC000"/>
                  </a:solidFill>
                  <a:latin typeface="Arial" panose="020B0604020202020204" pitchFamily="34" charset="0"/>
                  <a:cs typeface="Arial" panose="020B0604020202020204" pitchFamily="34" charset="0"/>
                </a:rPr>
                <a:t>X</a:t>
              </a:r>
              <a:endParaRPr lang="pt-BR" sz="400" i="1" dirty="0">
                <a:solidFill>
                  <a:srgbClr val="FFC000"/>
                </a:solidFill>
                <a:latin typeface="Arial" panose="020B0604020202020204" pitchFamily="34" charset="0"/>
                <a:cs typeface="Arial" panose="020B0604020202020204" pitchFamily="34" charset="0"/>
              </a:endParaRPr>
            </a:p>
          </p:txBody>
        </p:sp>
        <p:cxnSp>
          <p:nvCxnSpPr>
            <p:cNvPr id="111" name="Conector reto 110">
              <a:extLst>
                <a:ext uri="{FF2B5EF4-FFF2-40B4-BE49-F238E27FC236}">
                  <a16:creationId xmlns:a16="http://schemas.microsoft.com/office/drawing/2014/main" id="{E0E0F457-FAD8-638A-C702-4C04834F3523}"/>
                </a:ext>
              </a:extLst>
            </p:cNvPr>
            <p:cNvCxnSpPr>
              <a:cxnSpLocks/>
            </p:cNvCxnSpPr>
            <p:nvPr/>
          </p:nvCxnSpPr>
          <p:spPr>
            <a:xfrm>
              <a:off x="9066851" y="1772019"/>
              <a:ext cx="690669" cy="0"/>
            </a:xfrm>
            <a:prstGeom prst="line">
              <a:avLst/>
            </a:prstGeom>
            <a:ln>
              <a:solidFill>
                <a:srgbClr val="567691"/>
              </a:solidFill>
            </a:ln>
          </p:spPr>
          <p:style>
            <a:lnRef idx="1">
              <a:schemeClr val="accent1"/>
            </a:lnRef>
            <a:fillRef idx="0">
              <a:schemeClr val="accent1"/>
            </a:fillRef>
            <a:effectRef idx="0">
              <a:schemeClr val="accent1"/>
            </a:effectRef>
            <a:fontRef idx="minor">
              <a:schemeClr val="tx1"/>
            </a:fontRef>
          </p:style>
        </p:cxnSp>
        <p:sp>
          <p:nvSpPr>
            <p:cNvPr id="112" name="CaixaDeTexto 111">
              <a:extLst>
                <a:ext uri="{FF2B5EF4-FFF2-40B4-BE49-F238E27FC236}">
                  <a16:creationId xmlns:a16="http://schemas.microsoft.com/office/drawing/2014/main" id="{1D0685B6-E14B-5D07-E242-F5FDE68065DD}"/>
                </a:ext>
              </a:extLst>
            </p:cNvPr>
            <p:cNvSpPr txBox="1"/>
            <p:nvPr/>
          </p:nvSpPr>
          <p:spPr>
            <a:xfrm>
              <a:off x="8835512" y="1732768"/>
              <a:ext cx="1185333" cy="215444"/>
            </a:xfrm>
            <a:prstGeom prst="rect">
              <a:avLst/>
            </a:prstGeom>
            <a:noFill/>
          </p:spPr>
          <p:txBody>
            <a:bodyPr wrap="square" rtlCol="0">
              <a:spAutoFit/>
            </a:bodyPr>
            <a:lstStyle/>
            <a:p>
              <a:pPr algn="ctr"/>
              <a:r>
                <a:rPr lang="pt-BR" sz="400" b="1" dirty="0">
                  <a:solidFill>
                    <a:srgbClr val="FDD284"/>
                  </a:solidFill>
                  <a:latin typeface="Arial" panose="020B0604020202020204" pitchFamily="34" charset="0"/>
                  <a:cs typeface="Arial" panose="020B0604020202020204" pitchFamily="34" charset="0"/>
                </a:rPr>
                <a:t>Reajuste Prestações</a:t>
              </a:r>
            </a:p>
            <a:p>
              <a:pPr algn="ctr"/>
              <a:r>
                <a:rPr lang="pt-BR" sz="400" b="1" i="1" dirty="0">
                  <a:solidFill>
                    <a:srgbClr val="FFC000"/>
                  </a:solidFill>
                  <a:latin typeface="Arial" panose="020B0604020202020204" pitchFamily="34" charset="0"/>
                  <a:cs typeface="Arial" panose="020B0604020202020204" pitchFamily="34" charset="0"/>
                </a:rPr>
                <a:t>BRL 29MM | MAI/2021</a:t>
              </a:r>
              <a:endParaRPr lang="pt-BR" sz="300" i="1" dirty="0">
                <a:solidFill>
                  <a:srgbClr val="FFC000"/>
                </a:solidFill>
                <a:latin typeface="Arial" panose="020B0604020202020204" pitchFamily="34" charset="0"/>
                <a:cs typeface="Arial" panose="020B0604020202020204" pitchFamily="34" charset="0"/>
              </a:endParaRPr>
            </a:p>
          </p:txBody>
        </p:sp>
      </p:grpSp>
      <p:sp>
        <p:nvSpPr>
          <p:cNvPr id="117" name="Forma Livre: Forma 116">
            <a:extLst>
              <a:ext uri="{FF2B5EF4-FFF2-40B4-BE49-F238E27FC236}">
                <a16:creationId xmlns:a16="http://schemas.microsoft.com/office/drawing/2014/main" id="{07DF9E53-AFD4-C342-7DCA-32716EAACDFD}"/>
              </a:ext>
            </a:extLst>
          </p:cNvPr>
          <p:cNvSpPr/>
          <p:nvPr/>
        </p:nvSpPr>
        <p:spPr>
          <a:xfrm rot="3697432" flipH="1">
            <a:off x="7978378" y="5703347"/>
            <a:ext cx="167597" cy="67334"/>
          </a:xfrm>
          <a:custGeom>
            <a:avLst/>
            <a:gdLst>
              <a:gd name="connsiteX0" fmla="*/ 68275 w 447654"/>
              <a:gd name="connsiteY0" fmla="*/ 0 h 156796"/>
              <a:gd name="connsiteX1" fmla="*/ 29364 w 447654"/>
              <a:gd name="connsiteY1" fmla="*/ 155643 h 156796"/>
              <a:gd name="connsiteX2" fmla="*/ 447654 w 447654"/>
              <a:gd name="connsiteY2" fmla="*/ 58366 h 156796"/>
            </a:gdLst>
            <a:ahLst/>
            <a:cxnLst>
              <a:cxn ang="0">
                <a:pos x="connsiteX0" y="connsiteY0"/>
              </a:cxn>
              <a:cxn ang="0">
                <a:pos x="connsiteX1" y="connsiteY1"/>
              </a:cxn>
              <a:cxn ang="0">
                <a:pos x="connsiteX2" y="connsiteY2"/>
              </a:cxn>
            </a:cxnLst>
            <a:rect l="l" t="t" r="r" b="b"/>
            <a:pathLst>
              <a:path w="447654" h="156796">
                <a:moveTo>
                  <a:pt x="68275" y="0"/>
                </a:moveTo>
                <a:cubicBezTo>
                  <a:pt x="17204" y="72957"/>
                  <a:pt x="-33866" y="145915"/>
                  <a:pt x="29364" y="155643"/>
                </a:cubicBezTo>
                <a:cubicBezTo>
                  <a:pt x="92594" y="165371"/>
                  <a:pt x="270124" y="111868"/>
                  <a:pt x="447654" y="58366"/>
                </a:cubicBezTo>
              </a:path>
            </a:pathLst>
          </a:custGeom>
          <a:noFill/>
          <a:ln w="9525">
            <a:solidFill>
              <a:srgbClr val="FDD284"/>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 name="Forma Livre: Forma 117">
            <a:extLst>
              <a:ext uri="{FF2B5EF4-FFF2-40B4-BE49-F238E27FC236}">
                <a16:creationId xmlns:a16="http://schemas.microsoft.com/office/drawing/2014/main" id="{2C3F6381-C702-999A-5A44-7A1FDDAFEF64}"/>
              </a:ext>
            </a:extLst>
          </p:cNvPr>
          <p:cNvSpPr/>
          <p:nvPr/>
        </p:nvSpPr>
        <p:spPr>
          <a:xfrm rot="3697432" flipH="1">
            <a:off x="10945357" y="4861204"/>
            <a:ext cx="249592" cy="100276"/>
          </a:xfrm>
          <a:custGeom>
            <a:avLst/>
            <a:gdLst>
              <a:gd name="connsiteX0" fmla="*/ 68275 w 447654"/>
              <a:gd name="connsiteY0" fmla="*/ 0 h 156796"/>
              <a:gd name="connsiteX1" fmla="*/ 29364 w 447654"/>
              <a:gd name="connsiteY1" fmla="*/ 155643 h 156796"/>
              <a:gd name="connsiteX2" fmla="*/ 447654 w 447654"/>
              <a:gd name="connsiteY2" fmla="*/ 58366 h 156796"/>
            </a:gdLst>
            <a:ahLst/>
            <a:cxnLst>
              <a:cxn ang="0">
                <a:pos x="connsiteX0" y="connsiteY0"/>
              </a:cxn>
              <a:cxn ang="0">
                <a:pos x="connsiteX1" y="connsiteY1"/>
              </a:cxn>
              <a:cxn ang="0">
                <a:pos x="connsiteX2" y="connsiteY2"/>
              </a:cxn>
            </a:cxnLst>
            <a:rect l="l" t="t" r="r" b="b"/>
            <a:pathLst>
              <a:path w="447654" h="156796">
                <a:moveTo>
                  <a:pt x="68275" y="0"/>
                </a:moveTo>
                <a:cubicBezTo>
                  <a:pt x="17204" y="72957"/>
                  <a:pt x="-33866" y="145915"/>
                  <a:pt x="29364" y="155643"/>
                </a:cubicBezTo>
                <a:cubicBezTo>
                  <a:pt x="92594" y="165371"/>
                  <a:pt x="270124" y="111868"/>
                  <a:pt x="447654" y="58366"/>
                </a:cubicBezTo>
              </a:path>
            </a:pathLst>
          </a:custGeom>
          <a:noFill/>
          <a:ln w="19050">
            <a:solidFill>
              <a:srgbClr val="A084B3"/>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9" name="Agrupar 118">
            <a:extLst>
              <a:ext uri="{FF2B5EF4-FFF2-40B4-BE49-F238E27FC236}">
                <a16:creationId xmlns:a16="http://schemas.microsoft.com/office/drawing/2014/main" id="{E4F15517-D3DC-ED3D-51C8-1A8B74308CD7}"/>
              </a:ext>
            </a:extLst>
          </p:cNvPr>
          <p:cNvGrpSpPr/>
          <p:nvPr/>
        </p:nvGrpSpPr>
        <p:grpSpPr>
          <a:xfrm>
            <a:off x="10349325" y="5395358"/>
            <a:ext cx="1010153" cy="422480"/>
            <a:chOff x="8862741" y="1564270"/>
            <a:chExt cx="1010153" cy="422480"/>
          </a:xfrm>
        </p:grpSpPr>
        <p:sp>
          <p:nvSpPr>
            <p:cNvPr id="120" name="CaixaDeTexto 119">
              <a:extLst>
                <a:ext uri="{FF2B5EF4-FFF2-40B4-BE49-F238E27FC236}">
                  <a16:creationId xmlns:a16="http://schemas.microsoft.com/office/drawing/2014/main" id="{DBC475C4-4CBE-1AA1-3615-90BFFE8E87F0}"/>
                </a:ext>
              </a:extLst>
            </p:cNvPr>
            <p:cNvSpPr txBox="1"/>
            <p:nvPr/>
          </p:nvSpPr>
          <p:spPr>
            <a:xfrm>
              <a:off x="8862741" y="1564270"/>
              <a:ext cx="563593" cy="230832"/>
            </a:xfrm>
            <a:prstGeom prst="rect">
              <a:avLst/>
            </a:prstGeom>
            <a:noFill/>
          </p:spPr>
          <p:txBody>
            <a:bodyPr wrap="square" rtlCol="0">
              <a:spAutoFit/>
            </a:bodyPr>
            <a:lstStyle/>
            <a:p>
              <a:pPr algn="ctr"/>
              <a:r>
                <a:rPr lang="pt-BR" sz="500" b="1" dirty="0" err="1">
                  <a:solidFill>
                    <a:srgbClr val="F94144"/>
                  </a:solidFill>
                  <a:latin typeface="Arial" panose="020B0604020202020204" pitchFamily="34" charset="0"/>
                  <a:cs typeface="Arial" panose="020B0604020202020204" pitchFamily="34" charset="0"/>
                </a:rPr>
                <a:t>Steinweg</a:t>
              </a:r>
              <a:endParaRPr lang="pt-BR" sz="500" b="1" dirty="0">
                <a:solidFill>
                  <a:srgbClr val="F94144"/>
                </a:solidFill>
                <a:latin typeface="Arial" panose="020B0604020202020204" pitchFamily="34" charset="0"/>
                <a:cs typeface="Arial" panose="020B0604020202020204" pitchFamily="34" charset="0"/>
              </a:endParaRPr>
            </a:p>
            <a:p>
              <a:pPr algn="ctr"/>
              <a:r>
                <a:rPr lang="pt-BR" sz="400" i="1" dirty="0">
                  <a:solidFill>
                    <a:srgbClr val="C992B3"/>
                  </a:solidFill>
                  <a:latin typeface="Arial" panose="020B0604020202020204" pitchFamily="34" charset="0"/>
                  <a:cs typeface="Arial" panose="020B0604020202020204" pitchFamily="34" charset="0"/>
                </a:rPr>
                <a:t>(CSA)</a:t>
              </a:r>
            </a:p>
          </p:txBody>
        </p:sp>
        <p:sp>
          <p:nvSpPr>
            <p:cNvPr id="121" name="CaixaDeTexto 120">
              <a:extLst>
                <a:ext uri="{FF2B5EF4-FFF2-40B4-BE49-F238E27FC236}">
                  <a16:creationId xmlns:a16="http://schemas.microsoft.com/office/drawing/2014/main" id="{B148229D-BBBD-69A4-9536-F6F548423854}"/>
                </a:ext>
              </a:extLst>
            </p:cNvPr>
            <p:cNvSpPr txBox="1"/>
            <p:nvPr/>
          </p:nvSpPr>
          <p:spPr>
            <a:xfrm>
              <a:off x="9254477" y="1564270"/>
              <a:ext cx="618417" cy="230832"/>
            </a:xfrm>
            <a:prstGeom prst="rect">
              <a:avLst/>
            </a:prstGeom>
            <a:noFill/>
          </p:spPr>
          <p:txBody>
            <a:bodyPr wrap="square" rtlCol="0">
              <a:spAutoFit/>
            </a:bodyPr>
            <a:lstStyle/>
            <a:p>
              <a:pPr algn="ctr"/>
              <a:r>
                <a:rPr lang="pt-BR" sz="500" b="1" dirty="0" err="1">
                  <a:solidFill>
                    <a:srgbClr val="F94144"/>
                  </a:solidFill>
                  <a:latin typeface="Arial" panose="020B0604020202020204" pitchFamily="34" charset="0"/>
                  <a:cs typeface="Arial" panose="020B0604020202020204" pitchFamily="34" charset="0"/>
                </a:rPr>
                <a:t>Buritirama</a:t>
              </a:r>
              <a:endParaRPr lang="pt-BR" sz="500" b="1" dirty="0">
                <a:solidFill>
                  <a:srgbClr val="F94144"/>
                </a:solidFill>
                <a:latin typeface="Arial" panose="020B0604020202020204" pitchFamily="34" charset="0"/>
                <a:cs typeface="Arial" panose="020B0604020202020204" pitchFamily="34" charset="0"/>
              </a:endParaRPr>
            </a:p>
            <a:p>
              <a:pPr algn="ctr"/>
              <a:r>
                <a:rPr lang="pt-BR" sz="400" i="1" dirty="0">
                  <a:solidFill>
                    <a:srgbClr val="C992B3"/>
                  </a:solidFill>
                  <a:latin typeface="Arial" panose="020B0604020202020204" pitchFamily="34" charset="0"/>
                  <a:cs typeface="Arial" panose="020B0604020202020204" pitchFamily="34" charset="0"/>
                </a:rPr>
                <a:t>(-)</a:t>
              </a:r>
            </a:p>
          </p:txBody>
        </p:sp>
        <p:sp>
          <p:nvSpPr>
            <p:cNvPr id="122" name="CaixaDeTexto 121">
              <a:extLst>
                <a:ext uri="{FF2B5EF4-FFF2-40B4-BE49-F238E27FC236}">
                  <a16:creationId xmlns:a16="http://schemas.microsoft.com/office/drawing/2014/main" id="{D823C91F-A7D2-D9FF-2C2D-13DF56C29523}"/>
                </a:ext>
              </a:extLst>
            </p:cNvPr>
            <p:cNvSpPr txBox="1"/>
            <p:nvPr/>
          </p:nvSpPr>
          <p:spPr>
            <a:xfrm>
              <a:off x="9067130" y="1602742"/>
              <a:ext cx="563593" cy="169277"/>
            </a:xfrm>
            <a:prstGeom prst="rect">
              <a:avLst/>
            </a:prstGeom>
            <a:noFill/>
          </p:spPr>
          <p:txBody>
            <a:bodyPr wrap="square" rtlCol="0">
              <a:spAutoFit/>
            </a:bodyPr>
            <a:lstStyle/>
            <a:p>
              <a:pPr algn="ctr"/>
              <a:r>
                <a:rPr lang="pt-BR" sz="500" b="1" dirty="0">
                  <a:solidFill>
                    <a:srgbClr val="F94144"/>
                  </a:solidFill>
                  <a:latin typeface="Arial" panose="020B0604020202020204" pitchFamily="34" charset="0"/>
                  <a:cs typeface="Arial" panose="020B0604020202020204" pitchFamily="34" charset="0"/>
                </a:rPr>
                <a:t>X</a:t>
              </a:r>
              <a:endParaRPr lang="pt-BR" sz="400" i="1" dirty="0">
                <a:solidFill>
                  <a:srgbClr val="F94144"/>
                </a:solidFill>
                <a:latin typeface="Arial" panose="020B0604020202020204" pitchFamily="34" charset="0"/>
                <a:cs typeface="Arial" panose="020B0604020202020204" pitchFamily="34" charset="0"/>
              </a:endParaRPr>
            </a:p>
          </p:txBody>
        </p:sp>
        <p:cxnSp>
          <p:nvCxnSpPr>
            <p:cNvPr id="123" name="Conector reto 122">
              <a:extLst>
                <a:ext uri="{FF2B5EF4-FFF2-40B4-BE49-F238E27FC236}">
                  <a16:creationId xmlns:a16="http://schemas.microsoft.com/office/drawing/2014/main" id="{6CCC93E9-5607-2847-988E-2D69803087CF}"/>
                </a:ext>
              </a:extLst>
            </p:cNvPr>
            <p:cNvCxnSpPr>
              <a:cxnSpLocks/>
            </p:cNvCxnSpPr>
            <p:nvPr/>
          </p:nvCxnSpPr>
          <p:spPr>
            <a:xfrm>
              <a:off x="8987596" y="1772019"/>
              <a:ext cx="736124" cy="0"/>
            </a:xfrm>
            <a:prstGeom prst="line">
              <a:avLst/>
            </a:prstGeom>
            <a:ln>
              <a:solidFill>
                <a:srgbClr val="E4E645"/>
              </a:solidFill>
            </a:ln>
          </p:spPr>
          <p:style>
            <a:lnRef idx="1">
              <a:schemeClr val="accent1"/>
            </a:lnRef>
            <a:fillRef idx="0">
              <a:schemeClr val="accent1"/>
            </a:fillRef>
            <a:effectRef idx="0">
              <a:schemeClr val="accent1"/>
            </a:effectRef>
            <a:fontRef idx="minor">
              <a:schemeClr val="tx1"/>
            </a:fontRef>
          </p:style>
        </p:cxnSp>
        <p:sp>
          <p:nvSpPr>
            <p:cNvPr id="124" name="CaixaDeTexto 123">
              <a:extLst>
                <a:ext uri="{FF2B5EF4-FFF2-40B4-BE49-F238E27FC236}">
                  <a16:creationId xmlns:a16="http://schemas.microsoft.com/office/drawing/2014/main" id="{0D5F64F1-990C-AF69-4D12-BBC11F72EDBF}"/>
                </a:ext>
              </a:extLst>
            </p:cNvPr>
            <p:cNvSpPr txBox="1"/>
            <p:nvPr/>
          </p:nvSpPr>
          <p:spPr>
            <a:xfrm>
              <a:off x="8931575" y="1740529"/>
              <a:ext cx="870106" cy="246221"/>
            </a:xfrm>
            <a:prstGeom prst="rect">
              <a:avLst/>
            </a:prstGeom>
            <a:noFill/>
          </p:spPr>
          <p:txBody>
            <a:bodyPr wrap="square" rtlCol="0">
              <a:spAutoFit/>
            </a:bodyPr>
            <a:lstStyle/>
            <a:p>
              <a:pPr algn="ctr"/>
              <a:r>
                <a:rPr lang="pt-BR" sz="500" b="1" dirty="0">
                  <a:solidFill>
                    <a:srgbClr val="C992B3"/>
                  </a:solidFill>
                  <a:latin typeface="Arial" panose="020B0604020202020204" pitchFamily="34" charset="0"/>
                  <a:cs typeface="Arial" panose="020B0604020202020204" pitchFamily="34" charset="0"/>
                </a:rPr>
                <a:t>Falência</a:t>
              </a:r>
            </a:p>
            <a:p>
              <a:pPr algn="ctr"/>
              <a:r>
                <a:rPr lang="pt-BR" sz="500" b="1" i="1" dirty="0">
                  <a:solidFill>
                    <a:srgbClr val="F94144"/>
                  </a:solidFill>
                  <a:latin typeface="Arial" panose="020B0604020202020204" pitchFamily="34" charset="0"/>
                  <a:cs typeface="Arial" panose="020B0604020202020204" pitchFamily="34" charset="0"/>
                </a:rPr>
                <a:t>BRL 27MM | AGO/2022</a:t>
              </a:r>
              <a:endParaRPr lang="pt-BR" sz="400" i="1" dirty="0">
                <a:solidFill>
                  <a:srgbClr val="F94144"/>
                </a:solidFill>
                <a:latin typeface="Arial" panose="020B0604020202020204" pitchFamily="34" charset="0"/>
                <a:cs typeface="Arial" panose="020B0604020202020204" pitchFamily="34" charset="0"/>
              </a:endParaRPr>
            </a:p>
          </p:txBody>
        </p:sp>
      </p:grpSp>
      <p:sp>
        <p:nvSpPr>
          <p:cNvPr id="127" name="Forma Livre: Forma 126">
            <a:extLst>
              <a:ext uri="{FF2B5EF4-FFF2-40B4-BE49-F238E27FC236}">
                <a16:creationId xmlns:a16="http://schemas.microsoft.com/office/drawing/2014/main" id="{B3B5103A-861C-FA74-21A9-1623BB4B70B3}"/>
              </a:ext>
            </a:extLst>
          </p:cNvPr>
          <p:cNvSpPr/>
          <p:nvPr/>
        </p:nvSpPr>
        <p:spPr>
          <a:xfrm rot="2005897" flipH="1">
            <a:off x="11007311" y="5816633"/>
            <a:ext cx="249592" cy="100276"/>
          </a:xfrm>
          <a:custGeom>
            <a:avLst/>
            <a:gdLst>
              <a:gd name="connsiteX0" fmla="*/ 68275 w 447654"/>
              <a:gd name="connsiteY0" fmla="*/ 0 h 156796"/>
              <a:gd name="connsiteX1" fmla="*/ 29364 w 447654"/>
              <a:gd name="connsiteY1" fmla="*/ 155643 h 156796"/>
              <a:gd name="connsiteX2" fmla="*/ 447654 w 447654"/>
              <a:gd name="connsiteY2" fmla="*/ 58366 h 156796"/>
            </a:gdLst>
            <a:ahLst/>
            <a:cxnLst>
              <a:cxn ang="0">
                <a:pos x="connsiteX0" y="connsiteY0"/>
              </a:cxn>
              <a:cxn ang="0">
                <a:pos x="connsiteX1" y="connsiteY1"/>
              </a:cxn>
              <a:cxn ang="0">
                <a:pos x="connsiteX2" y="connsiteY2"/>
              </a:cxn>
            </a:cxnLst>
            <a:rect l="l" t="t" r="r" b="b"/>
            <a:pathLst>
              <a:path w="447654" h="156796">
                <a:moveTo>
                  <a:pt x="68275" y="0"/>
                </a:moveTo>
                <a:cubicBezTo>
                  <a:pt x="17204" y="72957"/>
                  <a:pt x="-33866" y="145915"/>
                  <a:pt x="29364" y="155643"/>
                </a:cubicBezTo>
                <a:cubicBezTo>
                  <a:pt x="92594" y="165371"/>
                  <a:pt x="270124" y="111868"/>
                  <a:pt x="447654" y="58366"/>
                </a:cubicBezTo>
              </a:path>
            </a:pathLst>
          </a:custGeom>
          <a:noFill/>
          <a:ln w="19050">
            <a:solidFill>
              <a:srgbClr val="C992B3"/>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048" name="Agrupar 2047">
            <a:extLst>
              <a:ext uri="{FF2B5EF4-FFF2-40B4-BE49-F238E27FC236}">
                <a16:creationId xmlns:a16="http://schemas.microsoft.com/office/drawing/2014/main" id="{DCA5300D-539E-B4CA-D204-D35A17978690}"/>
              </a:ext>
            </a:extLst>
          </p:cNvPr>
          <p:cNvGrpSpPr/>
          <p:nvPr/>
        </p:nvGrpSpPr>
        <p:grpSpPr>
          <a:xfrm>
            <a:off x="11117307" y="5887495"/>
            <a:ext cx="1185333" cy="354538"/>
            <a:chOff x="8762226" y="1564270"/>
            <a:chExt cx="1185333" cy="354538"/>
          </a:xfrm>
        </p:grpSpPr>
        <p:sp>
          <p:nvSpPr>
            <p:cNvPr id="2049" name="CaixaDeTexto 2048">
              <a:extLst>
                <a:ext uri="{FF2B5EF4-FFF2-40B4-BE49-F238E27FC236}">
                  <a16:creationId xmlns:a16="http://schemas.microsoft.com/office/drawing/2014/main" id="{B12B5A63-D1D6-0FBD-F365-A8EC154F4B1A}"/>
                </a:ext>
              </a:extLst>
            </p:cNvPr>
            <p:cNvSpPr txBox="1"/>
            <p:nvPr/>
          </p:nvSpPr>
          <p:spPr>
            <a:xfrm>
              <a:off x="8902858" y="1564270"/>
              <a:ext cx="563593" cy="200055"/>
            </a:xfrm>
            <a:prstGeom prst="rect">
              <a:avLst/>
            </a:prstGeom>
            <a:noFill/>
          </p:spPr>
          <p:txBody>
            <a:bodyPr wrap="square" rtlCol="0">
              <a:spAutoFit/>
            </a:bodyPr>
            <a:lstStyle/>
            <a:p>
              <a:pPr algn="ctr"/>
              <a:r>
                <a:rPr lang="pt-BR" sz="400" b="1" dirty="0">
                  <a:solidFill>
                    <a:srgbClr val="7030A0"/>
                  </a:solidFill>
                  <a:latin typeface="Arial" panose="020B0604020202020204" pitchFamily="34" charset="0"/>
                  <a:cs typeface="Arial" panose="020B0604020202020204" pitchFamily="34" charset="0"/>
                </a:rPr>
                <a:t>CCB</a:t>
              </a:r>
            </a:p>
            <a:p>
              <a:pPr algn="ctr"/>
              <a:r>
                <a:rPr lang="pt-BR" sz="300" i="1" dirty="0">
                  <a:solidFill>
                    <a:srgbClr val="A084B3"/>
                  </a:solidFill>
                  <a:latin typeface="Arial" panose="020B0604020202020204" pitchFamily="34" charset="0"/>
                  <a:cs typeface="Arial" panose="020B0604020202020204" pitchFamily="34" charset="0"/>
                </a:rPr>
                <a:t>(CMMM)</a:t>
              </a:r>
            </a:p>
          </p:txBody>
        </p:sp>
        <p:sp>
          <p:nvSpPr>
            <p:cNvPr id="2051" name="CaixaDeTexto 2050">
              <a:extLst>
                <a:ext uri="{FF2B5EF4-FFF2-40B4-BE49-F238E27FC236}">
                  <a16:creationId xmlns:a16="http://schemas.microsoft.com/office/drawing/2014/main" id="{2F4FF662-E8B2-27EF-1F85-3F4C2487595F}"/>
                </a:ext>
              </a:extLst>
            </p:cNvPr>
            <p:cNvSpPr txBox="1"/>
            <p:nvPr/>
          </p:nvSpPr>
          <p:spPr>
            <a:xfrm>
              <a:off x="9206368" y="1564270"/>
              <a:ext cx="618417" cy="200055"/>
            </a:xfrm>
            <a:prstGeom prst="rect">
              <a:avLst/>
            </a:prstGeom>
            <a:noFill/>
          </p:spPr>
          <p:txBody>
            <a:bodyPr wrap="square" rtlCol="0">
              <a:spAutoFit/>
            </a:bodyPr>
            <a:lstStyle/>
            <a:p>
              <a:pPr algn="ctr"/>
              <a:r>
                <a:rPr lang="pt-BR" sz="400" b="1" dirty="0" err="1">
                  <a:solidFill>
                    <a:srgbClr val="7030A0"/>
                  </a:solidFill>
                  <a:latin typeface="Arial" panose="020B0604020202020204" pitchFamily="34" charset="0"/>
                  <a:cs typeface="Arial" panose="020B0604020202020204" pitchFamily="34" charset="0"/>
                </a:rPr>
                <a:t>Buritirama</a:t>
              </a:r>
              <a:endParaRPr lang="pt-BR" sz="400" b="1" dirty="0">
                <a:solidFill>
                  <a:srgbClr val="7030A0"/>
                </a:solidFill>
                <a:latin typeface="Arial" panose="020B0604020202020204" pitchFamily="34" charset="0"/>
                <a:cs typeface="Arial" panose="020B0604020202020204" pitchFamily="34" charset="0"/>
              </a:endParaRPr>
            </a:p>
            <a:p>
              <a:pPr algn="ctr"/>
              <a:r>
                <a:rPr lang="pt-BR" sz="300" i="1" dirty="0">
                  <a:solidFill>
                    <a:srgbClr val="A084B3"/>
                  </a:solidFill>
                  <a:latin typeface="Arial" panose="020B0604020202020204" pitchFamily="34" charset="0"/>
                  <a:cs typeface="Arial" panose="020B0604020202020204" pitchFamily="34" charset="0"/>
                </a:rPr>
                <a:t>(-)</a:t>
              </a:r>
            </a:p>
          </p:txBody>
        </p:sp>
        <p:sp>
          <p:nvSpPr>
            <p:cNvPr id="2053" name="CaixaDeTexto 2052">
              <a:extLst>
                <a:ext uri="{FF2B5EF4-FFF2-40B4-BE49-F238E27FC236}">
                  <a16:creationId xmlns:a16="http://schemas.microsoft.com/office/drawing/2014/main" id="{834DB9F0-51D6-DF90-C5D7-0A029C5A4DFE}"/>
                </a:ext>
              </a:extLst>
            </p:cNvPr>
            <p:cNvSpPr txBox="1"/>
            <p:nvPr/>
          </p:nvSpPr>
          <p:spPr>
            <a:xfrm>
              <a:off x="9044568" y="1602742"/>
              <a:ext cx="563593" cy="153888"/>
            </a:xfrm>
            <a:prstGeom prst="rect">
              <a:avLst/>
            </a:prstGeom>
            <a:noFill/>
          </p:spPr>
          <p:txBody>
            <a:bodyPr wrap="square" rtlCol="0">
              <a:spAutoFit/>
            </a:bodyPr>
            <a:lstStyle/>
            <a:p>
              <a:pPr algn="ctr"/>
              <a:r>
                <a:rPr lang="pt-BR" sz="400" b="1" dirty="0">
                  <a:solidFill>
                    <a:srgbClr val="7030A0"/>
                  </a:solidFill>
                  <a:latin typeface="Arial" panose="020B0604020202020204" pitchFamily="34" charset="0"/>
                  <a:cs typeface="Arial" panose="020B0604020202020204" pitchFamily="34" charset="0"/>
                </a:rPr>
                <a:t>X</a:t>
              </a:r>
              <a:endParaRPr lang="pt-BR" sz="300" i="1" dirty="0">
                <a:solidFill>
                  <a:srgbClr val="7030A0"/>
                </a:solidFill>
                <a:latin typeface="Arial" panose="020B0604020202020204" pitchFamily="34" charset="0"/>
                <a:cs typeface="Arial" panose="020B0604020202020204" pitchFamily="34" charset="0"/>
              </a:endParaRPr>
            </a:p>
          </p:txBody>
        </p:sp>
        <p:cxnSp>
          <p:nvCxnSpPr>
            <p:cNvPr id="2055" name="Conector reto 2054">
              <a:extLst>
                <a:ext uri="{FF2B5EF4-FFF2-40B4-BE49-F238E27FC236}">
                  <a16:creationId xmlns:a16="http://schemas.microsoft.com/office/drawing/2014/main" id="{0F722C56-EF46-E408-B98D-273654982414}"/>
                </a:ext>
              </a:extLst>
            </p:cNvPr>
            <p:cNvCxnSpPr>
              <a:cxnSpLocks/>
            </p:cNvCxnSpPr>
            <p:nvPr/>
          </p:nvCxnSpPr>
          <p:spPr>
            <a:xfrm>
              <a:off x="8950813" y="1734871"/>
              <a:ext cx="808160" cy="0"/>
            </a:xfrm>
            <a:prstGeom prst="line">
              <a:avLst/>
            </a:prstGeom>
            <a:ln>
              <a:solidFill>
                <a:srgbClr val="E4E645"/>
              </a:solidFill>
            </a:ln>
          </p:spPr>
          <p:style>
            <a:lnRef idx="1">
              <a:schemeClr val="accent1"/>
            </a:lnRef>
            <a:fillRef idx="0">
              <a:schemeClr val="accent1"/>
            </a:fillRef>
            <a:effectRef idx="0">
              <a:schemeClr val="accent1"/>
            </a:effectRef>
            <a:fontRef idx="minor">
              <a:schemeClr val="tx1"/>
            </a:fontRef>
          </p:style>
        </p:cxnSp>
        <p:sp>
          <p:nvSpPr>
            <p:cNvPr id="2057" name="CaixaDeTexto 2056">
              <a:extLst>
                <a:ext uri="{FF2B5EF4-FFF2-40B4-BE49-F238E27FC236}">
                  <a16:creationId xmlns:a16="http://schemas.microsoft.com/office/drawing/2014/main" id="{90F11760-C94C-E44C-22BE-75EDEE8ED429}"/>
                </a:ext>
              </a:extLst>
            </p:cNvPr>
            <p:cNvSpPr txBox="1"/>
            <p:nvPr/>
          </p:nvSpPr>
          <p:spPr>
            <a:xfrm>
              <a:off x="8762226" y="1703364"/>
              <a:ext cx="1185333" cy="215444"/>
            </a:xfrm>
            <a:prstGeom prst="rect">
              <a:avLst/>
            </a:prstGeom>
            <a:noFill/>
          </p:spPr>
          <p:txBody>
            <a:bodyPr wrap="square" rtlCol="0">
              <a:spAutoFit/>
            </a:bodyPr>
            <a:lstStyle/>
            <a:p>
              <a:pPr algn="ctr"/>
              <a:r>
                <a:rPr lang="pt-BR" sz="400" b="1" dirty="0">
                  <a:solidFill>
                    <a:srgbClr val="A084B3"/>
                  </a:solidFill>
                  <a:latin typeface="Arial" panose="020B0604020202020204" pitchFamily="34" charset="0"/>
                  <a:cs typeface="Arial" panose="020B0604020202020204" pitchFamily="34" charset="0"/>
                </a:rPr>
                <a:t>Execução de Título Extrajudicial</a:t>
              </a:r>
            </a:p>
            <a:p>
              <a:pPr algn="ctr"/>
              <a:r>
                <a:rPr lang="pt-BR" sz="400" b="1" i="1" dirty="0">
                  <a:solidFill>
                    <a:srgbClr val="7030A0"/>
                  </a:solidFill>
                  <a:latin typeface="Arial" panose="020B0604020202020204" pitchFamily="34" charset="0"/>
                  <a:cs typeface="Arial" panose="020B0604020202020204" pitchFamily="34" charset="0"/>
                </a:rPr>
                <a:t>BRL 26MM | AGO/2022</a:t>
              </a:r>
              <a:endParaRPr lang="pt-BR" sz="300" i="1" dirty="0">
                <a:solidFill>
                  <a:srgbClr val="A084B3"/>
                </a:solidFill>
                <a:latin typeface="Arial" panose="020B0604020202020204" pitchFamily="34" charset="0"/>
                <a:cs typeface="Arial" panose="020B0604020202020204" pitchFamily="34" charset="0"/>
              </a:endParaRPr>
            </a:p>
          </p:txBody>
        </p:sp>
      </p:grpSp>
      <p:pic>
        <p:nvPicPr>
          <p:cNvPr id="2085" name="Imagem 2084" descr="Gráfico&#10;&#10;Descrição gerada automaticamente">
            <a:extLst>
              <a:ext uri="{FF2B5EF4-FFF2-40B4-BE49-F238E27FC236}">
                <a16:creationId xmlns:a16="http://schemas.microsoft.com/office/drawing/2014/main" id="{63FAD4A0-1AEF-72FA-63E2-4D0FF5CC64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5205" y="3066761"/>
            <a:ext cx="3275898" cy="3275898"/>
          </a:xfrm>
          <a:prstGeom prst="rect">
            <a:avLst/>
          </a:prstGeom>
        </p:spPr>
      </p:pic>
      <p:pic>
        <p:nvPicPr>
          <p:cNvPr id="2087" name="Picture 20" descr="Sturzenegger e Cavalcante advogados associados | LinkedIn">
            <a:extLst>
              <a:ext uri="{FF2B5EF4-FFF2-40B4-BE49-F238E27FC236}">
                <a16:creationId xmlns:a16="http://schemas.microsoft.com/office/drawing/2014/main" id="{BA4DDA5C-D362-DB4F-F6D6-A20BD2796A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8752" y="3948317"/>
            <a:ext cx="323884" cy="323884"/>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22" descr="MWF Advogados">
            <a:extLst>
              <a:ext uri="{FF2B5EF4-FFF2-40B4-BE49-F238E27FC236}">
                <a16:creationId xmlns:a16="http://schemas.microsoft.com/office/drawing/2014/main" id="{D01EFFFA-FDF3-E5CD-C2E9-FFB28650821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560" t="22097" r="21435" b="37543"/>
          <a:stretch/>
        </p:blipFill>
        <p:spPr bwMode="auto">
          <a:xfrm>
            <a:off x="3516066" y="5866316"/>
            <a:ext cx="466465" cy="256127"/>
          </a:xfrm>
          <a:prstGeom prst="rect">
            <a:avLst/>
          </a:prstGeom>
          <a:noFill/>
          <a:extLst>
            <a:ext uri="{909E8E84-426E-40DD-AFC4-6F175D3DCCD1}">
              <a14:hiddenFill xmlns:a14="http://schemas.microsoft.com/office/drawing/2010/main">
                <a:solidFill>
                  <a:srgbClr val="FFFFFF"/>
                </a:solidFill>
              </a14:hiddenFill>
            </a:ext>
          </a:extLst>
        </p:spPr>
      </p:pic>
      <p:pic>
        <p:nvPicPr>
          <p:cNvPr id="2092" name="Imagem 2091">
            <a:extLst>
              <a:ext uri="{FF2B5EF4-FFF2-40B4-BE49-F238E27FC236}">
                <a16:creationId xmlns:a16="http://schemas.microsoft.com/office/drawing/2014/main" id="{F4B433FE-C41E-86CC-D8EE-C5F45F66088B}"/>
              </a:ext>
            </a:extLst>
          </p:cNvPr>
          <p:cNvPicPr>
            <a:picLocks noChangeAspect="1"/>
          </p:cNvPicPr>
          <p:nvPr/>
        </p:nvPicPr>
        <p:blipFill>
          <a:blip r:embed="rId13"/>
          <a:stretch>
            <a:fillRect/>
          </a:stretch>
        </p:blipFill>
        <p:spPr>
          <a:xfrm>
            <a:off x="4698630" y="5854295"/>
            <a:ext cx="371418" cy="266453"/>
          </a:xfrm>
          <a:prstGeom prst="rect">
            <a:avLst/>
          </a:prstGeom>
        </p:spPr>
      </p:pic>
      <p:pic>
        <p:nvPicPr>
          <p:cNvPr id="2094" name="Imagem 2093">
            <a:extLst>
              <a:ext uri="{FF2B5EF4-FFF2-40B4-BE49-F238E27FC236}">
                <a16:creationId xmlns:a16="http://schemas.microsoft.com/office/drawing/2014/main" id="{E185C30E-5CF3-B57B-8FFC-0AEF7AC9D91E}"/>
              </a:ext>
            </a:extLst>
          </p:cNvPr>
          <p:cNvPicPr>
            <a:picLocks noChangeAspect="1"/>
          </p:cNvPicPr>
          <p:nvPr/>
        </p:nvPicPr>
        <p:blipFill>
          <a:blip r:embed="rId14"/>
          <a:stretch>
            <a:fillRect/>
          </a:stretch>
        </p:blipFill>
        <p:spPr>
          <a:xfrm>
            <a:off x="5518518" y="5085221"/>
            <a:ext cx="485122" cy="215242"/>
          </a:xfrm>
          <a:prstGeom prst="rect">
            <a:avLst/>
          </a:prstGeom>
        </p:spPr>
      </p:pic>
      <p:pic>
        <p:nvPicPr>
          <p:cNvPr id="2096" name="Imagem 2095">
            <a:extLst>
              <a:ext uri="{FF2B5EF4-FFF2-40B4-BE49-F238E27FC236}">
                <a16:creationId xmlns:a16="http://schemas.microsoft.com/office/drawing/2014/main" id="{73314A5E-22DA-9F85-D68D-B84EF68F9500}"/>
              </a:ext>
            </a:extLst>
          </p:cNvPr>
          <p:cNvPicPr>
            <a:picLocks noChangeAspect="1"/>
          </p:cNvPicPr>
          <p:nvPr/>
        </p:nvPicPr>
        <p:blipFill>
          <a:blip r:embed="rId15"/>
          <a:stretch>
            <a:fillRect/>
          </a:stretch>
        </p:blipFill>
        <p:spPr>
          <a:xfrm>
            <a:off x="5478373" y="3971993"/>
            <a:ext cx="835893" cy="215242"/>
          </a:xfrm>
          <a:prstGeom prst="rect">
            <a:avLst/>
          </a:prstGeom>
        </p:spPr>
      </p:pic>
      <p:pic>
        <p:nvPicPr>
          <p:cNvPr id="2098" name="Imagem 2097">
            <a:extLst>
              <a:ext uri="{FF2B5EF4-FFF2-40B4-BE49-F238E27FC236}">
                <a16:creationId xmlns:a16="http://schemas.microsoft.com/office/drawing/2014/main" id="{941D694F-142E-0A03-14AA-70E7164E80A2}"/>
              </a:ext>
            </a:extLst>
          </p:cNvPr>
          <p:cNvPicPr>
            <a:picLocks noChangeAspect="1"/>
          </p:cNvPicPr>
          <p:nvPr/>
        </p:nvPicPr>
        <p:blipFill>
          <a:blip r:embed="rId16"/>
          <a:stretch>
            <a:fillRect/>
          </a:stretch>
        </p:blipFill>
        <p:spPr>
          <a:xfrm>
            <a:off x="4436028" y="2948010"/>
            <a:ext cx="1030129" cy="302979"/>
          </a:xfrm>
          <a:prstGeom prst="rect">
            <a:avLst/>
          </a:prstGeom>
        </p:spPr>
      </p:pic>
      <p:sp>
        <p:nvSpPr>
          <p:cNvPr id="2099" name="Arc 14">
            <a:extLst>
              <a:ext uri="{FF2B5EF4-FFF2-40B4-BE49-F238E27FC236}">
                <a16:creationId xmlns:a16="http://schemas.microsoft.com/office/drawing/2014/main" id="{46ABF63E-3EB1-3845-2E95-DE293808700A}"/>
              </a:ext>
            </a:extLst>
          </p:cNvPr>
          <p:cNvSpPr/>
          <p:nvPr/>
        </p:nvSpPr>
        <p:spPr>
          <a:xfrm rot="6702298">
            <a:off x="2593224" y="2702765"/>
            <a:ext cx="3751008" cy="3882431"/>
          </a:xfrm>
          <a:prstGeom prst="arc">
            <a:avLst>
              <a:gd name="adj1" fmla="val 785146"/>
              <a:gd name="adj2" fmla="val 13428748"/>
            </a:avLst>
          </a:prstGeom>
          <a:ln w="38100" cap="rnd">
            <a:solidFill>
              <a:srgbClr val="E4E645"/>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100" name="Picture 10" descr="Santander">
            <a:extLst>
              <a:ext uri="{FF2B5EF4-FFF2-40B4-BE49-F238E27FC236}">
                <a16:creationId xmlns:a16="http://schemas.microsoft.com/office/drawing/2014/main" id="{A0243AD9-140A-9446-150C-2119D89617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4295" y="3348090"/>
            <a:ext cx="293808" cy="293808"/>
          </a:xfrm>
          <a:prstGeom prst="rect">
            <a:avLst/>
          </a:prstGeom>
          <a:noFill/>
          <a:extLst>
            <a:ext uri="{909E8E84-426E-40DD-AFC4-6F175D3DCCD1}">
              <a14:hiddenFill xmlns:a14="http://schemas.microsoft.com/office/drawing/2010/main">
                <a:solidFill>
                  <a:srgbClr val="FFFFFF"/>
                </a:solidFill>
              </a14:hiddenFill>
            </a:ext>
          </a:extLst>
        </p:spPr>
      </p:pic>
      <p:pic>
        <p:nvPicPr>
          <p:cNvPr id="2101" name="Picture 12">
            <a:extLst>
              <a:ext uri="{FF2B5EF4-FFF2-40B4-BE49-F238E27FC236}">
                <a16:creationId xmlns:a16="http://schemas.microsoft.com/office/drawing/2014/main" id="{D9F18491-9093-99D3-3C02-2836BE61AE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2157" y="4288609"/>
            <a:ext cx="256550" cy="166761"/>
          </a:xfrm>
          <a:prstGeom prst="rect">
            <a:avLst/>
          </a:prstGeom>
          <a:noFill/>
          <a:extLst>
            <a:ext uri="{909E8E84-426E-40DD-AFC4-6F175D3DCCD1}">
              <a14:hiddenFill xmlns:a14="http://schemas.microsoft.com/office/drawing/2010/main">
                <a:solidFill>
                  <a:srgbClr val="FFFFFF"/>
                </a:solidFill>
              </a14:hiddenFill>
            </a:ext>
          </a:extLst>
        </p:spPr>
      </p:pic>
      <p:pic>
        <p:nvPicPr>
          <p:cNvPr id="2102" name="Picture 6" descr="Votorantim Logo PNG Vectors Free Download">
            <a:extLst>
              <a:ext uri="{FF2B5EF4-FFF2-40B4-BE49-F238E27FC236}">
                <a16:creationId xmlns:a16="http://schemas.microsoft.com/office/drawing/2014/main" id="{B55465FB-B67C-F33B-1E0C-FFE7522F38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24218"/>
          <a:stretch/>
        </p:blipFill>
        <p:spPr bwMode="auto">
          <a:xfrm>
            <a:off x="3352180" y="6149334"/>
            <a:ext cx="442117" cy="212193"/>
          </a:xfrm>
          <a:prstGeom prst="rect">
            <a:avLst/>
          </a:prstGeom>
          <a:noFill/>
          <a:extLst>
            <a:ext uri="{909E8E84-426E-40DD-AFC4-6F175D3DCCD1}">
              <a14:hiddenFill xmlns:a14="http://schemas.microsoft.com/office/drawing/2010/main">
                <a:solidFill>
                  <a:srgbClr val="FFFFFF"/>
                </a:solidFill>
              </a14:hiddenFill>
            </a:ext>
          </a:extLst>
        </p:spPr>
      </p:pic>
      <p:pic>
        <p:nvPicPr>
          <p:cNvPr id="2103" name="Picture 16" descr="Itaú Logo – PNG e Vetor – Download de Logo">
            <a:extLst>
              <a:ext uri="{FF2B5EF4-FFF2-40B4-BE49-F238E27FC236}">
                <a16:creationId xmlns:a16="http://schemas.microsoft.com/office/drawing/2014/main" id="{0A1CE49E-25EF-7B57-351B-4173B24A31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8760" y="6081493"/>
            <a:ext cx="268656" cy="268656"/>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28" descr="Banco Rendimento Informe de Rendimentos IRPF 2022">
            <a:extLst>
              <a:ext uri="{FF2B5EF4-FFF2-40B4-BE49-F238E27FC236}">
                <a16:creationId xmlns:a16="http://schemas.microsoft.com/office/drawing/2014/main" id="{FCEFAD3D-0B24-4D8B-9164-0FD92728E30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30908" r="78801" b="34484"/>
          <a:stretch/>
        </p:blipFill>
        <p:spPr bwMode="auto">
          <a:xfrm>
            <a:off x="5450007" y="4215077"/>
            <a:ext cx="268033" cy="262540"/>
          </a:xfrm>
          <a:prstGeom prst="rect">
            <a:avLst/>
          </a:prstGeom>
          <a:noFill/>
          <a:extLst>
            <a:ext uri="{909E8E84-426E-40DD-AFC4-6F175D3DCCD1}">
              <a14:hiddenFill xmlns:a14="http://schemas.microsoft.com/office/drawing/2010/main">
                <a:solidFill>
                  <a:srgbClr val="FFFFFF"/>
                </a:solidFill>
              </a14:hiddenFill>
            </a:ext>
          </a:extLst>
        </p:spPr>
      </p:pic>
      <p:pic>
        <p:nvPicPr>
          <p:cNvPr id="2105" name="Picture 30" descr="Entersa Engenharia Pavimentação Terraplenagem | EncontraPinheiros.com">
            <a:extLst>
              <a:ext uri="{FF2B5EF4-FFF2-40B4-BE49-F238E27FC236}">
                <a16:creationId xmlns:a16="http://schemas.microsoft.com/office/drawing/2014/main" id="{6B975AE1-ED0D-24A8-68F4-969EA708CFC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272" t="34900" r="20084" b="28408"/>
          <a:stretch/>
        </p:blipFill>
        <p:spPr bwMode="auto">
          <a:xfrm>
            <a:off x="4370267" y="3280424"/>
            <a:ext cx="486486" cy="152691"/>
          </a:xfrm>
          <a:prstGeom prst="rect">
            <a:avLst/>
          </a:prstGeom>
          <a:noFill/>
          <a:extLst>
            <a:ext uri="{909E8E84-426E-40DD-AFC4-6F175D3DCCD1}">
              <a14:hiddenFill xmlns:a14="http://schemas.microsoft.com/office/drawing/2010/main">
                <a:solidFill>
                  <a:srgbClr val="FFFFFF"/>
                </a:solidFill>
              </a14:hiddenFill>
            </a:ext>
          </a:extLst>
        </p:spPr>
      </p:pic>
      <p:sp>
        <p:nvSpPr>
          <p:cNvPr id="2106" name="CaixaDeTexto 2105">
            <a:extLst>
              <a:ext uri="{FF2B5EF4-FFF2-40B4-BE49-F238E27FC236}">
                <a16:creationId xmlns:a16="http://schemas.microsoft.com/office/drawing/2014/main" id="{EE8D6ABE-3BF3-0420-168D-BCD53B1372F3}"/>
              </a:ext>
            </a:extLst>
          </p:cNvPr>
          <p:cNvSpPr txBox="1"/>
          <p:nvPr/>
        </p:nvSpPr>
        <p:spPr>
          <a:xfrm>
            <a:off x="3416206" y="3308245"/>
            <a:ext cx="563593" cy="246221"/>
          </a:xfrm>
          <a:prstGeom prst="rect">
            <a:avLst/>
          </a:prstGeom>
          <a:noFill/>
        </p:spPr>
        <p:txBody>
          <a:bodyPr wrap="square" rtlCol="0">
            <a:spAutoFit/>
          </a:bodyPr>
          <a:lstStyle/>
          <a:p>
            <a:pPr algn="ctr"/>
            <a:r>
              <a:rPr lang="pt-BR" sz="500" b="1" dirty="0">
                <a:solidFill>
                  <a:srgbClr val="67B9F8"/>
                </a:solidFill>
                <a:latin typeface="Arial" panose="020B0604020202020204" pitchFamily="34" charset="0"/>
                <a:cs typeface="Arial" panose="020B0604020202020204" pitchFamily="34" charset="0"/>
              </a:rPr>
              <a:t>BRL 431MM</a:t>
            </a:r>
          </a:p>
          <a:p>
            <a:r>
              <a:rPr lang="pt-BR" sz="500" b="1" i="1" dirty="0">
                <a:solidFill>
                  <a:srgbClr val="AAAE35"/>
                </a:solidFill>
                <a:latin typeface="Arial" panose="020B0604020202020204" pitchFamily="34" charset="0"/>
                <a:cs typeface="Arial" panose="020B0604020202020204" pitchFamily="34" charset="0"/>
              </a:rPr>
              <a:t>3 CASOS</a:t>
            </a:r>
            <a:endParaRPr lang="pt-BR" sz="400" i="1" dirty="0">
              <a:solidFill>
                <a:srgbClr val="AAAE35"/>
              </a:solidFill>
              <a:latin typeface="Arial" panose="020B0604020202020204" pitchFamily="34" charset="0"/>
              <a:cs typeface="Arial" panose="020B0604020202020204" pitchFamily="34" charset="0"/>
            </a:endParaRPr>
          </a:p>
        </p:txBody>
      </p:sp>
      <p:sp>
        <p:nvSpPr>
          <p:cNvPr id="2107" name="CaixaDeTexto 2106">
            <a:extLst>
              <a:ext uri="{FF2B5EF4-FFF2-40B4-BE49-F238E27FC236}">
                <a16:creationId xmlns:a16="http://schemas.microsoft.com/office/drawing/2014/main" id="{E6ACE77D-A449-79C2-27EB-B0E1FB68B88B}"/>
              </a:ext>
            </a:extLst>
          </p:cNvPr>
          <p:cNvSpPr txBox="1"/>
          <p:nvPr/>
        </p:nvSpPr>
        <p:spPr>
          <a:xfrm>
            <a:off x="2740573" y="4242972"/>
            <a:ext cx="563593" cy="246221"/>
          </a:xfrm>
          <a:prstGeom prst="rect">
            <a:avLst/>
          </a:prstGeom>
          <a:noFill/>
        </p:spPr>
        <p:txBody>
          <a:bodyPr wrap="square" rtlCol="0">
            <a:spAutoFit/>
          </a:bodyPr>
          <a:lstStyle/>
          <a:p>
            <a:pPr algn="ctr"/>
            <a:r>
              <a:rPr lang="pt-BR" sz="500" b="1" dirty="0">
                <a:solidFill>
                  <a:srgbClr val="3D6689"/>
                </a:solidFill>
                <a:latin typeface="Arial" panose="020B0604020202020204" pitchFamily="34" charset="0"/>
                <a:cs typeface="Arial" panose="020B0604020202020204" pitchFamily="34" charset="0"/>
              </a:rPr>
              <a:t>BRL 168MM</a:t>
            </a:r>
          </a:p>
          <a:p>
            <a:r>
              <a:rPr lang="pt-BR" sz="500" b="1" i="1" dirty="0">
                <a:solidFill>
                  <a:srgbClr val="AAAE35"/>
                </a:solidFill>
                <a:latin typeface="Arial" panose="020B0604020202020204" pitchFamily="34" charset="0"/>
                <a:cs typeface="Arial" panose="020B0604020202020204" pitchFamily="34" charset="0"/>
              </a:rPr>
              <a:t>3 CASOS</a:t>
            </a:r>
            <a:endParaRPr lang="pt-BR" sz="400" i="1" dirty="0">
              <a:solidFill>
                <a:srgbClr val="AAAE35"/>
              </a:solidFill>
              <a:latin typeface="Arial" panose="020B0604020202020204" pitchFamily="34" charset="0"/>
              <a:cs typeface="Arial" panose="020B0604020202020204" pitchFamily="34" charset="0"/>
            </a:endParaRPr>
          </a:p>
        </p:txBody>
      </p:sp>
      <p:sp>
        <p:nvSpPr>
          <p:cNvPr id="2108" name="CaixaDeTexto 2107">
            <a:extLst>
              <a:ext uri="{FF2B5EF4-FFF2-40B4-BE49-F238E27FC236}">
                <a16:creationId xmlns:a16="http://schemas.microsoft.com/office/drawing/2014/main" id="{96123481-8DCB-F6FD-D3D0-C299A333F4BE}"/>
              </a:ext>
            </a:extLst>
          </p:cNvPr>
          <p:cNvSpPr txBox="1"/>
          <p:nvPr/>
        </p:nvSpPr>
        <p:spPr>
          <a:xfrm>
            <a:off x="2538116" y="5067133"/>
            <a:ext cx="704245" cy="215444"/>
          </a:xfrm>
          <a:prstGeom prst="rect">
            <a:avLst/>
          </a:prstGeom>
          <a:noFill/>
        </p:spPr>
        <p:txBody>
          <a:bodyPr wrap="square" rtlCol="0">
            <a:spAutoFit/>
          </a:bodyPr>
          <a:lstStyle/>
          <a:p>
            <a:pPr algn="ctr"/>
            <a:r>
              <a:rPr lang="pt-BR" sz="800" b="1" dirty="0">
                <a:solidFill>
                  <a:srgbClr val="8F8F8F"/>
                </a:solidFill>
                <a:latin typeface="Arial" panose="020B0604020202020204" pitchFamily="34" charset="0"/>
                <a:cs typeface="Arial" panose="020B0604020202020204" pitchFamily="34" charset="0"/>
              </a:rPr>
              <a:t>OUTROS</a:t>
            </a:r>
            <a:endParaRPr lang="pt-BR" sz="800" i="1" dirty="0">
              <a:solidFill>
                <a:srgbClr val="8F8F8F"/>
              </a:solidFill>
              <a:latin typeface="Arial" panose="020B0604020202020204" pitchFamily="34" charset="0"/>
              <a:cs typeface="Arial" panose="020B0604020202020204" pitchFamily="34" charset="0"/>
            </a:endParaRPr>
          </a:p>
        </p:txBody>
      </p:sp>
      <p:sp>
        <p:nvSpPr>
          <p:cNvPr id="2109" name="CaixaDeTexto 2108">
            <a:extLst>
              <a:ext uri="{FF2B5EF4-FFF2-40B4-BE49-F238E27FC236}">
                <a16:creationId xmlns:a16="http://schemas.microsoft.com/office/drawing/2014/main" id="{A0FDEBC0-DA20-A1D6-9CA0-7DDECAD88B27}"/>
              </a:ext>
            </a:extLst>
          </p:cNvPr>
          <p:cNvSpPr txBox="1"/>
          <p:nvPr/>
        </p:nvSpPr>
        <p:spPr>
          <a:xfrm>
            <a:off x="2676166" y="5187673"/>
            <a:ext cx="563593" cy="246221"/>
          </a:xfrm>
          <a:prstGeom prst="rect">
            <a:avLst/>
          </a:prstGeom>
          <a:noFill/>
        </p:spPr>
        <p:txBody>
          <a:bodyPr wrap="square" rtlCol="0">
            <a:spAutoFit/>
          </a:bodyPr>
          <a:lstStyle/>
          <a:p>
            <a:pPr algn="ctr"/>
            <a:r>
              <a:rPr lang="pt-BR" sz="500" b="1" dirty="0">
                <a:solidFill>
                  <a:srgbClr val="365775"/>
                </a:solidFill>
                <a:latin typeface="Arial" panose="020B0604020202020204" pitchFamily="34" charset="0"/>
                <a:cs typeface="Arial" panose="020B0604020202020204" pitchFamily="34" charset="0"/>
              </a:rPr>
              <a:t>BRL 118MM</a:t>
            </a:r>
          </a:p>
          <a:p>
            <a:r>
              <a:rPr lang="pt-BR" sz="500" b="1" i="1" dirty="0">
                <a:solidFill>
                  <a:srgbClr val="AAAE35"/>
                </a:solidFill>
                <a:latin typeface="Arial" panose="020B0604020202020204" pitchFamily="34" charset="0"/>
                <a:cs typeface="Arial" panose="020B0604020202020204" pitchFamily="34" charset="0"/>
              </a:rPr>
              <a:t>14 CASOS</a:t>
            </a:r>
            <a:endParaRPr lang="pt-BR" sz="400" i="1" dirty="0">
              <a:solidFill>
                <a:srgbClr val="AAAE35"/>
              </a:solidFill>
              <a:latin typeface="Arial" panose="020B0604020202020204" pitchFamily="34" charset="0"/>
              <a:cs typeface="Arial" panose="020B0604020202020204" pitchFamily="34" charset="0"/>
            </a:endParaRPr>
          </a:p>
        </p:txBody>
      </p:sp>
      <p:sp>
        <p:nvSpPr>
          <p:cNvPr id="2110" name="CaixaDeTexto 2109">
            <a:extLst>
              <a:ext uri="{FF2B5EF4-FFF2-40B4-BE49-F238E27FC236}">
                <a16:creationId xmlns:a16="http://schemas.microsoft.com/office/drawing/2014/main" id="{0F50C591-CFF8-2AF3-0A0B-33A7543A0BE6}"/>
              </a:ext>
            </a:extLst>
          </p:cNvPr>
          <p:cNvSpPr txBox="1"/>
          <p:nvPr/>
        </p:nvSpPr>
        <p:spPr>
          <a:xfrm>
            <a:off x="3622329" y="6099225"/>
            <a:ext cx="563593" cy="246221"/>
          </a:xfrm>
          <a:prstGeom prst="rect">
            <a:avLst/>
          </a:prstGeom>
          <a:noFill/>
        </p:spPr>
        <p:txBody>
          <a:bodyPr wrap="square" rtlCol="0">
            <a:spAutoFit/>
          </a:bodyPr>
          <a:lstStyle/>
          <a:p>
            <a:pPr algn="ctr"/>
            <a:r>
              <a:rPr lang="pt-BR" sz="500" b="1" dirty="0">
                <a:solidFill>
                  <a:srgbClr val="304C67"/>
                </a:solidFill>
                <a:latin typeface="Arial" panose="020B0604020202020204" pitchFamily="34" charset="0"/>
                <a:cs typeface="Arial" panose="020B0604020202020204" pitchFamily="34" charset="0"/>
              </a:rPr>
              <a:t>BRL 79MM</a:t>
            </a:r>
          </a:p>
          <a:p>
            <a:r>
              <a:rPr lang="pt-BR" sz="500" b="1" i="1" dirty="0">
                <a:solidFill>
                  <a:srgbClr val="AAAE35"/>
                </a:solidFill>
                <a:latin typeface="Arial" panose="020B0604020202020204" pitchFamily="34" charset="0"/>
                <a:cs typeface="Arial" panose="020B0604020202020204" pitchFamily="34" charset="0"/>
              </a:rPr>
              <a:t> 1 CASO</a:t>
            </a:r>
            <a:endParaRPr lang="pt-BR" sz="400" i="1" dirty="0">
              <a:solidFill>
                <a:srgbClr val="AAAE35"/>
              </a:solidFill>
              <a:latin typeface="Arial" panose="020B0604020202020204" pitchFamily="34" charset="0"/>
              <a:cs typeface="Arial" panose="020B0604020202020204" pitchFamily="34" charset="0"/>
            </a:endParaRPr>
          </a:p>
        </p:txBody>
      </p:sp>
      <p:sp>
        <p:nvSpPr>
          <p:cNvPr id="2111" name="CaixaDeTexto 2110">
            <a:extLst>
              <a:ext uri="{FF2B5EF4-FFF2-40B4-BE49-F238E27FC236}">
                <a16:creationId xmlns:a16="http://schemas.microsoft.com/office/drawing/2014/main" id="{3F7FB5BD-6E08-10A6-22CB-FE3C9663A775}"/>
              </a:ext>
            </a:extLst>
          </p:cNvPr>
          <p:cNvSpPr txBox="1"/>
          <p:nvPr/>
        </p:nvSpPr>
        <p:spPr>
          <a:xfrm>
            <a:off x="4803481" y="6086395"/>
            <a:ext cx="563593" cy="246221"/>
          </a:xfrm>
          <a:prstGeom prst="rect">
            <a:avLst/>
          </a:prstGeom>
          <a:noFill/>
        </p:spPr>
        <p:txBody>
          <a:bodyPr wrap="square" rtlCol="0">
            <a:spAutoFit/>
          </a:bodyPr>
          <a:lstStyle/>
          <a:p>
            <a:pPr algn="ctr"/>
            <a:r>
              <a:rPr lang="pt-BR" sz="500" b="1" dirty="0">
                <a:solidFill>
                  <a:srgbClr val="27415A"/>
                </a:solidFill>
                <a:latin typeface="Arial" panose="020B0604020202020204" pitchFamily="34" charset="0"/>
                <a:cs typeface="Arial" panose="020B0604020202020204" pitchFamily="34" charset="0"/>
              </a:rPr>
              <a:t>BRL 62MM</a:t>
            </a:r>
          </a:p>
          <a:p>
            <a:r>
              <a:rPr lang="pt-BR" sz="500" b="1" i="1" dirty="0">
                <a:solidFill>
                  <a:srgbClr val="AAAE35"/>
                </a:solidFill>
                <a:latin typeface="Arial" panose="020B0604020202020204" pitchFamily="34" charset="0"/>
                <a:cs typeface="Arial" panose="020B0604020202020204" pitchFamily="34" charset="0"/>
              </a:rPr>
              <a:t> 1 CASO</a:t>
            </a:r>
            <a:endParaRPr lang="pt-BR" sz="400" i="1" dirty="0">
              <a:solidFill>
                <a:srgbClr val="AAAE35"/>
              </a:solidFill>
              <a:latin typeface="Arial" panose="020B0604020202020204" pitchFamily="34" charset="0"/>
              <a:cs typeface="Arial" panose="020B0604020202020204" pitchFamily="34" charset="0"/>
            </a:endParaRPr>
          </a:p>
        </p:txBody>
      </p:sp>
      <p:sp>
        <p:nvSpPr>
          <p:cNvPr id="2112" name="CaixaDeTexto 2111">
            <a:extLst>
              <a:ext uri="{FF2B5EF4-FFF2-40B4-BE49-F238E27FC236}">
                <a16:creationId xmlns:a16="http://schemas.microsoft.com/office/drawing/2014/main" id="{F65C16BD-E8AE-EAF3-0426-407772E43BEF}"/>
              </a:ext>
            </a:extLst>
          </p:cNvPr>
          <p:cNvSpPr txBox="1"/>
          <p:nvPr/>
        </p:nvSpPr>
        <p:spPr>
          <a:xfrm>
            <a:off x="5426716" y="5280714"/>
            <a:ext cx="563593" cy="246221"/>
          </a:xfrm>
          <a:prstGeom prst="rect">
            <a:avLst/>
          </a:prstGeom>
          <a:noFill/>
        </p:spPr>
        <p:txBody>
          <a:bodyPr wrap="square" rtlCol="0">
            <a:spAutoFit/>
          </a:bodyPr>
          <a:lstStyle/>
          <a:p>
            <a:pPr algn="ctr"/>
            <a:r>
              <a:rPr lang="pt-BR" sz="500" b="1" dirty="0">
                <a:solidFill>
                  <a:srgbClr val="2D455D"/>
                </a:solidFill>
                <a:latin typeface="Arial" panose="020B0604020202020204" pitchFamily="34" charset="0"/>
                <a:cs typeface="Arial" panose="020B0604020202020204" pitchFamily="34" charset="0"/>
              </a:rPr>
              <a:t>BRL 51MM</a:t>
            </a:r>
          </a:p>
          <a:p>
            <a:r>
              <a:rPr lang="pt-BR" sz="500" b="1" i="1" dirty="0">
                <a:solidFill>
                  <a:srgbClr val="AAAE35"/>
                </a:solidFill>
                <a:latin typeface="Arial" panose="020B0604020202020204" pitchFamily="34" charset="0"/>
                <a:cs typeface="Arial" panose="020B0604020202020204" pitchFamily="34" charset="0"/>
              </a:rPr>
              <a:t> 2 CASOS</a:t>
            </a:r>
            <a:endParaRPr lang="pt-BR" sz="400" i="1" dirty="0">
              <a:solidFill>
                <a:srgbClr val="AAAE35"/>
              </a:solidFill>
              <a:latin typeface="Arial" panose="020B0604020202020204" pitchFamily="34" charset="0"/>
              <a:cs typeface="Arial" panose="020B0604020202020204" pitchFamily="34" charset="0"/>
            </a:endParaRPr>
          </a:p>
        </p:txBody>
      </p:sp>
      <p:sp>
        <p:nvSpPr>
          <p:cNvPr id="2113" name="CaixaDeTexto 2112">
            <a:extLst>
              <a:ext uri="{FF2B5EF4-FFF2-40B4-BE49-F238E27FC236}">
                <a16:creationId xmlns:a16="http://schemas.microsoft.com/office/drawing/2014/main" id="{BA75A217-D927-013D-C5CC-03A982F9F7D3}"/>
              </a:ext>
            </a:extLst>
          </p:cNvPr>
          <p:cNvSpPr txBox="1"/>
          <p:nvPr/>
        </p:nvSpPr>
        <p:spPr>
          <a:xfrm>
            <a:off x="5633472" y="4182875"/>
            <a:ext cx="563593" cy="246221"/>
          </a:xfrm>
          <a:prstGeom prst="rect">
            <a:avLst/>
          </a:prstGeom>
          <a:noFill/>
        </p:spPr>
        <p:txBody>
          <a:bodyPr wrap="square" rtlCol="0">
            <a:spAutoFit/>
          </a:bodyPr>
          <a:lstStyle/>
          <a:p>
            <a:pPr algn="ctr"/>
            <a:r>
              <a:rPr lang="pt-BR" sz="500" b="1" dirty="0">
                <a:solidFill>
                  <a:srgbClr val="2D455D"/>
                </a:solidFill>
                <a:latin typeface="Arial" panose="020B0604020202020204" pitchFamily="34" charset="0"/>
                <a:cs typeface="Arial" panose="020B0604020202020204" pitchFamily="34" charset="0"/>
              </a:rPr>
              <a:t>BRL 50MM</a:t>
            </a:r>
          </a:p>
          <a:p>
            <a:r>
              <a:rPr lang="pt-BR" sz="500" b="1" i="1" dirty="0">
                <a:solidFill>
                  <a:srgbClr val="AAAE35"/>
                </a:solidFill>
                <a:latin typeface="Arial" panose="020B0604020202020204" pitchFamily="34" charset="0"/>
                <a:cs typeface="Arial" panose="020B0604020202020204" pitchFamily="34" charset="0"/>
              </a:rPr>
              <a:t> 2 CASOS</a:t>
            </a:r>
            <a:endParaRPr lang="pt-BR" sz="400" i="1" dirty="0">
              <a:solidFill>
                <a:srgbClr val="AAAE35"/>
              </a:solidFill>
              <a:latin typeface="Arial" panose="020B0604020202020204" pitchFamily="34" charset="0"/>
              <a:cs typeface="Arial" panose="020B0604020202020204" pitchFamily="34" charset="0"/>
            </a:endParaRPr>
          </a:p>
        </p:txBody>
      </p:sp>
      <p:sp>
        <p:nvSpPr>
          <p:cNvPr id="2114" name="CaixaDeTexto 2113">
            <a:extLst>
              <a:ext uri="{FF2B5EF4-FFF2-40B4-BE49-F238E27FC236}">
                <a16:creationId xmlns:a16="http://schemas.microsoft.com/office/drawing/2014/main" id="{2F4E6031-33A3-0015-CBD9-DE2F35AFD56F}"/>
              </a:ext>
            </a:extLst>
          </p:cNvPr>
          <p:cNvSpPr txBox="1"/>
          <p:nvPr/>
        </p:nvSpPr>
        <p:spPr>
          <a:xfrm>
            <a:off x="4798091" y="3228208"/>
            <a:ext cx="563593" cy="246221"/>
          </a:xfrm>
          <a:prstGeom prst="rect">
            <a:avLst/>
          </a:prstGeom>
          <a:noFill/>
        </p:spPr>
        <p:txBody>
          <a:bodyPr wrap="square" rtlCol="0">
            <a:spAutoFit/>
          </a:bodyPr>
          <a:lstStyle/>
          <a:p>
            <a:pPr algn="ctr"/>
            <a:r>
              <a:rPr lang="pt-BR" sz="500" b="1" dirty="0">
                <a:solidFill>
                  <a:srgbClr val="2C435B"/>
                </a:solidFill>
                <a:latin typeface="Arial" panose="020B0604020202020204" pitchFamily="34" charset="0"/>
                <a:cs typeface="Arial" panose="020B0604020202020204" pitchFamily="34" charset="0"/>
              </a:rPr>
              <a:t>BRL 31MM</a:t>
            </a:r>
          </a:p>
          <a:p>
            <a:r>
              <a:rPr lang="pt-BR" sz="500" b="1" i="1" dirty="0">
                <a:solidFill>
                  <a:srgbClr val="AAAE35"/>
                </a:solidFill>
                <a:latin typeface="Arial" panose="020B0604020202020204" pitchFamily="34" charset="0"/>
                <a:cs typeface="Arial" panose="020B0604020202020204" pitchFamily="34" charset="0"/>
              </a:rPr>
              <a:t> 1 CASO</a:t>
            </a:r>
            <a:endParaRPr lang="pt-BR" sz="400" i="1" dirty="0">
              <a:solidFill>
                <a:srgbClr val="AAAE35"/>
              </a:solidFill>
              <a:latin typeface="Arial" panose="020B0604020202020204" pitchFamily="34" charset="0"/>
              <a:cs typeface="Arial" panose="020B0604020202020204" pitchFamily="34" charset="0"/>
            </a:endParaRPr>
          </a:p>
        </p:txBody>
      </p:sp>
      <p:pic>
        <p:nvPicPr>
          <p:cNvPr id="2115" name="Picture 30" descr="Entersa Engenharia Pavimentação Terraplenagem | EncontraPinheiros.com">
            <a:extLst>
              <a:ext uri="{FF2B5EF4-FFF2-40B4-BE49-F238E27FC236}">
                <a16:creationId xmlns:a16="http://schemas.microsoft.com/office/drawing/2014/main" id="{2E9BAC1F-80F3-6CDC-89CB-F1EE4CBFD332}"/>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272" t="34900" r="20084" b="28408"/>
          <a:stretch/>
        </p:blipFill>
        <p:spPr bwMode="auto">
          <a:xfrm>
            <a:off x="6519769" y="5878872"/>
            <a:ext cx="473577" cy="148639"/>
          </a:xfrm>
          <a:prstGeom prst="rect">
            <a:avLst/>
          </a:prstGeom>
          <a:noFill/>
          <a:extLst>
            <a:ext uri="{909E8E84-426E-40DD-AFC4-6F175D3DCCD1}">
              <a14:hiddenFill xmlns:a14="http://schemas.microsoft.com/office/drawing/2010/main">
                <a:solidFill>
                  <a:srgbClr val="FFFFFF"/>
                </a:solidFill>
              </a14:hiddenFill>
            </a:ext>
          </a:extLst>
        </p:spPr>
      </p:pic>
      <p:sp>
        <p:nvSpPr>
          <p:cNvPr id="2126" name="Arc 14">
            <a:extLst>
              <a:ext uri="{FF2B5EF4-FFF2-40B4-BE49-F238E27FC236}">
                <a16:creationId xmlns:a16="http://schemas.microsoft.com/office/drawing/2014/main" id="{90E651E8-F955-9B71-B264-F20CC9D35A3A}"/>
              </a:ext>
            </a:extLst>
          </p:cNvPr>
          <p:cNvSpPr/>
          <p:nvPr/>
        </p:nvSpPr>
        <p:spPr>
          <a:xfrm rot="7588169">
            <a:off x="4369108" y="1254050"/>
            <a:ext cx="1018109" cy="1053781"/>
          </a:xfrm>
          <a:prstGeom prst="arc">
            <a:avLst>
              <a:gd name="adj1" fmla="val 3117206"/>
              <a:gd name="adj2" fmla="val 5634690"/>
            </a:avLst>
          </a:prstGeom>
          <a:ln w="38100" cap="rnd">
            <a:solidFill>
              <a:srgbClr val="E4E645"/>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27" name="CaixaDeTexto 2126">
            <a:extLst>
              <a:ext uri="{FF2B5EF4-FFF2-40B4-BE49-F238E27FC236}">
                <a16:creationId xmlns:a16="http://schemas.microsoft.com/office/drawing/2014/main" id="{00B7D904-3F1B-48EA-0572-7B0C9F3495FE}"/>
              </a:ext>
            </a:extLst>
          </p:cNvPr>
          <p:cNvSpPr txBox="1"/>
          <p:nvPr/>
        </p:nvSpPr>
        <p:spPr>
          <a:xfrm>
            <a:off x="4418701" y="1402271"/>
            <a:ext cx="1266417" cy="307777"/>
          </a:xfrm>
          <a:prstGeom prst="rect">
            <a:avLst/>
          </a:prstGeom>
          <a:noFill/>
        </p:spPr>
        <p:txBody>
          <a:bodyPr wrap="square" rtlCol="0">
            <a:spAutoFit/>
          </a:bodyPr>
          <a:lstStyle/>
          <a:p>
            <a:r>
              <a:rPr lang="pt-BR" sz="1400" b="1" dirty="0">
                <a:solidFill>
                  <a:srgbClr val="2C435B"/>
                </a:solidFill>
                <a:latin typeface="Arial" panose="020B0604020202020204" pitchFamily="34" charset="0"/>
                <a:cs typeface="Arial" panose="020B0604020202020204" pitchFamily="34" charset="0"/>
              </a:rPr>
              <a:t>BRL 990MM</a:t>
            </a:r>
          </a:p>
        </p:txBody>
      </p:sp>
      <p:sp>
        <p:nvSpPr>
          <p:cNvPr id="2128" name="CaixaDeTexto 2127">
            <a:extLst>
              <a:ext uri="{FF2B5EF4-FFF2-40B4-BE49-F238E27FC236}">
                <a16:creationId xmlns:a16="http://schemas.microsoft.com/office/drawing/2014/main" id="{B437CB0A-3B38-4B6A-9A10-DA89BF8DA44A}"/>
              </a:ext>
            </a:extLst>
          </p:cNvPr>
          <p:cNvSpPr txBox="1"/>
          <p:nvPr/>
        </p:nvSpPr>
        <p:spPr>
          <a:xfrm>
            <a:off x="4390316" y="1590470"/>
            <a:ext cx="1241559" cy="276999"/>
          </a:xfrm>
          <a:prstGeom prst="rect">
            <a:avLst/>
          </a:prstGeom>
          <a:noFill/>
        </p:spPr>
        <p:txBody>
          <a:bodyPr wrap="square" rtlCol="0">
            <a:spAutoFit/>
          </a:bodyPr>
          <a:lstStyle/>
          <a:p>
            <a:r>
              <a:rPr lang="pt-BR" sz="600" b="1" dirty="0">
                <a:solidFill>
                  <a:srgbClr val="365775"/>
                </a:solidFill>
                <a:latin typeface="Arial" panose="020B0604020202020204" pitchFamily="34" charset="0"/>
                <a:cs typeface="Arial" panose="020B0604020202020204" pitchFamily="34" charset="0"/>
              </a:rPr>
              <a:t>Em processos contra a </a:t>
            </a:r>
            <a:r>
              <a:rPr lang="pt-BR" sz="600" b="1" dirty="0" err="1">
                <a:solidFill>
                  <a:srgbClr val="365775"/>
                </a:solidFill>
                <a:latin typeface="Arial" panose="020B0604020202020204" pitchFamily="34" charset="0"/>
                <a:cs typeface="Arial" panose="020B0604020202020204" pitchFamily="34" charset="0"/>
              </a:rPr>
              <a:t>Buritirama</a:t>
            </a:r>
            <a:r>
              <a:rPr lang="pt-BR" sz="600" b="1" dirty="0">
                <a:solidFill>
                  <a:srgbClr val="365775"/>
                </a:solidFill>
                <a:latin typeface="Arial" panose="020B0604020202020204" pitchFamily="34" charset="0"/>
                <a:cs typeface="Arial" panose="020B0604020202020204" pitchFamily="34" charset="0"/>
              </a:rPr>
              <a:t>/</a:t>
            </a:r>
            <a:r>
              <a:rPr lang="pt-BR" sz="600" b="1" dirty="0" err="1">
                <a:solidFill>
                  <a:srgbClr val="365775"/>
                </a:solidFill>
                <a:latin typeface="Arial" panose="020B0604020202020204" pitchFamily="34" charset="0"/>
                <a:cs typeface="Arial" panose="020B0604020202020204" pitchFamily="34" charset="0"/>
              </a:rPr>
              <a:t>Buritipar</a:t>
            </a:r>
            <a:r>
              <a:rPr lang="pt-BR" sz="600" b="1" dirty="0">
                <a:solidFill>
                  <a:srgbClr val="365775"/>
                </a:solidFill>
                <a:latin typeface="Arial" panose="020B0604020202020204" pitchFamily="34" charset="0"/>
                <a:cs typeface="Arial" panose="020B0604020202020204" pitchFamily="34" charset="0"/>
              </a:rPr>
              <a:t> no TJSP</a:t>
            </a:r>
          </a:p>
        </p:txBody>
      </p:sp>
      <p:sp>
        <p:nvSpPr>
          <p:cNvPr id="2130" name="Arc 14">
            <a:extLst>
              <a:ext uri="{FF2B5EF4-FFF2-40B4-BE49-F238E27FC236}">
                <a16:creationId xmlns:a16="http://schemas.microsoft.com/office/drawing/2014/main" id="{E6F8CFFB-A37D-6D12-E34E-158D7C99C417}"/>
              </a:ext>
            </a:extLst>
          </p:cNvPr>
          <p:cNvSpPr/>
          <p:nvPr/>
        </p:nvSpPr>
        <p:spPr>
          <a:xfrm rot="16200000" flipH="1">
            <a:off x="4611184" y="991541"/>
            <a:ext cx="1018109" cy="1053781"/>
          </a:xfrm>
          <a:prstGeom prst="arc">
            <a:avLst>
              <a:gd name="adj1" fmla="val 3117206"/>
              <a:gd name="adj2" fmla="val 5634690"/>
            </a:avLst>
          </a:prstGeom>
          <a:ln w="38100" cap="rnd">
            <a:solidFill>
              <a:srgbClr val="E4E645"/>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Fluxograma: Operação Manual 4">
            <a:extLst>
              <a:ext uri="{FF2B5EF4-FFF2-40B4-BE49-F238E27FC236}">
                <a16:creationId xmlns:a16="http://schemas.microsoft.com/office/drawing/2014/main" id="{D2481FE8-E35F-BE0B-08E2-13FA83C5997A}"/>
              </a:ext>
            </a:extLst>
          </p:cNvPr>
          <p:cNvSpPr/>
          <p:nvPr/>
        </p:nvSpPr>
        <p:spPr>
          <a:xfrm>
            <a:off x="5691423" y="5704442"/>
            <a:ext cx="157390" cy="130398"/>
          </a:xfrm>
          <a:prstGeom prst="flowChartManualOperation">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EC6869B0-BFFE-22B3-35BB-D7E7F0BACE3A}"/>
              </a:ext>
            </a:extLst>
          </p:cNvPr>
          <p:cNvSpPr txBox="1"/>
          <p:nvPr/>
        </p:nvSpPr>
        <p:spPr>
          <a:xfrm>
            <a:off x="5406586" y="5558493"/>
            <a:ext cx="734634" cy="169277"/>
          </a:xfrm>
          <a:prstGeom prst="rect">
            <a:avLst/>
          </a:prstGeom>
          <a:noFill/>
        </p:spPr>
        <p:txBody>
          <a:bodyPr wrap="square" rtlCol="0">
            <a:spAutoFit/>
          </a:bodyPr>
          <a:lstStyle/>
          <a:p>
            <a:pPr algn="ctr"/>
            <a:r>
              <a:rPr lang="pt-BR" sz="500" b="1" dirty="0">
                <a:solidFill>
                  <a:schemeClr val="tx1">
                    <a:lumMod val="85000"/>
                    <a:lumOff val="15000"/>
                  </a:schemeClr>
                </a:solidFill>
                <a:latin typeface="Arial" panose="020B0604020202020204" pitchFamily="34" charset="0"/>
                <a:cs typeface="Arial" panose="020B0604020202020204" pitchFamily="34" charset="0"/>
              </a:rPr>
              <a:t>Valor Total (BRL)</a:t>
            </a:r>
          </a:p>
        </p:txBody>
      </p:sp>
      <p:sp>
        <p:nvSpPr>
          <p:cNvPr id="7" name="Elipse 6">
            <a:extLst>
              <a:ext uri="{FF2B5EF4-FFF2-40B4-BE49-F238E27FC236}">
                <a16:creationId xmlns:a16="http://schemas.microsoft.com/office/drawing/2014/main" id="{A1DD62A1-4493-5746-4AAA-9863BAA34281}"/>
              </a:ext>
            </a:extLst>
          </p:cNvPr>
          <p:cNvSpPr/>
          <p:nvPr/>
        </p:nvSpPr>
        <p:spPr>
          <a:xfrm>
            <a:off x="5708501" y="5993926"/>
            <a:ext cx="102916" cy="102916"/>
          </a:xfrm>
          <a:prstGeom prst="ellipse">
            <a:avLst/>
          </a:prstGeom>
          <a:solidFill>
            <a:srgbClr val="A9A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F18913E1-A173-4DED-D29E-4F2E8F7BBFEA}"/>
              </a:ext>
            </a:extLst>
          </p:cNvPr>
          <p:cNvSpPr txBox="1"/>
          <p:nvPr/>
        </p:nvSpPr>
        <p:spPr>
          <a:xfrm>
            <a:off x="5395095" y="5860727"/>
            <a:ext cx="734634" cy="169277"/>
          </a:xfrm>
          <a:prstGeom prst="rect">
            <a:avLst/>
          </a:prstGeom>
          <a:noFill/>
        </p:spPr>
        <p:txBody>
          <a:bodyPr wrap="square" rtlCol="0">
            <a:spAutoFit/>
          </a:bodyPr>
          <a:lstStyle/>
          <a:p>
            <a:pPr algn="ctr"/>
            <a:r>
              <a:rPr lang="pt-BR" sz="500" b="1" dirty="0">
                <a:solidFill>
                  <a:schemeClr val="tx1">
                    <a:lumMod val="85000"/>
                    <a:lumOff val="15000"/>
                  </a:schemeClr>
                </a:solidFill>
                <a:latin typeface="Arial" panose="020B0604020202020204" pitchFamily="34" charset="0"/>
                <a:cs typeface="Arial" panose="020B0604020202020204" pitchFamily="34" charset="0"/>
              </a:rPr>
              <a:t># Créditos</a:t>
            </a:r>
          </a:p>
        </p:txBody>
      </p:sp>
      <p:cxnSp>
        <p:nvCxnSpPr>
          <p:cNvPr id="3" name="Conector reto 2">
            <a:extLst>
              <a:ext uri="{FF2B5EF4-FFF2-40B4-BE49-F238E27FC236}">
                <a16:creationId xmlns:a16="http://schemas.microsoft.com/office/drawing/2014/main" id="{49066E2C-AFBD-5386-3E87-13C09AC6F5C2}"/>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9" name="Espaço Reservado para Número de Slide 2">
            <a:extLst>
              <a:ext uri="{FF2B5EF4-FFF2-40B4-BE49-F238E27FC236}">
                <a16:creationId xmlns:a16="http://schemas.microsoft.com/office/drawing/2014/main" id="{6D39D142-2C28-E0A9-C850-68D4BD878AE0}"/>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20</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10" name="Arco 9">
            <a:extLst>
              <a:ext uri="{FF2B5EF4-FFF2-40B4-BE49-F238E27FC236}">
                <a16:creationId xmlns:a16="http://schemas.microsoft.com/office/drawing/2014/main" id="{5F29FB4E-D9DA-B426-6199-31CDAB0EF582}"/>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3" name="Arco 12">
            <a:extLst>
              <a:ext uri="{FF2B5EF4-FFF2-40B4-BE49-F238E27FC236}">
                <a16:creationId xmlns:a16="http://schemas.microsoft.com/office/drawing/2014/main" id="{6957448E-E762-B3A9-3DFF-09A566FD0A7B}"/>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 name="Retângulo 1">
            <a:extLst>
              <a:ext uri="{FF2B5EF4-FFF2-40B4-BE49-F238E27FC236}">
                <a16:creationId xmlns:a16="http://schemas.microsoft.com/office/drawing/2014/main" id="{9D405A3C-B6DE-D31A-0A11-9FAB9389D8CB}"/>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Imagem 23">
            <a:extLst>
              <a:ext uri="{FF2B5EF4-FFF2-40B4-BE49-F238E27FC236}">
                <a16:creationId xmlns:a16="http://schemas.microsoft.com/office/drawing/2014/main" id="{B986B136-68A8-E0E1-C4E1-2BBE1F401CE6}"/>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15" name="CaixaDeTexto 14">
            <a:extLst>
              <a:ext uri="{FF2B5EF4-FFF2-40B4-BE49-F238E27FC236}">
                <a16:creationId xmlns:a16="http://schemas.microsoft.com/office/drawing/2014/main" id="{C685A405-6F64-FAB7-25CF-8E2B1E897A56}"/>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LAWSUITS AGAINST BURITIRAMA</a:t>
            </a:r>
          </a:p>
        </p:txBody>
      </p:sp>
      <p:sp>
        <p:nvSpPr>
          <p:cNvPr id="16" name="Retângulo 15">
            <a:extLst>
              <a:ext uri="{FF2B5EF4-FFF2-40B4-BE49-F238E27FC236}">
                <a16:creationId xmlns:a16="http://schemas.microsoft.com/office/drawing/2014/main" id="{908B14CB-40AC-50E9-9997-3F938110641B}"/>
              </a:ext>
            </a:extLst>
          </p:cNvPr>
          <p:cNvSpPr/>
          <p:nvPr/>
        </p:nvSpPr>
        <p:spPr>
          <a:xfrm>
            <a:off x="86146" y="989316"/>
            <a:ext cx="2101784" cy="537221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E855F624-7FE7-2D06-5F8F-2AFDA7E2E9E2}"/>
              </a:ext>
            </a:extLst>
          </p:cNvPr>
          <p:cNvSpPr/>
          <p:nvPr/>
        </p:nvSpPr>
        <p:spPr>
          <a:xfrm>
            <a:off x="4151871" y="1331064"/>
            <a:ext cx="1659545" cy="625997"/>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4A993BFE-745A-2BD5-9887-ACF96D04B373}"/>
              </a:ext>
            </a:extLst>
          </p:cNvPr>
          <p:cNvSpPr/>
          <p:nvPr/>
        </p:nvSpPr>
        <p:spPr>
          <a:xfrm>
            <a:off x="4399053" y="2896223"/>
            <a:ext cx="1043362" cy="60725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D75B6212-6C3D-F1EA-D3F7-E0727B2B069E}"/>
              </a:ext>
            </a:extLst>
          </p:cNvPr>
          <p:cNvSpPr/>
          <p:nvPr/>
        </p:nvSpPr>
        <p:spPr>
          <a:xfrm>
            <a:off x="3204364" y="3213178"/>
            <a:ext cx="886031" cy="40682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7B1AD91A-0282-0D4F-0BC2-CB3CD55EA1A1}"/>
              </a:ext>
            </a:extLst>
          </p:cNvPr>
          <p:cNvSpPr/>
          <p:nvPr/>
        </p:nvSpPr>
        <p:spPr>
          <a:xfrm>
            <a:off x="2565372" y="3915336"/>
            <a:ext cx="886031" cy="618865"/>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7C821182-3DA6-8A4D-A24E-41CA606DBFA0}"/>
              </a:ext>
            </a:extLst>
          </p:cNvPr>
          <p:cNvSpPr/>
          <p:nvPr/>
        </p:nvSpPr>
        <p:spPr>
          <a:xfrm>
            <a:off x="5449016" y="3865385"/>
            <a:ext cx="886031" cy="618865"/>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69DD28E5-E71F-5149-1F32-ECA64DA0906F}"/>
              </a:ext>
            </a:extLst>
          </p:cNvPr>
          <p:cNvSpPr/>
          <p:nvPr/>
        </p:nvSpPr>
        <p:spPr>
          <a:xfrm>
            <a:off x="5451550" y="4880252"/>
            <a:ext cx="886031" cy="618865"/>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AD0D0787-7A18-4A1B-496D-639A66E5F5B0}"/>
              </a:ext>
            </a:extLst>
          </p:cNvPr>
          <p:cNvSpPr/>
          <p:nvPr/>
        </p:nvSpPr>
        <p:spPr>
          <a:xfrm>
            <a:off x="4499716" y="5744451"/>
            <a:ext cx="886031" cy="618865"/>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B0A93EDA-F6B5-F266-7849-0076E2841F9B}"/>
              </a:ext>
            </a:extLst>
          </p:cNvPr>
          <p:cNvSpPr/>
          <p:nvPr/>
        </p:nvSpPr>
        <p:spPr>
          <a:xfrm>
            <a:off x="3306283" y="5717387"/>
            <a:ext cx="886031" cy="618865"/>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a:extLst>
              <a:ext uri="{FF2B5EF4-FFF2-40B4-BE49-F238E27FC236}">
                <a16:creationId xmlns:a16="http://schemas.microsoft.com/office/drawing/2014/main" id="{B970DF08-71E1-A9A9-B42A-C8ADF6ECC0FD}"/>
              </a:ext>
            </a:extLst>
          </p:cNvPr>
          <p:cNvSpPr/>
          <p:nvPr/>
        </p:nvSpPr>
        <p:spPr>
          <a:xfrm>
            <a:off x="2658751" y="4987774"/>
            <a:ext cx="587440" cy="407174"/>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03C600D7-49B3-D9F3-1713-4101B359D5F2}"/>
              </a:ext>
            </a:extLst>
          </p:cNvPr>
          <p:cNvSpPr/>
          <p:nvPr/>
        </p:nvSpPr>
        <p:spPr>
          <a:xfrm>
            <a:off x="8838329" y="1360254"/>
            <a:ext cx="1043362" cy="60725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B1085BA7-5B87-C11B-9F02-146A8EB12E46}"/>
              </a:ext>
            </a:extLst>
          </p:cNvPr>
          <p:cNvSpPr/>
          <p:nvPr/>
        </p:nvSpPr>
        <p:spPr>
          <a:xfrm>
            <a:off x="7055042" y="3223394"/>
            <a:ext cx="1043362" cy="60725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F999DF0C-04F9-B8DF-A627-8338F71D4D92}"/>
              </a:ext>
            </a:extLst>
          </p:cNvPr>
          <p:cNvSpPr/>
          <p:nvPr/>
        </p:nvSpPr>
        <p:spPr>
          <a:xfrm>
            <a:off x="8567889" y="3155828"/>
            <a:ext cx="468038" cy="284328"/>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762FC649-653D-0BE1-3ADF-0F4C9A6C29E1}"/>
              </a:ext>
            </a:extLst>
          </p:cNvPr>
          <p:cNvSpPr/>
          <p:nvPr/>
        </p:nvSpPr>
        <p:spPr>
          <a:xfrm>
            <a:off x="8730124" y="995763"/>
            <a:ext cx="370978" cy="27845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1E2F7F86-0594-8A22-77ED-9DB62A299C10}"/>
              </a:ext>
            </a:extLst>
          </p:cNvPr>
          <p:cNvSpPr/>
          <p:nvPr/>
        </p:nvSpPr>
        <p:spPr>
          <a:xfrm>
            <a:off x="6617613" y="6487532"/>
            <a:ext cx="4943832" cy="94472"/>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37ED92ED-2BFC-364D-F628-68BC701CCEB5}"/>
              </a:ext>
            </a:extLst>
          </p:cNvPr>
          <p:cNvSpPr/>
          <p:nvPr/>
        </p:nvSpPr>
        <p:spPr>
          <a:xfrm>
            <a:off x="8555917" y="4031677"/>
            <a:ext cx="1030217" cy="40626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35">
            <a:extLst>
              <a:ext uri="{FF2B5EF4-FFF2-40B4-BE49-F238E27FC236}">
                <a16:creationId xmlns:a16="http://schemas.microsoft.com/office/drawing/2014/main" id="{91ABEAFF-027D-6952-B1F3-44A3A9FE5150}"/>
              </a:ext>
            </a:extLst>
          </p:cNvPr>
          <p:cNvSpPr/>
          <p:nvPr/>
        </p:nvSpPr>
        <p:spPr>
          <a:xfrm>
            <a:off x="8555917" y="3700873"/>
            <a:ext cx="370978" cy="27845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CDBCE570-E14B-84A1-CFD4-E578D4E71F73}"/>
              </a:ext>
            </a:extLst>
          </p:cNvPr>
          <p:cNvSpPr/>
          <p:nvPr/>
        </p:nvSpPr>
        <p:spPr>
          <a:xfrm>
            <a:off x="11531362" y="4656832"/>
            <a:ext cx="370978" cy="27845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4CB307AE-B379-379E-7D38-8CF6F6975B60}"/>
              </a:ext>
            </a:extLst>
          </p:cNvPr>
          <p:cNvSpPr/>
          <p:nvPr/>
        </p:nvSpPr>
        <p:spPr>
          <a:xfrm>
            <a:off x="10416133" y="4310330"/>
            <a:ext cx="983513" cy="44430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F9DB0C5C-6196-7F54-53EA-4CFFA02D891B}"/>
              </a:ext>
            </a:extLst>
          </p:cNvPr>
          <p:cNvSpPr/>
          <p:nvPr/>
        </p:nvSpPr>
        <p:spPr>
          <a:xfrm>
            <a:off x="6495129" y="5114549"/>
            <a:ext cx="1044146" cy="394692"/>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5D7E81D7-D31E-3BF0-432A-E2AC0F89391B}"/>
              </a:ext>
            </a:extLst>
          </p:cNvPr>
          <p:cNvSpPr/>
          <p:nvPr/>
        </p:nvSpPr>
        <p:spPr>
          <a:xfrm>
            <a:off x="6519922" y="5864564"/>
            <a:ext cx="551492" cy="173959"/>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CA7BC901-AD5C-90C9-15E3-B7DBD051C8E4}"/>
              </a:ext>
            </a:extLst>
          </p:cNvPr>
          <p:cNvSpPr/>
          <p:nvPr/>
        </p:nvSpPr>
        <p:spPr>
          <a:xfrm>
            <a:off x="7686814" y="4738941"/>
            <a:ext cx="1063623" cy="36459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86AAF16B-C99B-7176-3E1E-2CB84A7CFD96}"/>
              </a:ext>
            </a:extLst>
          </p:cNvPr>
          <p:cNvSpPr/>
          <p:nvPr/>
        </p:nvSpPr>
        <p:spPr>
          <a:xfrm>
            <a:off x="8816373" y="4812405"/>
            <a:ext cx="311608" cy="250374"/>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8FAF76BA-8AD1-D3B1-2BE3-D8364E88159C}"/>
              </a:ext>
            </a:extLst>
          </p:cNvPr>
          <p:cNvSpPr/>
          <p:nvPr/>
        </p:nvSpPr>
        <p:spPr>
          <a:xfrm>
            <a:off x="7682699" y="5309312"/>
            <a:ext cx="712043" cy="377559"/>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B0D7E8A6-918A-CBA7-0BFB-0009DA7BF929}"/>
              </a:ext>
            </a:extLst>
          </p:cNvPr>
          <p:cNvSpPr/>
          <p:nvPr/>
        </p:nvSpPr>
        <p:spPr>
          <a:xfrm>
            <a:off x="9338352" y="5028252"/>
            <a:ext cx="1093502" cy="377559"/>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4BDEA4B6-D645-F0F7-F904-F22BFE1DBCB9}"/>
              </a:ext>
            </a:extLst>
          </p:cNvPr>
          <p:cNvSpPr/>
          <p:nvPr/>
        </p:nvSpPr>
        <p:spPr>
          <a:xfrm>
            <a:off x="10441920" y="5363602"/>
            <a:ext cx="788362" cy="377559"/>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3F570610-18D2-CEEA-C768-843895E4F285}"/>
              </a:ext>
            </a:extLst>
          </p:cNvPr>
          <p:cNvSpPr/>
          <p:nvPr/>
        </p:nvSpPr>
        <p:spPr>
          <a:xfrm>
            <a:off x="11343101" y="5471449"/>
            <a:ext cx="188259" cy="18671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9B82678B-A2FD-0BA0-C423-03C057F47C6A}"/>
              </a:ext>
            </a:extLst>
          </p:cNvPr>
          <p:cNvSpPr/>
          <p:nvPr/>
        </p:nvSpPr>
        <p:spPr>
          <a:xfrm>
            <a:off x="11536125" y="5576640"/>
            <a:ext cx="549345" cy="18671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D1F09A79-F43E-7B87-6207-9D8D107B8405}"/>
              </a:ext>
            </a:extLst>
          </p:cNvPr>
          <p:cNvSpPr/>
          <p:nvPr/>
        </p:nvSpPr>
        <p:spPr>
          <a:xfrm>
            <a:off x="11309850" y="5947671"/>
            <a:ext cx="814980" cy="244818"/>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tângulo 88">
            <a:extLst>
              <a:ext uri="{FF2B5EF4-FFF2-40B4-BE49-F238E27FC236}">
                <a16:creationId xmlns:a16="http://schemas.microsoft.com/office/drawing/2014/main" id="{EA61D2C5-47F7-24C9-CBE8-786E66B2D7E8}"/>
              </a:ext>
            </a:extLst>
          </p:cNvPr>
          <p:cNvSpPr/>
          <p:nvPr/>
        </p:nvSpPr>
        <p:spPr>
          <a:xfrm>
            <a:off x="5499463" y="5569440"/>
            <a:ext cx="541032" cy="548854"/>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CaixaDeTexto 89">
            <a:extLst>
              <a:ext uri="{FF2B5EF4-FFF2-40B4-BE49-F238E27FC236}">
                <a16:creationId xmlns:a16="http://schemas.microsoft.com/office/drawing/2014/main" id="{BE89B17D-4E77-B281-B602-F16C8320EB4E}"/>
              </a:ext>
            </a:extLst>
          </p:cNvPr>
          <p:cNvSpPr txBox="1"/>
          <p:nvPr/>
        </p:nvSpPr>
        <p:spPr>
          <a:xfrm>
            <a:off x="130629" y="3416589"/>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93" name="CaixaDeTexto 92">
            <a:extLst>
              <a:ext uri="{FF2B5EF4-FFF2-40B4-BE49-F238E27FC236}">
                <a16:creationId xmlns:a16="http://schemas.microsoft.com/office/drawing/2014/main" id="{CE0E7EFE-5E6E-4D2A-2000-82074E0B4B7E}"/>
              </a:ext>
            </a:extLst>
          </p:cNvPr>
          <p:cNvSpPr txBox="1"/>
          <p:nvPr/>
        </p:nvSpPr>
        <p:spPr>
          <a:xfrm>
            <a:off x="4207677" y="1358883"/>
            <a:ext cx="1474228" cy="523220"/>
          </a:xfrm>
          <a:prstGeom prst="rect">
            <a:avLst/>
          </a:prstGeom>
          <a:noFill/>
        </p:spPr>
        <p:txBody>
          <a:bodyPr wrap="square" rtlCol="0">
            <a:spAutoFit/>
          </a:bodyPr>
          <a:lstStyle/>
          <a:p>
            <a:pPr algn="ctr"/>
            <a:r>
              <a:rPr lang="pt-BR" sz="1400" b="0" i="0" dirty="0" err="1">
                <a:solidFill>
                  <a:schemeClr val="tx1">
                    <a:lumMod val="85000"/>
                    <a:lumOff val="15000"/>
                  </a:schemeClr>
                </a:solidFill>
                <a:effectLst/>
                <a:latin typeface="Bahnschrift SemiCondensed" panose="020B0502040204020203" pitchFamily="34" charset="0"/>
              </a:rPr>
              <a:t>Intentionally</a:t>
            </a:r>
            <a:r>
              <a:rPr lang="pt-BR" sz="1400" b="0" i="0" dirty="0">
                <a:solidFill>
                  <a:schemeClr val="tx1">
                    <a:lumMod val="85000"/>
                    <a:lumOff val="15000"/>
                  </a:schemeClr>
                </a:solidFill>
                <a:effectLst/>
                <a:latin typeface="Bahnschrift SemiCondensed" panose="020B0502040204020203" pitchFamily="34" charset="0"/>
              </a:rPr>
              <a:t> </a:t>
            </a:r>
            <a:r>
              <a:rPr lang="pt-BR" sz="1400" b="0" i="0" dirty="0" err="1">
                <a:solidFill>
                  <a:schemeClr val="tx1">
                    <a:lumMod val="85000"/>
                    <a:lumOff val="15000"/>
                  </a:schemeClr>
                </a:solidFill>
                <a:effectLst/>
                <a:latin typeface="Bahnschrift SemiCondensed" panose="020B0502040204020203" pitchFamily="34" charset="0"/>
              </a:rPr>
              <a:t>Concealed</a:t>
            </a:r>
            <a:endParaRPr lang="pt-BR" sz="1400" dirty="0">
              <a:solidFill>
                <a:schemeClr val="tx1">
                  <a:lumMod val="85000"/>
                  <a:lumOff val="15000"/>
                </a:schemeClr>
              </a:solidFill>
              <a:latin typeface="Bahnschrift SemiCondensed" panose="020B0502040204020203" pitchFamily="34" charset="0"/>
            </a:endParaRPr>
          </a:p>
        </p:txBody>
      </p:sp>
      <p:sp>
        <p:nvSpPr>
          <p:cNvPr id="96" name="CaixaDeTexto 95">
            <a:extLst>
              <a:ext uri="{FF2B5EF4-FFF2-40B4-BE49-F238E27FC236}">
                <a16:creationId xmlns:a16="http://schemas.microsoft.com/office/drawing/2014/main" id="{8149CF98-6DEE-2D95-6F81-90368D861E16}"/>
              </a:ext>
            </a:extLst>
          </p:cNvPr>
          <p:cNvSpPr txBox="1"/>
          <p:nvPr/>
        </p:nvSpPr>
        <p:spPr>
          <a:xfrm>
            <a:off x="8650235" y="1384739"/>
            <a:ext cx="1474228" cy="523220"/>
          </a:xfrm>
          <a:prstGeom prst="rect">
            <a:avLst/>
          </a:prstGeom>
          <a:noFill/>
        </p:spPr>
        <p:txBody>
          <a:bodyPr wrap="square" rtlCol="0">
            <a:spAutoFit/>
          </a:bodyPr>
          <a:lstStyle/>
          <a:p>
            <a:pPr algn="ctr"/>
            <a:r>
              <a:rPr lang="pt-BR" sz="1400" b="0" i="0" dirty="0" err="1">
                <a:solidFill>
                  <a:schemeClr val="tx1">
                    <a:lumMod val="85000"/>
                    <a:lumOff val="15000"/>
                  </a:schemeClr>
                </a:solidFill>
                <a:effectLst/>
                <a:latin typeface="Bahnschrift SemiCondensed" panose="020B0502040204020203" pitchFamily="34" charset="0"/>
              </a:rPr>
              <a:t>Intentionally</a:t>
            </a:r>
            <a:r>
              <a:rPr lang="pt-BR" sz="1400" b="0" i="0" dirty="0">
                <a:solidFill>
                  <a:schemeClr val="tx1">
                    <a:lumMod val="85000"/>
                    <a:lumOff val="15000"/>
                  </a:schemeClr>
                </a:solidFill>
                <a:effectLst/>
                <a:latin typeface="Bahnschrift SemiCondensed" panose="020B0502040204020203" pitchFamily="34" charset="0"/>
              </a:rPr>
              <a:t> </a:t>
            </a:r>
            <a:r>
              <a:rPr lang="pt-BR" sz="1400" b="0" i="0" dirty="0" err="1">
                <a:solidFill>
                  <a:schemeClr val="tx1">
                    <a:lumMod val="85000"/>
                    <a:lumOff val="15000"/>
                  </a:schemeClr>
                </a:solidFill>
                <a:effectLst/>
                <a:latin typeface="Bahnschrift SemiCondensed" panose="020B0502040204020203" pitchFamily="34" charset="0"/>
              </a:rPr>
              <a:t>Concealed</a:t>
            </a:r>
            <a:endParaRPr lang="pt-BR" sz="1400" dirty="0">
              <a:solidFill>
                <a:schemeClr val="tx1">
                  <a:lumMod val="85000"/>
                  <a:lumOff val="15000"/>
                </a:schemeClr>
              </a:solidFill>
              <a:latin typeface="Bahnschrift SemiCondensed" panose="020B0502040204020203" pitchFamily="34" charset="0"/>
            </a:endParaRPr>
          </a:p>
        </p:txBody>
      </p:sp>
      <p:sp>
        <p:nvSpPr>
          <p:cNvPr id="113" name="Retângulo 112">
            <a:extLst>
              <a:ext uri="{FF2B5EF4-FFF2-40B4-BE49-F238E27FC236}">
                <a16:creationId xmlns:a16="http://schemas.microsoft.com/office/drawing/2014/main" id="{C9FB0A7B-3E89-BF21-1CFD-8899B1A44F9E}"/>
              </a:ext>
            </a:extLst>
          </p:cNvPr>
          <p:cNvSpPr/>
          <p:nvPr/>
        </p:nvSpPr>
        <p:spPr>
          <a:xfrm rot="19931444">
            <a:off x="2595854" y="2806834"/>
            <a:ext cx="2389910" cy="1537200"/>
          </a:xfrm>
          <a:prstGeom prst="rect">
            <a:avLst/>
          </a:prstGeom>
          <a:noFill/>
        </p:spPr>
        <p:txBody>
          <a:bodyPr wrap="none" lIns="91440" tIns="45720" rIns="91440" bIns="45720">
            <a:prstTxWarp prst="textArchUp">
              <a:avLst/>
            </a:prstTxWarp>
            <a:spAutoFit/>
          </a:bodyPr>
          <a:lstStyle/>
          <a:p>
            <a:pPr algn="ctr"/>
            <a:r>
              <a:rPr lang="pt-BR" b="1" cap="none" spc="0" dirty="0">
                <a:ln w="0"/>
                <a:solidFill>
                  <a:srgbClr val="002060"/>
                </a:solidFill>
                <a:latin typeface="Bahnschrift SemiCondensed" panose="020B0502040204020203" pitchFamily="34" charset="0"/>
              </a:rPr>
              <a:t>LAWYERS</a:t>
            </a:r>
          </a:p>
        </p:txBody>
      </p:sp>
      <p:cxnSp>
        <p:nvCxnSpPr>
          <p:cNvPr id="114" name="Conector reto 113">
            <a:extLst>
              <a:ext uri="{FF2B5EF4-FFF2-40B4-BE49-F238E27FC236}">
                <a16:creationId xmlns:a16="http://schemas.microsoft.com/office/drawing/2014/main" id="{26CB9EBE-DE6C-964F-CD53-B539B8A4D610}"/>
              </a:ext>
            </a:extLst>
          </p:cNvPr>
          <p:cNvCxnSpPr>
            <a:cxnSpLocks/>
          </p:cNvCxnSpPr>
          <p:nvPr/>
        </p:nvCxnSpPr>
        <p:spPr>
          <a:xfrm>
            <a:off x="133197" y="910467"/>
            <a:ext cx="6063868" cy="0"/>
          </a:xfrm>
          <a:prstGeom prst="line">
            <a:avLst/>
          </a:prstGeom>
          <a:ln w="28575">
            <a:solidFill>
              <a:srgbClr val="E8EA62"/>
            </a:solidFill>
          </a:ln>
        </p:spPr>
        <p:style>
          <a:lnRef idx="1">
            <a:schemeClr val="accent1"/>
          </a:lnRef>
          <a:fillRef idx="0">
            <a:schemeClr val="accent1"/>
          </a:fillRef>
          <a:effectRef idx="0">
            <a:schemeClr val="accent1"/>
          </a:effectRef>
          <a:fontRef idx="minor">
            <a:schemeClr val="tx1"/>
          </a:fontRef>
        </p:style>
      </p:cxnSp>
      <p:sp>
        <p:nvSpPr>
          <p:cNvPr id="116" name="CaixaDeTexto 115">
            <a:extLst>
              <a:ext uri="{FF2B5EF4-FFF2-40B4-BE49-F238E27FC236}">
                <a16:creationId xmlns:a16="http://schemas.microsoft.com/office/drawing/2014/main" id="{76BAC0C5-4F26-8B73-C2D7-8B633761CA1B}"/>
              </a:ext>
            </a:extLst>
          </p:cNvPr>
          <p:cNvSpPr txBox="1"/>
          <p:nvPr/>
        </p:nvSpPr>
        <p:spPr>
          <a:xfrm>
            <a:off x="116959" y="643574"/>
            <a:ext cx="4487965" cy="297004"/>
          </a:xfrm>
          <a:prstGeom prst="rect">
            <a:avLst/>
          </a:prstGeom>
          <a:noFill/>
        </p:spPr>
        <p:txBody>
          <a:bodyPr wrap="square" rtlCol="0">
            <a:spAutoFit/>
          </a:bodyPr>
          <a:lstStyle/>
          <a:p>
            <a:pPr>
              <a:lnSpc>
                <a:spcPct val="95000"/>
              </a:lnSpc>
            </a:pPr>
            <a:r>
              <a:rPr lang="pt-BR" sz="1400" b="1" dirty="0">
                <a:solidFill>
                  <a:srgbClr val="002060"/>
                </a:solidFill>
                <a:latin typeface="Bahnschrift SemiCondensed" panose="020B0502040204020203" pitchFamily="34" charset="0"/>
                <a:ea typeface="Cambria" panose="02040503050406030204" pitchFamily="18" charset="0"/>
              </a:rPr>
              <a:t>LAWSUITS AGAINST BURITIRAMA (BRL MM)</a:t>
            </a:r>
          </a:p>
        </p:txBody>
      </p:sp>
      <p:cxnSp>
        <p:nvCxnSpPr>
          <p:cNvPr id="125" name="Conector reto 124">
            <a:extLst>
              <a:ext uri="{FF2B5EF4-FFF2-40B4-BE49-F238E27FC236}">
                <a16:creationId xmlns:a16="http://schemas.microsoft.com/office/drawing/2014/main" id="{743BCADB-6407-74E9-1C71-F56C1B50C99C}"/>
              </a:ext>
            </a:extLst>
          </p:cNvPr>
          <p:cNvCxnSpPr>
            <a:cxnSpLocks/>
          </p:cNvCxnSpPr>
          <p:nvPr/>
        </p:nvCxnSpPr>
        <p:spPr>
          <a:xfrm>
            <a:off x="6367587" y="910467"/>
            <a:ext cx="5595655" cy="0"/>
          </a:xfrm>
          <a:prstGeom prst="line">
            <a:avLst/>
          </a:prstGeom>
          <a:ln w="28575">
            <a:solidFill>
              <a:srgbClr val="E8EA62"/>
            </a:solidFill>
          </a:ln>
        </p:spPr>
        <p:style>
          <a:lnRef idx="1">
            <a:schemeClr val="accent1"/>
          </a:lnRef>
          <a:fillRef idx="0">
            <a:schemeClr val="accent1"/>
          </a:fillRef>
          <a:effectRef idx="0">
            <a:schemeClr val="accent1"/>
          </a:effectRef>
          <a:fontRef idx="minor">
            <a:schemeClr val="tx1"/>
          </a:fontRef>
        </p:style>
      </p:cxnSp>
      <p:sp>
        <p:nvSpPr>
          <p:cNvPr id="2050" name="CaixaDeTexto 2049">
            <a:extLst>
              <a:ext uri="{FF2B5EF4-FFF2-40B4-BE49-F238E27FC236}">
                <a16:creationId xmlns:a16="http://schemas.microsoft.com/office/drawing/2014/main" id="{9CC6E61C-B699-ABC4-5134-A4A24548D15D}"/>
              </a:ext>
            </a:extLst>
          </p:cNvPr>
          <p:cNvSpPr txBox="1"/>
          <p:nvPr/>
        </p:nvSpPr>
        <p:spPr>
          <a:xfrm>
            <a:off x="6365247" y="623406"/>
            <a:ext cx="4487965" cy="297004"/>
          </a:xfrm>
          <a:prstGeom prst="rect">
            <a:avLst/>
          </a:prstGeom>
          <a:noFill/>
        </p:spPr>
        <p:txBody>
          <a:bodyPr wrap="square" rtlCol="0">
            <a:spAutoFit/>
          </a:bodyPr>
          <a:lstStyle/>
          <a:p>
            <a:pPr>
              <a:lnSpc>
                <a:spcPct val="95000"/>
              </a:lnSpc>
            </a:pPr>
            <a:r>
              <a:rPr lang="pt-BR" sz="1400" b="1" dirty="0">
                <a:solidFill>
                  <a:srgbClr val="002060"/>
                </a:solidFill>
                <a:latin typeface="Bahnschrift SemiCondensed" panose="020B0502040204020203" pitchFamily="34" charset="0"/>
                <a:ea typeface="Cambria" panose="02040503050406030204" pitchFamily="18" charset="0"/>
              </a:rPr>
              <a:t>LAWSUITS AGAINST BURITIRAMA OVER TIME (BRL MM)</a:t>
            </a:r>
          </a:p>
        </p:txBody>
      </p:sp>
      <p:sp>
        <p:nvSpPr>
          <p:cNvPr id="2061" name="CaixaDeTexto 2060">
            <a:extLst>
              <a:ext uri="{FF2B5EF4-FFF2-40B4-BE49-F238E27FC236}">
                <a16:creationId xmlns:a16="http://schemas.microsoft.com/office/drawing/2014/main" id="{4692F6F0-A4F3-81B5-8A1F-C342F97F8EBC}"/>
              </a:ext>
            </a:extLst>
          </p:cNvPr>
          <p:cNvSpPr txBox="1"/>
          <p:nvPr/>
        </p:nvSpPr>
        <p:spPr>
          <a:xfrm>
            <a:off x="1160493" y="342240"/>
            <a:ext cx="11050964" cy="276999"/>
          </a:xfrm>
          <a:prstGeom prst="rect">
            <a:avLst/>
          </a:prstGeom>
          <a:noFill/>
        </p:spPr>
        <p:txBody>
          <a:bodyPr wrap="square">
            <a:spAutoFit/>
          </a:bodyPr>
          <a:lstStyle/>
          <a:p>
            <a:pPr algn="r"/>
            <a:r>
              <a:rPr lang="en-US" sz="1200" dirty="0">
                <a:solidFill>
                  <a:srgbClr val="002060"/>
                </a:solidFill>
                <a:latin typeface="Bahnschrift SemiCondensed" panose="020B0502040204020203" pitchFamily="34" charset="0"/>
              </a:rPr>
              <a:t>R2C HAS BEEN CONTACTING LAWYERS OF BURITIRAMA’S MAIN CREDITORS</a:t>
            </a:r>
            <a:endParaRPr lang="pt-BR" sz="1200" dirty="0">
              <a:solidFill>
                <a:srgbClr val="002060"/>
              </a:solidFill>
              <a:latin typeface="Bahnschrift SemiCondensed" panose="020B0502040204020203" pitchFamily="34" charset="0"/>
            </a:endParaRPr>
          </a:p>
        </p:txBody>
      </p:sp>
      <p:sp>
        <p:nvSpPr>
          <p:cNvPr id="11" name="CaixaDeTexto 10">
            <a:extLst>
              <a:ext uri="{FF2B5EF4-FFF2-40B4-BE49-F238E27FC236}">
                <a16:creationId xmlns:a16="http://schemas.microsoft.com/office/drawing/2014/main" id="{48680524-455C-E3AB-19B7-EF5AA0625463}"/>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Strategic</a:t>
            </a:r>
            <a:r>
              <a:rPr lang="pt-BR" sz="800" b="1" dirty="0">
                <a:solidFill>
                  <a:srgbClr val="002060"/>
                </a:solidFill>
                <a:latin typeface="Arial" panose="020B0604020202020204" pitchFamily="34" charset="0"/>
                <a:cs typeface="Arial" panose="020B0604020202020204" pitchFamily="34" charset="0"/>
              </a:rPr>
              <a:t> Data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Tree>
    <p:extLst>
      <p:ext uri="{BB962C8B-B14F-4D97-AF65-F5344CB8AC3E}">
        <p14:creationId xmlns:p14="http://schemas.microsoft.com/office/powerpoint/2010/main" val="1545131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518BC40-E9CA-4420-9CF0-0926747A0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6924"/>
            <a:ext cx="12192000" cy="3411076"/>
          </a:xfrm>
          <a:prstGeom prst="rect">
            <a:avLst/>
          </a:prstGeom>
        </p:spPr>
      </p:pic>
      <p:sp>
        <p:nvSpPr>
          <p:cNvPr id="6" name="CaixaDeTexto 5">
            <a:extLst>
              <a:ext uri="{FF2B5EF4-FFF2-40B4-BE49-F238E27FC236}">
                <a16:creationId xmlns:a16="http://schemas.microsoft.com/office/drawing/2014/main" id="{4E2A2ED8-A231-41FE-B6D6-F984CDF5AC3C}"/>
              </a:ext>
            </a:extLst>
          </p:cNvPr>
          <p:cNvSpPr txBox="1"/>
          <p:nvPr/>
        </p:nvSpPr>
        <p:spPr>
          <a:xfrm>
            <a:off x="133459" y="4979093"/>
            <a:ext cx="6395750" cy="1631216"/>
          </a:xfrm>
          <a:prstGeom prst="rect">
            <a:avLst/>
          </a:prstGeom>
          <a:noFill/>
        </p:spPr>
        <p:txBody>
          <a:bodyPr wrap="square" rtlCol="0">
            <a:spAutoFit/>
          </a:bodyPr>
          <a:lstStyle/>
          <a:p>
            <a:r>
              <a:rPr lang="pt-BR" sz="5000" dirty="0">
                <a:solidFill>
                  <a:schemeClr val="bg1">
                    <a:lumMod val="95000"/>
                  </a:schemeClr>
                </a:solidFill>
                <a:latin typeface="Bahnschrift SemiCondensed" panose="020B0502040204020203" pitchFamily="34" charset="0"/>
                <a:ea typeface="Cambria" panose="02040503050406030204" pitchFamily="18" charset="0"/>
                <a:cs typeface="Arial" panose="020B0604020202020204" pitchFamily="34" charset="0"/>
              </a:rPr>
              <a:t>BURITIRAMA’S FINANCIALS</a:t>
            </a:r>
          </a:p>
        </p:txBody>
      </p:sp>
      <p:sp>
        <p:nvSpPr>
          <p:cNvPr id="3" name="Espaço Reservado para Número de Slide 2">
            <a:extLst>
              <a:ext uri="{FF2B5EF4-FFF2-40B4-BE49-F238E27FC236}">
                <a16:creationId xmlns:a16="http://schemas.microsoft.com/office/drawing/2014/main" id="{82425FA9-7847-4BA2-8B73-6A4A9AFEF711}"/>
              </a:ext>
            </a:extLst>
          </p:cNvPr>
          <p:cNvSpPr>
            <a:spLocks noGrp="1"/>
          </p:cNvSpPr>
          <p:nvPr>
            <p:ph type="sldNum" sz="quarter" idx="12"/>
          </p:nvPr>
        </p:nvSpPr>
        <p:spPr>
          <a:xfrm>
            <a:off x="10516640" y="5096820"/>
            <a:ext cx="1541901" cy="1513489"/>
          </a:xfrm>
        </p:spPr>
        <p:txBody>
          <a:bodyPr/>
          <a:lstStyle/>
          <a:p>
            <a:fld id="{5B9C5539-DFD0-404C-8567-B36D54A1A16F}" type="slidenum">
              <a:rPr lang="pt-BR" sz="9600">
                <a:latin typeface="Bahnschrift SemiCondensed" panose="020B0502040204020203" pitchFamily="34" charset="0"/>
                <a:cs typeface="Arial" panose="020B0604020202020204" pitchFamily="34" charset="0"/>
              </a:rPr>
              <a:t>21</a:t>
            </a:fld>
            <a:endParaRPr lang="pt-BR" sz="9600" dirty="0">
              <a:latin typeface="Bahnschrift SemiCondensed" panose="020B0502040204020203" pitchFamily="34" charset="0"/>
              <a:cs typeface="Arial" panose="020B0604020202020204" pitchFamily="34" charset="0"/>
            </a:endParaRPr>
          </a:p>
        </p:txBody>
      </p:sp>
    </p:spTree>
    <p:extLst>
      <p:ext uri="{BB962C8B-B14F-4D97-AF65-F5344CB8AC3E}">
        <p14:creationId xmlns:p14="http://schemas.microsoft.com/office/powerpoint/2010/main" val="3188914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aixaDeTexto 77">
            <a:extLst>
              <a:ext uri="{FF2B5EF4-FFF2-40B4-BE49-F238E27FC236}">
                <a16:creationId xmlns:a16="http://schemas.microsoft.com/office/drawing/2014/main" id="{73335773-0ECF-42A7-8A37-8EB858350134}"/>
              </a:ext>
            </a:extLst>
          </p:cNvPr>
          <p:cNvSpPr txBox="1"/>
          <p:nvPr/>
        </p:nvSpPr>
        <p:spPr>
          <a:xfrm>
            <a:off x="121008" y="587573"/>
            <a:ext cx="5479489"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BALANCE SHEET</a:t>
            </a:r>
            <a:r>
              <a:rPr lang="pt-BR" sz="1400" b="1" i="1" dirty="0">
                <a:solidFill>
                  <a:srgbClr val="1F2D61"/>
                </a:solidFill>
                <a:latin typeface="Bahnschrift SemiCondensed" panose="020B0502040204020203" pitchFamily="34" charset="0"/>
                <a:cs typeface="Arial" panose="020B0604020202020204" pitchFamily="34" charset="0"/>
              </a:rPr>
              <a:t>(BRL MM)</a:t>
            </a:r>
          </a:p>
        </p:txBody>
      </p:sp>
      <p:cxnSp>
        <p:nvCxnSpPr>
          <p:cNvPr id="79" name="Conector reto 78">
            <a:extLst>
              <a:ext uri="{FF2B5EF4-FFF2-40B4-BE49-F238E27FC236}">
                <a16:creationId xmlns:a16="http://schemas.microsoft.com/office/drawing/2014/main" id="{319300AC-3F9A-463B-9CE4-BF861F047B35}"/>
              </a:ext>
            </a:extLst>
          </p:cNvPr>
          <p:cNvCxnSpPr>
            <a:cxnSpLocks/>
          </p:cNvCxnSpPr>
          <p:nvPr/>
        </p:nvCxnSpPr>
        <p:spPr>
          <a:xfrm>
            <a:off x="168307" y="891509"/>
            <a:ext cx="11728432"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863F17DB-0610-486D-8943-9175F2133093}"/>
              </a:ext>
            </a:extLst>
          </p:cNvPr>
          <p:cNvSpPr txBox="1"/>
          <p:nvPr/>
        </p:nvSpPr>
        <p:spPr>
          <a:xfrm>
            <a:off x="5333899" y="701830"/>
            <a:ext cx="6610139" cy="200055"/>
          </a:xfrm>
          <a:prstGeom prst="rect">
            <a:avLst/>
          </a:prstGeom>
          <a:noFill/>
        </p:spPr>
        <p:txBody>
          <a:bodyPr wrap="square" rtlCol="0">
            <a:spAutoFit/>
          </a:bodyPr>
          <a:lstStyle/>
          <a:p>
            <a:pPr algn="r"/>
            <a:r>
              <a:rPr lang="en-US" sz="700" b="1" i="1" dirty="0">
                <a:solidFill>
                  <a:schemeClr val="tx1">
                    <a:lumMod val="65000"/>
                    <a:lumOff val="35000"/>
                  </a:schemeClr>
                </a:solidFill>
                <a:latin typeface="Bahnschrift SemiCondensed" panose="020B0502040204020203" pitchFamily="34" charset="0"/>
                <a:cs typeface="Arial" panose="020B0604020202020204" pitchFamily="34" charset="0"/>
              </a:rPr>
              <a:t>Audited Financial Statements of </a:t>
            </a:r>
            <a:r>
              <a:rPr lang="en-US" sz="700" b="1" i="1" dirty="0" err="1">
                <a:solidFill>
                  <a:schemeClr val="tx1">
                    <a:lumMod val="65000"/>
                    <a:lumOff val="35000"/>
                  </a:schemeClr>
                </a:solidFill>
                <a:latin typeface="Bahnschrift SemiCondensed" panose="020B0502040204020203" pitchFamily="34" charset="0"/>
                <a:cs typeface="Arial" panose="020B0604020202020204" pitchFamily="34" charset="0"/>
              </a:rPr>
              <a:t>Mineração</a:t>
            </a:r>
            <a:r>
              <a:rPr lang="en-US" sz="700" b="1" i="1" dirty="0">
                <a:solidFill>
                  <a:schemeClr val="tx1">
                    <a:lumMod val="65000"/>
                    <a:lumOff val="35000"/>
                  </a:schemeClr>
                </a:solidFill>
                <a:latin typeface="Bahnschrift SemiCondensed" panose="020B0502040204020203" pitchFamily="34" charset="0"/>
                <a:cs typeface="Arial" panose="020B0604020202020204" pitchFamily="34" charset="0"/>
              </a:rPr>
              <a:t> </a:t>
            </a:r>
            <a:r>
              <a:rPr lang="en-US" sz="700" b="1" i="1" dirty="0" err="1">
                <a:solidFill>
                  <a:schemeClr val="tx1">
                    <a:lumMod val="65000"/>
                    <a:lumOff val="35000"/>
                  </a:schemeClr>
                </a:solidFill>
                <a:latin typeface="Bahnschrift SemiCondensed" panose="020B0502040204020203" pitchFamily="34" charset="0"/>
                <a:cs typeface="Arial" panose="020B0604020202020204" pitchFamily="34" charset="0"/>
              </a:rPr>
              <a:t>Buritirama</a:t>
            </a:r>
            <a:r>
              <a:rPr lang="en-US" sz="700" b="1" i="1" dirty="0">
                <a:solidFill>
                  <a:schemeClr val="tx1">
                    <a:lumMod val="65000"/>
                    <a:lumOff val="35000"/>
                  </a:schemeClr>
                </a:solidFill>
                <a:latin typeface="Bahnschrift SemiCondensed" panose="020B0502040204020203" pitchFamily="34" charset="0"/>
                <a:cs typeface="Arial" panose="020B0604020202020204" pitchFamily="34" charset="0"/>
              </a:rPr>
              <a:t> (2017-2020) and Unaudited Financial Statement of </a:t>
            </a:r>
            <a:r>
              <a:rPr lang="en-US" sz="700" b="1" i="1" dirty="0" err="1">
                <a:solidFill>
                  <a:schemeClr val="tx1">
                    <a:lumMod val="65000"/>
                    <a:lumOff val="35000"/>
                  </a:schemeClr>
                </a:solidFill>
                <a:latin typeface="Bahnschrift SemiCondensed" panose="020B0502040204020203" pitchFamily="34" charset="0"/>
                <a:cs typeface="Arial" panose="020B0604020202020204" pitchFamily="34" charset="0"/>
              </a:rPr>
              <a:t>Mineração</a:t>
            </a:r>
            <a:r>
              <a:rPr lang="en-US" sz="700" b="1" i="1" dirty="0">
                <a:solidFill>
                  <a:schemeClr val="tx1">
                    <a:lumMod val="65000"/>
                    <a:lumOff val="35000"/>
                  </a:schemeClr>
                </a:solidFill>
                <a:latin typeface="Bahnschrift SemiCondensed" panose="020B0502040204020203" pitchFamily="34" charset="0"/>
                <a:cs typeface="Arial" panose="020B0604020202020204" pitchFamily="34" charset="0"/>
              </a:rPr>
              <a:t> </a:t>
            </a:r>
            <a:r>
              <a:rPr lang="en-US" sz="700" b="1" i="1" dirty="0" err="1">
                <a:solidFill>
                  <a:schemeClr val="tx1">
                    <a:lumMod val="65000"/>
                    <a:lumOff val="35000"/>
                  </a:schemeClr>
                </a:solidFill>
                <a:latin typeface="Bahnschrift SemiCondensed" panose="020B0502040204020203" pitchFamily="34" charset="0"/>
                <a:cs typeface="Arial" panose="020B0604020202020204" pitchFamily="34" charset="0"/>
              </a:rPr>
              <a:t>Buritirama</a:t>
            </a:r>
            <a:r>
              <a:rPr lang="en-US" sz="700" b="1" i="1" dirty="0">
                <a:solidFill>
                  <a:schemeClr val="tx1">
                    <a:lumMod val="65000"/>
                    <a:lumOff val="35000"/>
                  </a:schemeClr>
                </a:solidFill>
                <a:latin typeface="Bahnschrift SemiCondensed" panose="020B0502040204020203" pitchFamily="34" charset="0"/>
                <a:cs typeface="Arial" panose="020B0604020202020204" pitchFamily="34" charset="0"/>
              </a:rPr>
              <a:t> (2021, 2022, and Jun/23)</a:t>
            </a:r>
            <a:endParaRPr lang="pt-BR" sz="700" b="1" i="1" dirty="0">
              <a:solidFill>
                <a:schemeClr val="tx1">
                  <a:lumMod val="65000"/>
                  <a:lumOff val="35000"/>
                </a:schemeClr>
              </a:solidFill>
              <a:latin typeface="Bahnschrift SemiCondensed" panose="020B0502040204020203" pitchFamily="34" charset="0"/>
              <a:cs typeface="Arial" panose="020B0604020202020204" pitchFamily="34" charset="0"/>
            </a:endParaRPr>
          </a:p>
        </p:txBody>
      </p:sp>
      <p:grpSp>
        <p:nvGrpSpPr>
          <p:cNvPr id="217" name="Agrupar 216">
            <a:extLst>
              <a:ext uri="{FF2B5EF4-FFF2-40B4-BE49-F238E27FC236}">
                <a16:creationId xmlns:a16="http://schemas.microsoft.com/office/drawing/2014/main" id="{56E07C30-6231-E80D-B6E6-C1EE7A9A8736}"/>
              </a:ext>
            </a:extLst>
          </p:cNvPr>
          <p:cNvGrpSpPr/>
          <p:nvPr/>
        </p:nvGrpSpPr>
        <p:grpSpPr>
          <a:xfrm>
            <a:off x="241795" y="924896"/>
            <a:ext cx="11656086" cy="3178743"/>
            <a:chOff x="241795" y="941459"/>
            <a:chExt cx="11656086" cy="3178743"/>
          </a:xfrm>
        </p:grpSpPr>
        <p:pic>
          <p:nvPicPr>
            <p:cNvPr id="121" name="Imagem 120" descr="Gráfico, Gráfico de mapa de árvore&#10;&#10;Descrição gerada automaticamente">
              <a:extLst>
                <a:ext uri="{FF2B5EF4-FFF2-40B4-BE49-F238E27FC236}">
                  <a16:creationId xmlns:a16="http://schemas.microsoft.com/office/drawing/2014/main" id="{302A61A0-19BA-1B43-64A1-B1F468532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613" y="1241665"/>
              <a:ext cx="1439268" cy="2878537"/>
            </a:xfrm>
            <a:prstGeom prst="rect">
              <a:avLst/>
            </a:prstGeom>
          </p:spPr>
        </p:pic>
        <p:pic>
          <p:nvPicPr>
            <p:cNvPr id="119" name="Imagem 118" descr="Gráfico, Gráfico de mapa de árvore&#10;&#10;Descrição gerada automaticamente">
              <a:extLst>
                <a:ext uri="{FF2B5EF4-FFF2-40B4-BE49-F238E27FC236}">
                  <a16:creationId xmlns:a16="http://schemas.microsoft.com/office/drawing/2014/main" id="{C859DE1E-B162-D480-744B-8E6DF5E39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926" y="1241665"/>
              <a:ext cx="1439268" cy="2878537"/>
            </a:xfrm>
            <a:prstGeom prst="rect">
              <a:avLst/>
            </a:prstGeom>
          </p:spPr>
        </p:pic>
        <p:pic>
          <p:nvPicPr>
            <p:cNvPr id="117" name="Imagem 116" descr="Gráfico, Forma, Gráfico de mapa de árvore&#10;&#10;Descrição gerada automaticamente">
              <a:extLst>
                <a:ext uri="{FF2B5EF4-FFF2-40B4-BE49-F238E27FC236}">
                  <a16:creationId xmlns:a16="http://schemas.microsoft.com/office/drawing/2014/main" id="{20B1143F-6D78-F379-CE38-96CF1F9E6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895" y="1241665"/>
              <a:ext cx="1439268" cy="2878537"/>
            </a:xfrm>
            <a:prstGeom prst="rect">
              <a:avLst/>
            </a:prstGeom>
          </p:spPr>
        </p:pic>
        <p:pic>
          <p:nvPicPr>
            <p:cNvPr id="113" name="Imagem 112" descr="Gráfico&#10;&#10;Descrição gerada automaticamente">
              <a:extLst>
                <a:ext uri="{FF2B5EF4-FFF2-40B4-BE49-F238E27FC236}">
                  <a16:creationId xmlns:a16="http://schemas.microsoft.com/office/drawing/2014/main" id="{679FDF40-5A41-D4E0-4E4E-0166AD284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7996" y="1241665"/>
              <a:ext cx="1439268" cy="2878537"/>
            </a:xfrm>
            <a:prstGeom prst="rect">
              <a:avLst/>
            </a:prstGeom>
          </p:spPr>
        </p:pic>
        <p:pic>
          <p:nvPicPr>
            <p:cNvPr id="107" name="Imagem 106" descr="Gráfico&#10;&#10;Descrição gerada automaticamente com confiança baixa">
              <a:extLst>
                <a:ext uri="{FF2B5EF4-FFF2-40B4-BE49-F238E27FC236}">
                  <a16:creationId xmlns:a16="http://schemas.microsoft.com/office/drawing/2014/main" id="{1EC44599-C9E4-68B4-E116-7506524F8D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281" y="1241665"/>
              <a:ext cx="1439268" cy="2878537"/>
            </a:xfrm>
            <a:prstGeom prst="rect">
              <a:avLst/>
            </a:prstGeom>
          </p:spPr>
        </p:pic>
        <p:pic>
          <p:nvPicPr>
            <p:cNvPr id="109" name="Imagem 108" descr="Gráfico&#10;&#10;Descrição gerada automaticamente">
              <a:extLst>
                <a:ext uri="{FF2B5EF4-FFF2-40B4-BE49-F238E27FC236}">
                  <a16:creationId xmlns:a16="http://schemas.microsoft.com/office/drawing/2014/main" id="{EE55C9FE-E4CE-1CBB-45CE-7002459BC9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0312" y="1241665"/>
              <a:ext cx="1439268" cy="2878537"/>
            </a:xfrm>
            <a:prstGeom prst="rect">
              <a:avLst/>
            </a:prstGeom>
          </p:spPr>
        </p:pic>
        <p:pic>
          <p:nvPicPr>
            <p:cNvPr id="111" name="Imagem 110" descr="Gráfico&#10;&#10;Descrição gerada automaticamente">
              <a:extLst>
                <a:ext uri="{FF2B5EF4-FFF2-40B4-BE49-F238E27FC236}">
                  <a16:creationId xmlns:a16="http://schemas.microsoft.com/office/drawing/2014/main" id="{D4644326-5463-2EDD-6565-9FA6959690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0317" y="1241665"/>
              <a:ext cx="1439268" cy="2878537"/>
            </a:xfrm>
            <a:prstGeom prst="rect">
              <a:avLst/>
            </a:prstGeom>
          </p:spPr>
        </p:pic>
        <p:sp>
          <p:nvSpPr>
            <p:cNvPr id="404" name="CaixaDeTexto 403">
              <a:extLst>
                <a:ext uri="{FF2B5EF4-FFF2-40B4-BE49-F238E27FC236}">
                  <a16:creationId xmlns:a16="http://schemas.microsoft.com/office/drawing/2014/main" id="{3282A786-4DD8-49F3-BBD0-9D0F9EF62E84}"/>
                </a:ext>
              </a:extLst>
            </p:cNvPr>
            <p:cNvSpPr txBox="1"/>
            <p:nvPr/>
          </p:nvSpPr>
          <p:spPr>
            <a:xfrm>
              <a:off x="241795" y="941459"/>
              <a:ext cx="1415546" cy="246221"/>
            </a:xfrm>
            <a:prstGeom prst="rect">
              <a:avLst/>
            </a:prstGeom>
            <a:noFill/>
          </p:spPr>
          <p:txBody>
            <a:bodyPr wrap="square" rtlCol="0">
              <a:spAutoFit/>
            </a:bodyPr>
            <a:lstStyle/>
            <a:p>
              <a:pPr algn="ctr"/>
              <a:r>
                <a:rPr lang="pt-BR" sz="1000" b="1" i="1" dirty="0">
                  <a:solidFill>
                    <a:srgbClr val="1D2057"/>
                  </a:solidFill>
                  <a:latin typeface="Bahnschrift SemiCondensed" panose="020B0502040204020203" pitchFamily="34" charset="0"/>
                  <a:cs typeface="Arial" panose="020B0604020202020204" pitchFamily="34" charset="0"/>
                </a:rPr>
                <a:t>2017</a:t>
              </a:r>
            </a:p>
          </p:txBody>
        </p:sp>
        <p:cxnSp>
          <p:nvCxnSpPr>
            <p:cNvPr id="405" name="Conector reto 404">
              <a:extLst>
                <a:ext uri="{FF2B5EF4-FFF2-40B4-BE49-F238E27FC236}">
                  <a16:creationId xmlns:a16="http://schemas.microsoft.com/office/drawing/2014/main" id="{6C12BE69-11B1-4889-802C-C0F828C3239D}"/>
                </a:ext>
              </a:extLst>
            </p:cNvPr>
            <p:cNvCxnSpPr>
              <a:cxnSpLocks/>
            </p:cNvCxnSpPr>
            <p:nvPr/>
          </p:nvCxnSpPr>
          <p:spPr>
            <a:xfrm>
              <a:off x="258646" y="1176246"/>
              <a:ext cx="1439266"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nvGrpSpPr>
            <p:cNvPr id="406" name="Agrupar 405">
              <a:extLst>
                <a:ext uri="{FF2B5EF4-FFF2-40B4-BE49-F238E27FC236}">
                  <a16:creationId xmlns:a16="http://schemas.microsoft.com/office/drawing/2014/main" id="{B3B12760-B655-4DA1-9977-52D21508D095}"/>
                </a:ext>
              </a:extLst>
            </p:cNvPr>
            <p:cNvGrpSpPr/>
            <p:nvPr/>
          </p:nvGrpSpPr>
          <p:grpSpPr>
            <a:xfrm>
              <a:off x="380310" y="1162367"/>
              <a:ext cx="1220911" cy="286430"/>
              <a:chOff x="606575" y="2034534"/>
              <a:chExt cx="1220911" cy="286430"/>
            </a:xfrm>
          </p:grpSpPr>
          <p:sp>
            <p:nvSpPr>
              <p:cNvPr id="407" name="Chave Direita 406">
                <a:extLst>
                  <a:ext uri="{FF2B5EF4-FFF2-40B4-BE49-F238E27FC236}">
                    <a16:creationId xmlns:a16="http://schemas.microsoft.com/office/drawing/2014/main" id="{5A8BE9DA-EDF0-41E3-B5CE-CB351B918ACE}"/>
                  </a:ext>
                </a:extLst>
              </p:cNvPr>
              <p:cNvSpPr/>
              <p:nvPr/>
            </p:nvSpPr>
            <p:spPr>
              <a:xfrm rot="16200000">
                <a:off x="856651"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08" name="Chave Direita 407">
                <a:extLst>
                  <a:ext uri="{FF2B5EF4-FFF2-40B4-BE49-F238E27FC236}">
                    <a16:creationId xmlns:a16="http://schemas.microsoft.com/office/drawing/2014/main" id="{DD644C3C-D632-4A0A-8CE8-4966DFE51260}"/>
                  </a:ext>
                </a:extLst>
              </p:cNvPr>
              <p:cNvSpPr/>
              <p:nvPr/>
            </p:nvSpPr>
            <p:spPr>
              <a:xfrm rot="16200000">
                <a:off x="1473884"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09" name="CaixaDeTexto 408">
                <a:extLst>
                  <a:ext uri="{FF2B5EF4-FFF2-40B4-BE49-F238E27FC236}">
                    <a16:creationId xmlns:a16="http://schemas.microsoft.com/office/drawing/2014/main" id="{979D17FF-37F3-4F44-BB41-32869D7B56A5}"/>
                  </a:ext>
                </a:extLst>
              </p:cNvPr>
              <p:cNvSpPr txBox="1"/>
              <p:nvPr/>
            </p:nvSpPr>
            <p:spPr>
              <a:xfrm>
                <a:off x="606575" y="2034534"/>
                <a:ext cx="566897"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ASSETS</a:t>
                </a:r>
              </a:p>
            </p:txBody>
          </p:sp>
          <p:sp>
            <p:nvSpPr>
              <p:cNvPr id="410" name="CaixaDeTexto 409">
                <a:extLst>
                  <a:ext uri="{FF2B5EF4-FFF2-40B4-BE49-F238E27FC236}">
                    <a16:creationId xmlns:a16="http://schemas.microsoft.com/office/drawing/2014/main" id="{FD6FC18D-0385-48EF-B233-3E0F6CD3CBF8}"/>
                  </a:ext>
                </a:extLst>
              </p:cNvPr>
              <p:cNvSpPr txBox="1"/>
              <p:nvPr/>
            </p:nvSpPr>
            <p:spPr>
              <a:xfrm>
                <a:off x="606575"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543</a:t>
                </a:r>
              </a:p>
            </p:txBody>
          </p:sp>
          <p:sp>
            <p:nvSpPr>
              <p:cNvPr id="411" name="CaixaDeTexto 410">
                <a:extLst>
                  <a:ext uri="{FF2B5EF4-FFF2-40B4-BE49-F238E27FC236}">
                    <a16:creationId xmlns:a16="http://schemas.microsoft.com/office/drawing/2014/main" id="{3278B3E3-8CCD-494C-81B6-A035FE67DF8B}"/>
                  </a:ext>
                </a:extLst>
              </p:cNvPr>
              <p:cNvSpPr txBox="1"/>
              <p:nvPr/>
            </p:nvSpPr>
            <p:spPr>
              <a:xfrm>
                <a:off x="1197720" y="2034534"/>
                <a:ext cx="629766"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LIABILITIES</a:t>
                </a:r>
              </a:p>
            </p:txBody>
          </p:sp>
          <p:sp>
            <p:nvSpPr>
              <p:cNvPr id="412" name="CaixaDeTexto 411">
                <a:extLst>
                  <a:ext uri="{FF2B5EF4-FFF2-40B4-BE49-F238E27FC236}">
                    <a16:creationId xmlns:a16="http://schemas.microsoft.com/office/drawing/2014/main" id="{90C0FCC7-E5A0-447A-93F2-C48331DC6201}"/>
                  </a:ext>
                </a:extLst>
              </p:cNvPr>
              <p:cNvSpPr txBox="1"/>
              <p:nvPr/>
            </p:nvSpPr>
            <p:spPr>
              <a:xfrm>
                <a:off x="1223808"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543</a:t>
                </a:r>
              </a:p>
            </p:txBody>
          </p:sp>
        </p:grpSp>
        <p:sp>
          <p:nvSpPr>
            <p:cNvPr id="419" name="CaixaDeTexto 418">
              <a:extLst>
                <a:ext uri="{FF2B5EF4-FFF2-40B4-BE49-F238E27FC236}">
                  <a16:creationId xmlns:a16="http://schemas.microsoft.com/office/drawing/2014/main" id="{0E1FFAE9-23DF-446D-89F2-CA9807C80FA6}"/>
                </a:ext>
              </a:extLst>
            </p:cNvPr>
            <p:cNvSpPr txBox="1"/>
            <p:nvPr/>
          </p:nvSpPr>
          <p:spPr>
            <a:xfrm>
              <a:off x="1969693" y="941459"/>
              <a:ext cx="1415546" cy="246221"/>
            </a:xfrm>
            <a:prstGeom prst="rect">
              <a:avLst/>
            </a:prstGeom>
            <a:noFill/>
          </p:spPr>
          <p:txBody>
            <a:bodyPr wrap="square" rtlCol="0">
              <a:spAutoFit/>
            </a:bodyPr>
            <a:lstStyle/>
            <a:p>
              <a:pPr algn="ctr"/>
              <a:r>
                <a:rPr lang="pt-BR" sz="1000" b="1" i="1" dirty="0">
                  <a:solidFill>
                    <a:srgbClr val="1D2057"/>
                  </a:solidFill>
                  <a:latin typeface="Bahnschrift SemiCondensed" panose="020B0502040204020203" pitchFamily="34" charset="0"/>
                  <a:cs typeface="Arial" panose="020B0604020202020204" pitchFamily="34" charset="0"/>
                </a:rPr>
                <a:t>2018</a:t>
              </a:r>
            </a:p>
          </p:txBody>
        </p:sp>
        <p:cxnSp>
          <p:nvCxnSpPr>
            <p:cNvPr id="420" name="Conector reto 419">
              <a:extLst>
                <a:ext uri="{FF2B5EF4-FFF2-40B4-BE49-F238E27FC236}">
                  <a16:creationId xmlns:a16="http://schemas.microsoft.com/office/drawing/2014/main" id="{19CB3CB4-1CBB-47DB-B5EA-55E89C9343D3}"/>
                </a:ext>
              </a:extLst>
            </p:cNvPr>
            <p:cNvCxnSpPr>
              <a:cxnSpLocks/>
            </p:cNvCxnSpPr>
            <p:nvPr/>
          </p:nvCxnSpPr>
          <p:spPr>
            <a:xfrm>
              <a:off x="1945445" y="1176246"/>
              <a:ext cx="1439266"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nvGrpSpPr>
            <p:cNvPr id="421" name="Agrupar 420">
              <a:extLst>
                <a:ext uri="{FF2B5EF4-FFF2-40B4-BE49-F238E27FC236}">
                  <a16:creationId xmlns:a16="http://schemas.microsoft.com/office/drawing/2014/main" id="{0AD32B79-A42E-4BD2-A848-6F79CDAFE48C}"/>
                </a:ext>
              </a:extLst>
            </p:cNvPr>
            <p:cNvGrpSpPr/>
            <p:nvPr/>
          </p:nvGrpSpPr>
          <p:grpSpPr>
            <a:xfrm>
              <a:off x="2076341" y="1162367"/>
              <a:ext cx="1212873" cy="286430"/>
              <a:chOff x="606575" y="2034534"/>
              <a:chExt cx="1212873" cy="286430"/>
            </a:xfrm>
          </p:grpSpPr>
          <p:sp>
            <p:nvSpPr>
              <p:cNvPr id="422" name="Chave Direita 421">
                <a:extLst>
                  <a:ext uri="{FF2B5EF4-FFF2-40B4-BE49-F238E27FC236}">
                    <a16:creationId xmlns:a16="http://schemas.microsoft.com/office/drawing/2014/main" id="{995882FC-C159-49C7-A3AC-3E8A05CC06AA}"/>
                  </a:ext>
                </a:extLst>
              </p:cNvPr>
              <p:cNvSpPr/>
              <p:nvPr/>
            </p:nvSpPr>
            <p:spPr>
              <a:xfrm rot="16200000">
                <a:off x="856651"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23" name="Chave Direita 422">
                <a:extLst>
                  <a:ext uri="{FF2B5EF4-FFF2-40B4-BE49-F238E27FC236}">
                    <a16:creationId xmlns:a16="http://schemas.microsoft.com/office/drawing/2014/main" id="{BD7E1ADC-A788-46F4-B02B-4B3EEFD63EA7}"/>
                  </a:ext>
                </a:extLst>
              </p:cNvPr>
              <p:cNvSpPr/>
              <p:nvPr/>
            </p:nvSpPr>
            <p:spPr>
              <a:xfrm rot="16200000">
                <a:off x="1473884"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24" name="CaixaDeTexto 423">
                <a:extLst>
                  <a:ext uri="{FF2B5EF4-FFF2-40B4-BE49-F238E27FC236}">
                    <a16:creationId xmlns:a16="http://schemas.microsoft.com/office/drawing/2014/main" id="{C9E431EB-572A-4141-96FB-F0B509848EE4}"/>
                  </a:ext>
                </a:extLst>
              </p:cNvPr>
              <p:cNvSpPr txBox="1"/>
              <p:nvPr/>
            </p:nvSpPr>
            <p:spPr>
              <a:xfrm>
                <a:off x="606575" y="2034534"/>
                <a:ext cx="566897"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ASSETS</a:t>
                </a:r>
              </a:p>
            </p:txBody>
          </p:sp>
          <p:sp>
            <p:nvSpPr>
              <p:cNvPr id="425" name="CaixaDeTexto 424">
                <a:extLst>
                  <a:ext uri="{FF2B5EF4-FFF2-40B4-BE49-F238E27FC236}">
                    <a16:creationId xmlns:a16="http://schemas.microsoft.com/office/drawing/2014/main" id="{0E0AD9F0-3CA2-411B-977A-46D0094930C0}"/>
                  </a:ext>
                </a:extLst>
              </p:cNvPr>
              <p:cNvSpPr txBox="1"/>
              <p:nvPr/>
            </p:nvSpPr>
            <p:spPr>
              <a:xfrm>
                <a:off x="606575"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1,064</a:t>
                </a:r>
              </a:p>
            </p:txBody>
          </p:sp>
          <p:sp>
            <p:nvSpPr>
              <p:cNvPr id="426" name="CaixaDeTexto 425">
                <a:extLst>
                  <a:ext uri="{FF2B5EF4-FFF2-40B4-BE49-F238E27FC236}">
                    <a16:creationId xmlns:a16="http://schemas.microsoft.com/office/drawing/2014/main" id="{3B711E10-9808-444A-ACDD-508F7C92F480}"/>
                  </a:ext>
                </a:extLst>
              </p:cNvPr>
              <p:cNvSpPr txBox="1"/>
              <p:nvPr/>
            </p:nvSpPr>
            <p:spPr>
              <a:xfrm>
                <a:off x="1179634" y="2034534"/>
                <a:ext cx="639814"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LIABILITIES</a:t>
                </a:r>
              </a:p>
            </p:txBody>
          </p:sp>
          <p:sp>
            <p:nvSpPr>
              <p:cNvPr id="427" name="CaixaDeTexto 426">
                <a:extLst>
                  <a:ext uri="{FF2B5EF4-FFF2-40B4-BE49-F238E27FC236}">
                    <a16:creationId xmlns:a16="http://schemas.microsoft.com/office/drawing/2014/main" id="{21CBFC94-3309-40AF-BC26-8E057E528497}"/>
                  </a:ext>
                </a:extLst>
              </p:cNvPr>
              <p:cNvSpPr txBox="1"/>
              <p:nvPr/>
            </p:nvSpPr>
            <p:spPr>
              <a:xfrm>
                <a:off x="1223808"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1,064</a:t>
                </a:r>
              </a:p>
            </p:txBody>
          </p:sp>
        </p:grpSp>
        <p:sp>
          <p:nvSpPr>
            <p:cNvPr id="434" name="CaixaDeTexto 433">
              <a:extLst>
                <a:ext uri="{FF2B5EF4-FFF2-40B4-BE49-F238E27FC236}">
                  <a16:creationId xmlns:a16="http://schemas.microsoft.com/office/drawing/2014/main" id="{9281192D-EB2A-4E7C-A9CD-114620DB37A1}"/>
                </a:ext>
              </a:extLst>
            </p:cNvPr>
            <p:cNvSpPr txBox="1"/>
            <p:nvPr/>
          </p:nvSpPr>
          <p:spPr>
            <a:xfrm>
              <a:off x="3648746" y="941459"/>
              <a:ext cx="1415546" cy="246221"/>
            </a:xfrm>
            <a:prstGeom prst="rect">
              <a:avLst/>
            </a:prstGeom>
            <a:noFill/>
          </p:spPr>
          <p:txBody>
            <a:bodyPr wrap="square" rtlCol="0">
              <a:spAutoFit/>
            </a:bodyPr>
            <a:lstStyle/>
            <a:p>
              <a:pPr algn="ctr"/>
              <a:r>
                <a:rPr lang="pt-BR" sz="1000" b="1" i="1" dirty="0">
                  <a:solidFill>
                    <a:srgbClr val="1D2057"/>
                  </a:solidFill>
                  <a:latin typeface="Bahnschrift SemiCondensed" panose="020B0502040204020203" pitchFamily="34" charset="0"/>
                  <a:cs typeface="Arial" panose="020B0604020202020204" pitchFamily="34" charset="0"/>
                </a:rPr>
                <a:t>2019</a:t>
              </a:r>
            </a:p>
          </p:txBody>
        </p:sp>
        <p:cxnSp>
          <p:nvCxnSpPr>
            <p:cNvPr id="435" name="Conector reto 434">
              <a:extLst>
                <a:ext uri="{FF2B5EF4-FFF2-40B4-BE49-F238E27FC236}">
                  <a16:creationId xmlns:a16="http://schemas.microsoft.com/office/drawing/2014/main" id="{B1607AD2-4A75-475D-9225-202CCBD38E7C}"/>
                </a:ext>
              </a:extLst>
            </p:cNvPr>
            <p:cNvCxnSpPr>
              <a:cxnSpLocks/>
            </p:cNvCxnSpPr>
            <p:nvPr/>
          </p:nvCxnSpPr>
          <p:spPr>
            <a:xfrm>
              <a:off x="3633734" y="1176246"/>
              <a:ext cx="1439266"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nvGrpSpPr>
            <p:cNvPr id="436" name="Agrupar 435">
              <a:extLst>
                <a:ext uri="{FF2B5EF4-FFF2-40B4-BE49-F238E27FC236}">
                  <a16:creationId xmlns:a16="http://schemas.microsoft.com/office/drawing/2014/main" id="{3B3F88D4-76F1-4DCE-A279-9964DA277134}"/>
                </a:ext>
              </a:extLst>
            </p:cNvPr>
            <p:cNvGrpSpPr/>
            <p:nvPr/>
          </p:nvGrpSpPr>
          <p:grpSpPr>
            <a:xfrm>
              <a:off x="3755394" y="1162367"/>
              <a:ext cx="1219141" cy="286430"/>
              <a:chOff x="606575" y="2034534"/>
              <a:chExt cx="1219141" cy="286430"/>
            </a:xfrm>
          </p:grpSpPr>
          <p:sp>
            <p:nvSpPr>
              <p:cNvPr id="437" name="Chave Direita 436">
                <a:extLst>
                  <a:ext uri="{FF2B5EF4-FFF2-40B4-BE49-F238E27FC236}">
                    <a16:creationId xmlns:a16="http://schemas.microsoft.com/office/drawing/2014/main" id="{446AB46C-6B24-4BFD-A0E9-6C55CB1C5C73}"/>
                  </a:ext>
                </a:extLst>
              </p:cNvPr>
              <p:cNvSpPr/>
              <p:nvPr/>
            </p:nvSpPr>
            <p:spPr>
              <a:xfrm rot="16200000">
                <a:off x="856651"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38" name="Chave Direita 437">
                <a:extLst>
                  <a:ext uri="{FF2B5EF4-FFF2-40B4-BE49-F238E27FC236}">
                    <a16:creationId xmlns:a16="http://schemas.microsoft.com/office/drawing/2014/main" id="{48996E85-93B3-4357-B1F0-7F6E48CD025E}"/>
                  </a:ext>
                </a:extLst>
              </p:cNvPr>
              <p:cNvSpPr/>
              <p:nvPr/>
            </p:nvSpPr>
            <p:spPr>
              <a:xfrm rot="16200000">
                <a:off x="1473884"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39" name="CaixaDeTexto 438">
                <a:extLst>
                  <a:ext uri="{FF2B5EF4-FFF2-40B4-BE49-F238E27FC236}">
                    <a16:creationId xmlns:a16="http://schemas.microsoft.com/office/drawing/2014/main" id="{04A2806A-69D4-4E87-8B48-FE7B336D83D6}"/>
                  </a:ext>
                </a:extLst>
              </p:cNvPr>
              <p:cNvSpPr txBox="1"/>
              <p:nvPr/>
            </p:nvSpPr>
            <p:spPr>
              <a:xfrm>
                <a:off x="606575" y="2034534"/>
                <a:ext cx="566897"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ASSETS</a:t>
                </a:r>
              </a:p>
            </p:txBody>
          </p:sp>
          <p:sp>
            <p:nvSpPr>
              <p:cNvPr id="440" name="CaixaDeTexto 439">
                <a:extLst>
                  <a:ext uri="{FF2B5EF4-FFF2-40B4-BE49-F238E27FC236}">
                    <a16:creationId xmlns:a16="http://schemas.microsoft.com/office/drawing/2014/main" id="{1B3F0E3C-35F6-41AB-A17A-61F0DF7116EE}"/>
                  </a:ext>
                </a:extLst>
              </p:cNvPr>
              <p:cNvSpPr txBox="1"/>
              <p:nvPr/>
            </p:nvSpPr>
            <p:spPr>
              <a:xfrm>
                <a:off x="606575"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3,024</a:t>
                </a:r>
              </a:p>
            </p:txBody>
          </p:sp>
          <p:sp>
            <p:nvSpPr>
              <p:cNvPr id="441" name="CaixaDeTexto 440">
                <a:extLst>
                  <a:ext uri="{FF2B5EF4-FFF2-40B4-BE49-F238E27FC236}">
                    <a16:creationId xmlns:a16="http://schemas.microsoft.com/office/drawing/2014/main" id="{0629F198-CEBB-4A6E-9119-D06ED71ACC8F}"/>
                  </a:ext>
                </a:extLst>
              </p:cNvPr>
              <p:cNvSpPr txBox="1"/>
              <p:nvPr/>
            </p:nvSpPr>
            <p:spPr>
              <a:xfrm>
                <a:off x="1198652" y="2034534"/>
                <a:ext cx="627064"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LIABILITIES</a:t>
                </a:r>
              </a:p>
            </p:txBody>
          </p:sp>
          <p:sp>
            <p:nvSpPr>
              <p:cNvPr id="442" name="CaixaDeTexto 441">
                <a:extLst>
                  <a:ext uri="{FF2B5EF4-FFF2-40B4-BE49-F238E27FC236}">
                    <a16:creationId xmlns:a16="http://schemas.microsoft.com/office/drawing/2014/main" id="{697E8E34-E09E-429A-8131-A39B66DAA72B}"/>
                  </a:ext>
                </a:extLst>
              </p:cNvPr>
              <p:cNvSpPr txBox="1"/>
              <p:nvPr/>
            </p:nvSpPr>
            <p:spPr>
              <a:xfrm>
                <a:off x="1223808"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3,024</a:t>
                </a:r>
              </a:p>
            </p:txBody>
          </p:sp>
        </p:grpSp>
        <p:sp>
          <p:nvSpPr>
            <p:cNvPr id="449" name="CaixaDeTexto 448">
              <a:extLst>
                <a:ext uri="{FF2B5EF4-FFF2-40B4-BE49-F238E27FC236}">
                  <a16:creationId xmlns:a16="http://schemas.microsoft.com/office/drawing/2014/main" id="{847C2166-8842-4635-A665-58A0D72C4546}"/>
                </a:ext>
              </a:extLst>
            </p:cNvPr>
            <p:cNvSpPr txBox="1"/>
            <p:nvPr/>
          </p:nvSpPr>
          <p:spPr>
            <a:xfrm>
              <a:off x="5360581" y="941459"/>
              <a:ext cx="1415546" cy="246221"/>
            </a:xfrm>
            <a:prstGeom prst="rect">
              <a:avLst/>
            </a:prstGeom>
            <a:noFill/>
          </p:spPr>
          <p:txBody>
            <a:bodyPr wrap="square" rtlCol="0">
              <a:spAutoFit/>
            </a:bodyPr>
            <a:lstStyle/>
            <a:p>
              <a:pPr algn="ctr"/>
              <a:r>
                <a:rPr lang="pt-BR" sz="1000" b="1" i="1" dirty="0">
                  <a:solidFill>
                    <a:srgbClr val="1D2057"/>
                  </a:solidFill>
                  <a:latin typeface="Bahnschrift SemiCondensed" panose="020B0502040204020203" pitchFamily="34" charset="0"/>
                  <a:cs typeface="Arial" panose="020B0604020202020204" pitchFamily="34" charset="0"/>
                </a:rPr>
                <a:t>2020</a:t>
              </a:r>
            </a:p>
          </p:txBody>
        </p:sp>
        <p:cxnSp>
          <p:nvCxnSpPr>
            <p:cNvPr id="450" name="Conector reto 449">
              <a:extLst>
                <a:ext uri="{FF2B5EF4-FFF2-40B4-BE49-F238E27FC236}">
                  <a16:creationId xmlns:a16="http://schemas.microsoft.com/office/drawing/2014/main" id="{9CFC5934-E94B-46C6-87D7-03BA07004869}"/>
                </a:ext>
              </a:extLst>
            </p:cNvPr>
            <p:cNvCxnSpPr>
              <a:cxnSpLocks/>
            </p:cNvCxnSpPr>
            <p:nvPr/>
          </p:nvCxnSpPr>
          <p:spPr>
            <a:xfrm>
              <a:off x="5327479" y="1176246"/>
              <a:ext cx="1439266"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nvGrpSpPr>
            <p:cNvPr id="451" name="Agrupar 450">
              <a:extLst>
                <a:ext uri="{FF2B5EF4-FFF2-40B4-BE49-F238E27FC236}">
                  <a16:creationId xmlns:a16="http://schemas.microsoft.com/office/drawing/2014/main" id="{749CEE34-0E1F-45BA-8DE2-32B02E85B08E}"/>
                </a:ext>
              </a:extLst>
            </p:cNvPr>
            <p:cNvGrpSpPr/>
            <p:nvPr/>
          </p:nvGrpSpPr>
          <p:grpSpPr>
            <a:xfrm>
              <a:off x="5448375" y="1162367"/>
              <a:ext cx="1216807" cy="286430"/>
              <a:chOff x="606575" y="2034534"/>
              <a:chExt cx="1216807" cy="286430"/>
            </a:xfrm>
          </p:grpSpPr>
          <p:sp>
            <p:nvSpPr>
              <p:cNvPr id="452" name="Chave Direita 451">
                <a:extLst>
                  <a:ext uri="{FF2B5EF4-FFF2-40B4-BE49-F238E27FC236}">
                    <a16:creationId xmlns:a16="http://schemas.microsoft.com/office/drawing/2014/main" id="{101FF6F2-D9C2-4603-BEA7-45FBA7A4F7A0}"/>
                  </a:ext>
                </a:extLst>
              </p:cNvPr>
              <p:cNvSpPr/>
              <p:nvPr/>
            </p:nvSpPr>
            <p:spPr>
              <a:xfrm rot="16200000">
                <a:off x="856651"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53" name="Chave Direita 452">
                <a:extLst>
                  <a:ext uri="{FF2B5EF4-FFF2-40B4-BE49-F238E27FC236}">
                    <a16:creationId xmlns:a16="http://schemas.microsoft.com/office/drawing/2014/main" id="{01B4663E-80B9-4B6A-8823-C84B9CCA70CB}"/>
                  </a:ext>
                </a:extLst>
              </p:cNvPr>
              <p:cNvSpPr/>
              <p:nvPr/>
            </p:nvSpPr>
            <p:spPr>
              <a:xfrm rot="16200000">
                <a:off x="1473884"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54" name="CaixaDeTexto 453">
                <a:extLst>
                  <a:ext uri="{FF2B5EF4-FFF2-40B4-BE49-F238E27FC236}">
                    <a16:creationId xmlns:a16="http://schemas.microsoft.com/office/drawing/2014/main" id="{4EC9DE4D-F5CC-4A07-86D4-706D675A8F16}"/>
                  </a:ext>
                </a:extLst>
              </p:cNvPr>
              <p:cNvSpPr txBox="1"/>
              <p:nvPr/>
            </p:nvSpPr>
            <p:spPr>
              <a:xfrm>
                <a:off x="606575" y="2034534"/>
                <a:ext cx="566897"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ASSETS</a:t>
                </a:r>
              </a:p>
            </p:txBody>
          </p:sp>
          <p:sp>
            <p:nvSpPr>
              <p:cNvPr id="455" name="CaixaDeTexto 454">
                <a:extLst>
                  <a:ext uri="{FF2B5EF4-FFF2-40B4-BE49-F238E27FC236}">
                    <a16:creationId xmlns:a16="http://schemas.microsoft.com/office/drawing/2014/main" id="{9D07CBBD-C993-42C2-AC2A-96EA26EF0653}"/>
                  </a:ext>
                </a:extLst>
              </p:cNvPr>
              <p:cNvSpPr txBox="1"/>
              <p:nvPr/>
            </p:nvSpPr>
            <p:spPr>
              <a:xfrm>
                <a:off x="606575"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2,519</a:t>
                </a:r>
              </a:p>
            </p:txBody>
          </p:sp>
          <p:sp>
            <p:nvSpPr>
              <p:cNvPr id="456" name="CaixaDeTexto 455">
                <a:extLst>
                  <a:ext uri="{FF2B5EF4-FFF2-40B4-BE49-F238E27FC236}">
                    <a16:creationId xmlns:a16="http://schemas.microsoft.com/office/drawing/2014/main" id="{13B749F7-A30D-40AC-9CB5-3E350470BC6A}"/>
                  </a:ext>
                </a:extLst>
              </p:cNvPr>
              <p:cNvSpPr txBox="1"/>
              <p:nvPr/>
            </p:nvSpPr>
            <p:spPr>
              <a:xfrm>
                <a:off x="1192489" y="2034534"/>
                <a:ext cx="630893"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LIABILITIES</a:t>
                </a:r>
              </a:p>
            </p:txBody>
          </p:sp>
          <p:sp>
            <p:nvSpPr>
              <p:cNvPr id="457" name="CaixaDeTexto 456">
                <a:extLst>
                  <a:ext uri="{FF2B5EF4-FFF2-40B4-BE49-F238E27FC236}">
                    <a16:creationId xmlns:a16="http://schemas.microsoft.com/office/drawing/2014/main" id="{BC0735D6-5565-46BB-8649-B714B8B40DD6}"/>
                  </a:ext>
                </a:extLst>
              </p:cNvPr>
              <p:cNvSpPr txBox="1"/>
              <p:nvPr/>
            </p:nvSpPr>
            <p:spPr>
              <a:xfrm>
                <a:off x="1223808"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2,519</a:t>
                </a:r>
              </a:p>
            </p:txBody>
          </p:sp>
        </p:grpSp>
        <p:sp>
          <p:nvSpPr>
            <p:cNvPr id="464" name="CaixaDeTexto 463">
              <a:extLst>
                <a:ext uri="{FF2B5EF4-FFF2-40B4-BE49-F238E27FC236}">
                  <a16:creationId xmlns:a16="http://schemas.microsoft.com/office/drawing/2014/main" id="{A14B30E6-F006-44A2-97BF-A7492FD4F034}"/>
                </a:ext>
              </a:extLst>
            </p:cNvPr>
            <p:cNvSpPr txBox="1"/>
            <p:nvPr/>
          </p:nvSpPr>
          <p:spPr>
            <a:xfrm>
              <a:off x="7018552" y="941459"/>
              <a:ext cx="1415546" cy="246221"/>
            </a:xfrm>
            <a:prstGeom prst="rect">
              <a:avLst/>
            </a:prstGeom>
            <a:noFill/>
          </p:spPr>
          <p:txBody>
            <a:bodyPr wrap="square" rtlCol="0">
              <a:spAutoFit/>
            </a:bodyPr>
            <a:lstStyle/>
            <a:p>
              <a:pPr algn="ctr"/>
              <a:r>
                <a:rPr lang="pt-BR" sz="1000" b="1" i="1" dirty="0">
                  <a:solidFill>
                    <a:srgbClr val="1D2057"/>
                  </a:solidFill>
                  <a:latin typeface="Bahnschrift SemiCondensed" panose="020B0502040204020203" pitchFamily="34" charset="0"/>
                  <a:cs typeface="Arial" panose="020B0604020202020204" pitchFamily="34" charset="0"/>
                </a:rPr>
                <a:t>2021</a:t>
              </a:r>
            </a:p>
          </p:txBody>
        </p:sp>
        <p:cxnSp>
          <p:nvCxnSpPr>
            <p:cNvPr id="465" name="Conector reto 464">
              <a:extLst>
                <a:ext uri="{FF2B5EF4-FFF2-40B4-BE49-F238E27FC236}">
                  <a16:creationId xmlns:a16="http://schemas.microsoft.com/office/drawing/2014/main" id="{3D2CBE5C-FD5E-4C14-A73F-E7F3AECE12A5}"/>
                </a:ext>
              </a:extLst>
            </p:cNvPr>
            <p:cNvCxnSpPr>
              <a:cxnSpLocks/>
            </p:cNvCxnSpPr>
            <p:nvPr/>
          </p:nvCxnSpPr>
          <p:spPr>
            <a:xfrm>
              <a:off x="7043731" y="1176246"/>
              <a:ext cx="1439266"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nvGrpSpPr>
            <p:cNvPr id="466" name="Agrupar 465">
              <a:extLst>
                <a:ext uri="{FF2B5EF4-FFF2-40B4-BE49-F238E27FC236}">
                  <a16:creationId xmlns:a16="http://schemas.microsoft.com/office/drawing/2014/main" id="{7A384906-CC31-4D7C-A543-6594D31A8303}"/>
                </a:ext>
              </a:extLst>
            </p:cNvPr>
            <p:cNvGrpSpPr/>
            <p:nvPr/>
          </p:nvGrpSpPr>
          <p:grpSpPr>
            <a:xfrm>
              <a:off x="7181762" y="1162367"/>
              <a:ext cx="1206633" cy="286430"/>
              <a:chOff x="606575" y="2034534"/>
              <a:chExt cx="1206633" cy="286430"/>
            </a:xfrm>
          </p:grpSpPr>
          <p:sp>
            <p:nvSpPr>
              <p:cNvPr id="467" name="Chave Direita 466">
                <a:extLst>
                  <a:ext uri="{FF2B5EF4-FFF2-40B4-BE49-F238E27FC236}">
                    <a16:creationId xmlns:a16="http://schemas.microsoft.com/office/drawing/2014/main" id="{A3096473-4571-4458-B529-C089FFF0648A}"/>
                  </a:ext>
                </a:extLst>
              </p:cNvPr>
              <p:cNvSpPr/>
              <p:nvPr/>
            </p:nvSpPr>
            <p:spPr>
              <a:xfrm rot="16200000">
                <a:off x="856651"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68" name="Chave Direita 467">
                <a:extLst>
                  <a:ext uri="{FF2B5EF4-FFF2-40B4-BE49-F238E27FC236}">
                    <a16:creationId xmlns:a16="http://schemas.microsoft.com/office/drawing/2014/main" id="{18C8C524-89F9-434D-8DE0-BE60DA81B113}"/>
                  </a:ext>
                </a:extLst>
              </p:cNvPr>
              <p:cNvSpPr/>
              <p:nvPr/>
            </p:nvSpPr>
            <p:spPr>
              <a:xfrm rot="16200000">
                <a:off x="1473884"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69" name="CaixaDeTexto 468">
                <a:extLst>
                  <a:ext uri="{FF2B5EF4-FFF2-40B4-BE49-F238E27FC236}">
                    <a16:creationId xmlns:a16="http://schemas.microsoft.com/office/drawing/2014/main" id="{D06489A1-0B35-42A9-8295-B0133A1CDFF8}"/>
                  </a:ext>
                </a:extLst>
              </p:cNvPr>
              <p:cNvSpPr txBox="1"/>
              <p:nvPr/>
            </p:nvSpPr>
            <p:spPr>
              <a:xfrm>
                <a:off x="606575" y="2034534"/>
                <a:ext cx="566897"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ASSETS</a:t>
                </a:r>
              </a:p>
            </p:txBody>
          </p:sp>
          <p:sp>
            <p:nvSpPr>
              <p:cNvPr id="470" name="CaixaDeTexto 469">
                <a:extLst>
                  <a:ext uri="{FF2B5EF4-FFF2-40B4-BE49-F238E27FC236}">
                    <a16:creationId xmlns:a16="http://schemas.microsoft.com/office/drawing/2014/main" id="{93FCC9A3-0725-4611-A7CB-280C4DA32362}"/>
                  </a:ext>
                </a:extLst>
              </p:cNvPr>
              <p:cNvSpPr txBox="1"/>
              <p:nvPr/>
            </p:nvSpPr>
            <p:spPr>
              <a:xfrm>
                <a:off x="606575"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1,526</a:t>
                </a:r>
              </a:p>
            </p:txBody>
          </p:sp>
          <p:sp>
            <p:nvSpPr>
              <p:cNvPr id="471" name="CaixaDeTexto 470">
                <a:extLst>
                  <a:ext uri="{FF2B5EF4-FFF2-40B4-BE49-F238E27FC236}">
                    <a16:creationId xmlns:a16="http://schemas.microsoft.com/office/drawing/2014/main" id="{3C92841C-B07D-44E3-97BF-2D5C6A54D460}"/>
                  </a:ext>
                </a:extLst>
              </p:cNvPr>
              <p:cNvSpPr txBox="1"/>
              <p:nvPr/>
            </p:nvSpPr>
            <p:spPr>
              <a:xfrm>
                <a:off x="1198652" y="2034534"/>
                <a:ext cx="614556"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LIABILITIES</a:t>
                </a:r>
              </a:p>
            </p:txBody>
          </p:sp>
          <p:sp>
            <p:nvSpPr>
              <p:cNvPr id="472" name="CaixaDeTexto 471">
                <a:extLst>
                  <a:ext uri="{FF2B5EF4-FFF2-40B4-BE49-F238E27FC236}">
                    <a16:creationId xmlns:a16="http://schemas.microsoft.com/office/drawing/2014/main" id="{DC8AF096-CD5D-4DCC-BB4F-BC0EEAE5AE0B}"/>
                  </a:ext>
                </a:extLst>
              </p:cNvPr>
              <p:cNvSpPr txBox="1"/>
              <p:nvPr/>
            </p:nvSpPr>
            <p:spPr>
              <a:xfrm>
                <a:off x="1223808"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1,526</a:t>
                </a:r>
              </a:p>
            </p:txBody>
          </p:sp>
        </p:grpSp>
        <p:sp>
          <p:nvSpPr>
            <p:cNvPr id="495" name="CaixaDeTexto 494">
              <a:extLst>
                <a:ext uri="{FF2B5EF4-FFF2-40B4-BE49-F238E27FC236}">
                  <a16:creationId xmlns:a16="http://schemas.microsoft.com/office/drawing/2014/main" id="{AE50D4C3-63EB-7623-7640-BDEE3C5D5736}"/>
                </a:ext>
              </a:extLst>
            </p:cNvPr>
            <p:cNvSpPr txBox="1"/>
            <p:nvPr/>
          </p:nvSpPr>
          <p:spPr>
            <a:xfrm>
              <a:off x="8725422" y="942668"/>
              <a:ext cx="1415546" cy="246221"/>
            </a:xfrm>
            <a:prstGeom prst="rect">
              <a:avLst/>
            </a:prstGeom>
            <a:noFill/>
          </p:spPr>
          <p:txBody>
            <a:bodyPr wrap="square" rtlCol="0">
              <a:spAutoFit/>
            </a:bodyPr>
            <a:lstStyle/>
            <a:p>
              <a:pPr algn="ctr"/>
              <a:r>
                <a:rPr lang="pt-BR" sz="1000" b="1" i="1" dirty="0">
                  <a:solidFill>
                    <a:srgbClr val="1D2057"/>
                  </a:solidFill>
                  <a:latin typeface="Bahnschrift SemiCondensed" panose="020B0502040204020203" pitchFamily="34" charset="0"/>
                  <a:cs typeface="Arial" panose="020B0604020202020204" pitchFamily="34" charset="0"/>
                </a:rPr>
                <a:t>2022</a:t>
              </a:r>
            </a:p>
          </p:txBody>
        </p:sp>
        <p:cxnSp>
          <p:nvCxnSpPr>
            <p:cNvPr id="496" name="Conector reto 495">
              <a:extLst>
                <a:ext uri="{FF2B5EF4-FFF2-40B4-BE49-F238E27FC236}">
                  <a16:creationId xmlns:a16="http://schemas.microsoft.com/office/drawing/2014/main" id="{9354B9B0-E739-A8A1-8A58-3EBB56F9F207}"/>
                </a:ext>
              </a:extLst>
            </p:cNvPr>
            <p:cNvCxnSpPr>
              <a:cxnSpLocks/>
            </p:cNvCxnSpPr>
            <p:nvPr/>
          </p:nvCxnSpPr>
          <p:spPr>
            <a:xfrm>
              <a:off x="8750601" y="1177455"/>
              <a:ext cx="1439266"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nvGrpSpPr>
            <p:cNvPr id="497" name="Agrupar 496">
              <a:extLst>
                <a:ext uri="{FF2B5EF4-FFF2-40B4-BE49-F238E27FC236}">
                  <a16:creationId xmlns:a16="http://schemas.microsoft.com/office/drawing/2014/main" id="{8CCE3551-1E1C-DAEA-DDC8-3D84F9C9A8C3}"/>
                </a:ext>
              </a:extLst>
            </p:cNvPr>
            <p:cNvGrpSpPr/>
            <p:nvPr/>
          </p:nvGrpSpPr>
          <p:grpSpPr>
            <a:xfrm>
              <a:off x="8888632" y="1163576"/>
              <a:ext cx="1204081" cy="286430"/>
              <a:chOff x="606575" y="2034534"/>
              <a:chExt cx="1204081" cy="286430"/>
            </a:xfrm>
          </p:grpSpPr>
          <p:sp>
            <p:nvSpPr>
              <p:cNvPr id="498" name="Chave Direita 497">
                <a:extLst>
                  <a:ext uri="{FF2B5EF4-FFF2-40B4-BE49-F238E27FC236}">
                    <a16:creationId xmlns:a16="http://schemas.microsoft.com/office/drawing/2014/main" id="{04D71887-92AC-419C-6792-448FB919B39A}"/>
                  </a:ext>
                </a:extLst>
              </p:cNvPr>
              <p:cNvSpPr/>
              <p:nvPr/>
            </p:nvSpPr>
            <p:spPr>
              <a:xfrm rot="16200000">
                <a:off x="856651"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99" name="Chave Direita 498">
                <a:extLst>
                  <a:ext uri="{FF2B5EF4-FFF2-40B4-BE49-F238E27FC236}">
                    <a16:creationId xmlns:a16="http://schemas.microsoft.com/office/drawing/2014/main" id="{C4B6B17F-60B4-8A27-83B6-4FA11A5AB8E1}"/>
                  </a:ext>
                </a:extLst>
              </p:cNvPr>
              <p:cNvSpPr/>
              <p:nvPr/>
            </p:nvSpPr>
            <p:spPr>
              <a:xfrm rot="16200000">
                <a:off x="1473884"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00" name="CaixaDeTexto 499">
                <a:extLst>
                  <a:ext uri="{FF2B5EF4-FFF2-40B4-BE49-F238E27FC236}">
                    <a16:creationId xmlns:a16="http://schemas.microsoft.com/office/drawing/2014/main" id="{300B198C-542D-1F25-9688-9B5ABDDADC2C}"/>
                  </a:ext>
                </a:extLst>
              </p:cNvPr>
              <p:cNvSpPr txBox="1"/>
              <p:nvPr/>
            </p:nvSpPr>
            <p:spPr>
              <a:xfrm>
                <a:off x="606575" y="2034534"/>
                <a:ext cx="566897"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ASSETS</a:t>
                </a:r>
              </a:p>
            </p:txBody>
          </p:sp>
          <p:sp>
            <p:nvSpPr>
              <p:cNvPr id="501" name="CaixaDeTexto 500">
                <a:extLst>
                  <a:ext uri="{FF2B5EF4-FFF2-40B4-BE49-F238E27FC236}">
                    <a16:creationId xmlns:a16="http://schemas.microsoft.com/office/drawing/2014/main" id="{C8D0C52E-C7B4-A3BD-ADD1-94683DE34267}"/>
                  </a:ext>
                </a:extLst>
              </p:cNvPr>
              <p:cNvSpPr txBox="1"/>
              <p:nvPr/>
            </p:nvSpPr>
            <p:spPr>
              <a:xfrm>
                <a:off x="606575"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1,351</a:t>
                </a:r>
              </a:p>
            </p:txBody>
          </p:sp>
          <p:sp>
            <p:nvSpPr>
              <p:cNvPr id="502" name="CaixaDeTexto 501">
                <a:extLst>
                  <a:ext uri="{FF2B5EF4-FFF2-40B4-BE49-F238E27FC236}">
                    <a16:creationId xmlns:a16="http://schemas.microsoft.com/office/drawing/2014/main" id="{4F73908E-8308-66C8-2845-B5AEF49737F0}"/>
                  </a:ext>
                </a:extLst>
              </p:cNvPr>
              <p:cNvSpPr txBox="1"/>
              <p:nvPr/>
            </p:nvSpPr>
            <p:spPr>
              <a:xfrm>
                <a:off x="1185871" y="2034534"/>
                <a:ext cx="624785"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LIABILITIES</a:t>
                </a:r>
              </a:p>
            </p:txBody>
          </p:sp>
          <p:sp>
            <p:nvSpPr>
              <p:cNvPr id="503" name="CaixaDeTexto 502">
                <a:extLst>
                  <a:ext uri="{FF2B5EF4-FFF2-40B4-BE49-F238E27FC236}">
                    <a16:creationId xmlns:a16="http://schemas.microsoft.com/office/drawing/2014/main" id="{EAFF5910-DE21-92E0-5664-EB72FF819D75}"/>
                  </a:ext>
                </a:extLst>
              </p:cNvPr>
              <p:cNvSpPr txBox="1"/>
              <p:nvPr/>
            </p:nvSpPr>
            <p:spPr>
              <a:xfrm>
                <a:off x="1223808"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1,351</a:t>
                </a:r>
              </a:p>
            </p:txBody>
          </p:sp>
        </p:grpSp>
        <p:sp>
          <p:nvSpPr>
            <p:cNvPr id="505" name="CaixaDeTexto 504">
              <a:extLst>
                <a:ext uri="{FF2B5EF4-FFF2-40B4-BE49-F238E27FC236}">
                  <a16:creationId xmlns:a16="http://schemas.microsoft.com/office/drawing/2014/main" id="{09133D9E-A5F3-B7A7-D9A6-81899C8EC279}"/>
                </a:ext>
              </a:extLst>
            </p:cNvPr>
            <p:cNvSpPr txBox="1"/>
            <p:nvPr/>
          </p:nvSpPr>
          <p:spPr>
            <a:xfrm>
              <a:off x="10432294" y="945866"/>
              <a:ext cx="1415546" cy="246221"/>
            </a:xfrm>
            <a:prstGeom prst="rect">
              <a:avLst/>
            </a:prstGeom>
            <a:noFill/>
          </p:spPr>
          <p:txBody>
            <a:bodyPr wrap="square" rtlCol="0">
              <a:spAutoFit/>
            </a:bodyPr>
            <a:lstStyle/>
            <a:p>
              <a:pPr algn="ctr"/>
              <a:r>
                <a:rPr lang="pt-BR" sz="1000" b="1" i="1" dirty="0">
                  <a:solidFill>
                    <a:srgbClr val="1D2057"/>
                  </a:solidFill>
                  <a:latin typeface="Bahnschrift SemiCondensed" panose="020B0502040204020203" pitchFamily="34" charset="0"/>
                  <a:cs typeface="Arial" panose="020B0604020202020204" pitchFamily="34" charset="0"/>
                </a:rPr>
                <a:t>2023</a:t>
              </a:r>
            </a:p>
          </p:txBody>
        </p:sp>
        <p:cxnSp>
          <p:nvCxnSpPr>
            <p:cNvPr id="506" name="Conector reto 505">
              <a:extLst>
                <a:ext uri="{FF2B5EF4-FFF2-40B4-BE49-F238E27FC236}">
                  <a16:creationId xmlns:a16="http://schemas.microsoft.com/office/drawing/2014/main" id="{9F6FC877-930D-B3A9-A935-ADB633E738C5}"/>
                </a:ext>
              </a:extLst>
            </p:cNvPr>
            <p:cNvCxnSpPr>
              <a:cxnSpLocks/>
            </p:cNvCxnSpPr>
            <p:nvPr/>
          </p:nvCxnSpPr>
          <p:spPr>
            <a:xfrm>
              <a:off x="10457473" y="1180653"/>
              <a:ext cx="1439266"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nvGrpSpPr>
            <p:cNvPr id="507" name="Agrupar 506">
              <a:extLst>
                <a:ext uri="{FF2B5EF4-FFF2-40B4-BE49-F238E27FC236}">
                  <a16:creationId xmlns:a16="http://schemas.microsoft.com/office/drawing/2014/main" id="{6EC93565-4314-66C1-33DF-37CBECE6E301}"/>
                </a:ext>
              </a:extLst>
            </p:cNvPr>
            <p:cNvGrpSpPr/>
            <p:nvPr/>
          </p:nvGrpSpPr>
          <p:grpSpPr>
            <a:xfrm>
              <a:off x="10595504" y="1166774"/>
              <a:ext cx="1216185" cy="286430"/>
              <a:chOff x="606575" y="2034534"/>
              <a:chExt cx="1216185" cy="286430"/>
            </a:xfrm>
          </p:grpSpPr>
          <p:sp>
            <p:nvSpPr>
              <p:cNvPr id="508" name="Chave Direita 507">
                <a:extLst>
                  <a:ext uri="{FF2B5EF4-FFF2-40B4-BE49-F238E27FC236}">
                    <a16:creationId xmlns:a16="http://schemas.microsoft.com/office/drawing/2014/main" id="{DEB6BD9D-5956-FA6E-552B-D92D05576441}"/>
                  </a:ext>
                </a:extLst>
              </p:cNvPr>
              <p:cNvSpPr/>
              <p:nvPr/>
            </p:nvSpPr>
            <p:spPr>
              <a:xfrm rot="16200000">
                <a:off x="856651"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09" name="Chave Direita 508">
                <a:extLst>
                  <a:ext uri="{FF2B5EF4-FFF2-40B4-BE49-F238E27FC236}">
                    <a16:creationId xmlns:a16="http://schemas.microsoft.com/office/drawing/2014/main" id="{98D5AE08-E747-5B59-DB09-AEC0083D1270}"/>
                  </a:ext>
                </a:extLst>
              </p:cNvPr>
              <p:cNvSpPr/>
              <p:nvPr/>
            </p:nvSpPr>
            <p:spPr>
              <a:xfrm rot="16200000">
                <a:off x="1473884" y="2010305"/>
                <a:ext cx="66745" cy="554573"/>
              </a:xfrm>
              <a:prstGeom prst="rightBrace">
                <a:avLst/>
              </a:prstGeom>
              <a:ln>
                <a:solidFill>
                  <a:srgbClr val="5A64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10" name="CaixaDeTexto 509">
                <a:extLst>
                  <a:ext uri="{FF2B5EF4-FFF2-40B4-BE49-F238E27FC236}">
                    <a16:creationId xmlns:a16="http://schemas.microsoft.com/office/drawing/2014/main" id="{A374400A-1F82-24B6-86F1-CDB3EFAA734C}"/>
                  </a:ext>
                </a:extLst>
              </p:cNvPr>
              <p:cNvSpPr txBox="1"/>
              <p:nvPr/>
            </p:nvSpPr>
            <p:spPr>
              <a:xfrm>
                <a:off x="606575" y="2034534"/>
                <a:ext cx="566897"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ASSETS</a:t>
                </a:r>
              </a:p>
            </p:txBody>
          </p:sp>
          <p:sp>
            <p:nvSpPr>
              <p:cNvPr id="511" name="CaixaDeTexto 510">
                <a:extLst>
                  <a:ext uri="{FF2B5EF4-FFF2-40B4-BE49-F238E27FC236}">
                    <a16:creationId xmlns:a16="http://schemas.microsoft.com/office/drawing/2014/main" id="{51BAD254-40B8-606F-211E-80C8CCA20F7C}"/>
                  </a:ext>
                </a:extLst>
              </p:cNvPr>
              <p:cNvSpPr txBox="1"/>
              <p:nvPr/>
            </p:nvSpPr>
            <p:spPr>
              <a:xfrm>
                <a:off x="606575"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1,450</a:t>
                </a:r>
              </a:p>
            </p:txBody>
          </p:sp>
          <p:sp>
            <p:nvSpPr>
              <p:cNvPr id="64" name="CaixaDeTexto 63">
                <a:extLst>
                  <a:ext uri="{FF2B5EF4-FFF2-40B4-BE49-F238E27FC236}">
                    <a16:creationId xmlns:a16="http://schemas.microsoft.com/office/drawing/2014/main" id="{FA9B0B16-BD68-1950-215D-060ACF000897}"/>
                  </a:ext>
                </a:extLst>
              </p:cNvPr>
              <p:cNvSpPr txBox="1"/>
              <p:nvPr/>
            </p:nvSpPr>
            <p:spPr>
              <a:xfrm>
                <a:off x="1187003" y="2034534"/>
                <a:ext cx="635757" cy="184666"/>
              </a:xfrm>
              <a:prstGeom prst="rect">
                <a:avLst/>
              </a:prstGeom>
              <a:noFill/>
            </p:spPr>
            <p:txBody>
              <a:bodyPr wrap="square" rtlCol="0">
                <a:spAutoFit/>
              </a:bodyPr>
              <a:lstStyle/>
              <a:p>
                <a:pPr algn="ctr"/>
                <a:r>
                  <a:rPr lang="pt-BR" sz="600" dirty="0">
                    <a:solidFill>
                      <a:schemeClr val="tx1">
                        <a:lumMod val="65000"/>
                        <a:lumOff val="35000"/>
                      </a:schemeClr>
                    </a:solidFill>
                    <a:latin typeface="Bahnschrift SemiCondensed" panose="020B0502040204020203" pitchFamily="34" charset="0"/>
                    <a:cs typeface="Arial" panose="020B0604020202020204" pitchFamily="34" charset="0"/>
                  </a:rPr>
                  <a:t>LIABILITIES</a:t>
                </a:r>
              </a:p>
            </p:txBody>
          </p:sp>
          <p:sp>
            <p:nvSpPr>
              <p:cNvPr id="65" name="CaixaDeTexto 64">
                <a:extLst>
                  <a:ext uri="{FF2B5EF4-FFF2-40B4-BE49-F238E27FC236}">
                    <a16:creationId xmlns:a16="http://schemas.microsoft.com/office/drawing/2014/main" id="{517FDB1A-5952-8804-1A50-A7F09E3729D6}"/>
                  </a:ext>
                </a:extLst>
              </p:cNvPr>
              <p:cNvSpPr txBox="1"/>
              <p:nvPr/>
            </p:nvSpPr>
            <p:spPr>
              <a:xfrm>
                <a:off x="1223808" y="2115015"/>
                <a:ext cx="566897" cy="184666"/>
              </a:xfrm>
              <a:prstGeom prst="rect">
                <a:avLst/>
              </a:prstGeom>
              <a:noFill/>
            </p:spPr>
            <p:txBody>
              <a:bodyPr wrap="square" rtlCol="0">
                <a:spAutoFit/>
              </a:bodyPr>
              <a:lstStyle/>
              <a:p>
                <a:pPr algn="ctr"/>
                <a:r>
                  <a:rPr lang="pt-BR" sz="600" b="1" i="1" dirty="0">
                    <a:solidFill>
                      <a:schemeClr val="tx1">
                        <a:lumMod val="65000"/>
                        <a:lumOff val="35000"/>
                      </a:schemeClr>
                    </a:solidFill>
                    <a:latin typeface="Arial" panose="020B0604020202020204" pitchFamily="34" charset="0"/>
                    <a:cs typeface="Arial" panose="020B0604020202020204" pitchFamily="34" charset="0"/>
                  </a:rPr>
                  <a:t>1,450</a:t>
                </a:r>
              </a:p>
            </p:txBody>
          </p:sp>
        </p:grpSp>
        <p:sp>
          <p:nvSpPr>
            <p:cNvPr id="122" name="CaixaDeTexto 121">
              <a:extLst>
                <a:ext uri="{FF2B5EF4-FFF2-40B4-BE49-F238E27FC236}">
                  <a16:creationId xmlns:a16="http://schemas.microsoft.com/office/drawing/2014/main" id="{A23DC9B5-D61A-AE71-7ABB-AEDD32CF221A}"/>
                </a:ext>
              </a:extLst>
            </p:cNvPr>
            <p:cNvSpPr txBox="1"/>
            <p:nvPr/>
          </p:nvSpPr>
          <p:spPr>
            <a:xfrm>
              <a:off x="382671" y="2781764"/>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370</a:t>
              </a:r>
            </a:p>
          </p:txBody>
        </p:sp>
        <p:sp>
          <p:nvSpPr>
            <p:cNvPr id="123" name="CaixaDeTexto 122">
              <a:extLst>
                <a:ext uri="{FF2B5EF4-FFF2-40B4-BE49-F238E27FC236}">
                  <a16:creationId xmlns:a16="http://schemas.microsoft.com/office/drawing/2014/main" id="{9E32CD25-4FC6-36E8-599E-254AB8D7F410}"/>
                </a:ext>
              </a:extLst>
            </p:cNvPr>
            <p:cNvSpPr txBox="1"/>
            <p:nvPr/>
          </p:nvSpPr>
          <p:spPr>
            <a:xfrm>
              <a:off x="2090630" y="2513339"/>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776</a:t>
              </a:r>
            </a:p>
          </p:txBody>
        </p:sp>
        <p:sp>
          <p:nvSpPr>
            <p:cNvPr id="124" name="CaixaDeTexto 123">
              <a:extLst>
                <a:ext uri="{FF2B5EF4-FFF2-40B4-BE49-F238E27FC236}">
                  <a16:creationId xmlns:a16="http://schemas.microsoft.com/office/drawing/2014/main" id="{6BAA65D1-58B1-E2A0-DA57-C93CDC87551B}"/>
                </a:ext>
              </a:extLst>
            </p:cNvPr>
            <p:cNvSpPr txBox="1"/>
            <p:nvPr/>
          </p:nvSpPr>
          <p:spPr>
            <a:xfrm>
              <a:off x="3763433" y="1503837"/>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2,431</a:t>
              </a:r>
            </a:p>
          </p:txBody>
        </p:sp>
        <p:sp>
          <p:nvSpPr>
            <p:cNvPr id="125" name="CaixaDeTexto 124">
              <a:extLst>
                <a:ext uri="{FF2B5EF4-FFF2-40B4-BE49-F238E27FC236}">
                  <a16:creationId xmlns:a16="http://schemas.microsoft.com/office/drawing/2014/main" id="{5E2F657A-9973-B1B8-C613-225CEBE39ECB}"/>
                </a:ext>
              </a:extLst>
            </p:cNvPr>
            <p:cNvSpPr txBox="1"/>
            <p:nvPr/>
          </p:nvSpPr>
          <p:spPr>
            <a:xfrm>
              <a:off x="5442213" y="1765009"/>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1,950</a:t>
              </a:r>
            </a:p>
          </p:txBody>
        </p:sp>
        <p:sp>
          <p:nvSpPr>
            <p:cNvPr id="126" name="CaixaDeTexto 125">
              <a:extLst>
                <a:ext uri="{FF2B5EF4-FFF2-40B4-BE49-F238E27FC236}">
                  <a16:creationId xmlns:a16="http://schemas.microsoft.com/office/drawing/2014/main" id="{F102416C-17CA-3379-5E85-0776CC7DA358}"/>
                </a:ext>
              </a:extLst>
            </p:cNvPr>
            <p:cNvSpPr txBox="1"/>
            <p:nvPr/>
          </p:nvSpPr>
          <p:spPr>
            <a:xfrm>
              <a:off x="7189455" y="2263271"/>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970</a:t>
              </a:r>
            </a:p>
          </p:txBody>
        </p:sp>
        <p:sp>
          <p:nvSpPr>
            <p:cNvPr id="192" name="CaixaDeTexto 191">
              <a:extLst>
                <a:ext uri="{FF2B5EF4-FFF2-40B4-BE49-F238E27FC236}">
                  <a16:creationId xmlns:a16="http://schemas.microsoft.com/office/drawing/2014/main" id="{E0DCDE89-B018-73F8-0937-11C6D22A769C}"/>
                </a:ext>
              </a:extLst>
            </p:cNvPr>
            <p:cNvSpPr txBox="1"/>
            <p:nvPr/>
          </p:nvSpPr>
          <p:spPr>
            <a:xfrm>
              <a:off x="8885551" y="2363298"/>
              <a:ext cx="566897" cy="200055"/>
            </a:xfrm>
            <a:prstGeom prst="rect">
              <a:avLst/>
            </a:prstGeom>
            <a:noFill/>
          </p:spPr>
          <p:txBody>
            <a:bodyPr wrap="square" rtlCol="0">
              <a:spAutoFit/>
            </a:bodyPr>
            <a:lstStyle/>
            <a:p>
              <a:pPr algn="ctr"/>
              <a:r>
                <a:rPr lang="pt-BR" sz="700" i="1">
                  <a:solidFill>
                    <a:srgbClr val="1C2056"/>
                  </a:solidFill>
                  <a:latin typeface="Bahnschrift" panose="020B0502040204020203" pitchFamily="34" charset="0"/>
                  <a:cs typeface="Arial" panose="020B0604020202020204" pitchFamily="34" charset="0"/>
                </a:rPr>
                <a:t>763</a:t>
              </a:r>
              <a:endParaRPr lang="pt-BR" sz="700" i="1" dirty="0">
                <a:solidFill>
                  <a:srgbClr val="1C2056"/>
                </a:solidFill>
                <a:latin typeface="Bahnschrift" panose="020B0502040204020203" pitchFamily="34" charset="0"/>
                <a:cs typeface="Arial" panose="020B0604020202020204" pitchFamily="34" charset="0"/>
              </a:endParaRPr>
            </a:p>
          </p:txBody>
        </p:sp>
        <p:sp>
          <p:nvSpPr>
            <p:cNvPr id="193" name="CaixaDeTexto 192">
              <a:extLst>
                <a:ext uri="{FF2B5EF4-FFF2-40B4-BE49-F238E27FC236}">
                  <a16:creationId xmlns:a16="http://schemas.microsoft.com/office/drawing/2014/main" id="{AA65202F-0C13-C4E1-DAB7-7A3667F9C537}"/>
                </a:ext>
              </a:extLst>
            </p:cNvPr>
            <p:cNvSpPr txBox="1"/>
            <p:nvPr/>
          </p:nvSpPr>
          <p:spPr>
            <a:xfrm>
              <a:off x="10609035" y="2313284"/>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800</a:t>
              </a:r>
            </a:p>
          </p:txBody>
        </p:sp>
        <p:sp>
          <p:nvSpPr>
            <p:cNvPr id="194" name="CaixaDeTexto 193">
              <a:extLst>
                <a:ext uri="{FF2B5EF4-FFF2-40B4-BE49-F238E27FC236}">
                  <a16:creationId xmlns:a16="http://schemas.microsoft.com/office/drawing/2014/main" id="{AF524572-E766-0E00-CDDD-B0E1CBD77F06}"/>
                </a:ext>
              </a:extLst>
            </p:cNvPr>
            <p:cNvSpPr txBox="1"/>
            <p:nvPr/>
          </p:nvSpPr>
          <p:spPr>
            <a:xfrm>
              <a:off x="2090630" y="2900895"/>
              <a:ext cx="566897" cy="200055"/>
            </a:xfrm>
            <a:prstGeom prst="rect">
              <a:avLst/>
            </a:prstGeom>
            <a:noFill/>
          </p:spPr>
          <p:txBody>
            <a:bodyPr wrap="square" rtlCol="0">
              <a:spAutoFit/>
            </a:bodyPr>
            <a:lstStyle/>
            <a:p>
              <a:pPr algn="ctr"/>
              <a:r>
                <a:rPr lang="pt-BR" sz="700" i="1">
                  <a:solidFill>
                    <a:srgbClr val="1C2056"/>
                  </a:solidFill>
                  <a:latin typeface="Bahnschrift" panose="020B0502040204020203" pitchFamily="34" charset="0"/>
                  <a:cs typeface="Arial" panose="020B0604020202020204" pitchFamily="34" charset="0"/>
                </a:rPr>
                <a:t>287</a:t>
              </a:r>
              <a:endParaRPr lang="pt-BR" sz="700" i="1" dirty="0">
                <a:solidFill>
                  <a:srgbClr val="1C2056"/>
                </a:solidFill>
                <a:latin typeface="Bahnschrift" panose="020B0502040204020203" pitchFamily="34" charset="0"/>
                <a:cs typeface="Arial" panose="020B0604020202020204" pitchFamily="34" charset="0"/>
              </a:endParaRPr>
            </a:p>
          </p:txBody>
        </p:sp>
        <p:sp>
          <p:nvSpPr>
            <p:cNvPr id="195" name="CaixaDeTexto 194">
              <a:extLst>
                <a:ext uri="{FF2B5EF4-FFF2-40B4-BE49-F238E27FC236}">
                  <a16:creationId xmlns:a16="http://schemas.microsoft.com/office/drawing/2014/main" id="{1F8D45A5-2EBB-31C6-2365-CD53D1F6588F}"/>
                </a:ext>
              </a:extLst>
            </p:cNvPr>
            <p:cNvSpPr txBox="1"/>
            <p:nvPr/>
          </p:nvSpPr>
          <p:spPr>
            <a:xfrm>
              <a:off x="3763433" y="2762419"/>
              <a:ext cx="566897" cy="200055"/>
            </a:xfrm>
            <a:prstGeom prst="rect">
              <a:avLst/>
            </a:prstGeom>
            <a:noFill/>
          </p:spPr>
          <p:txBody>
            <a:bodyPr wrap="square" rtlCol="0">
              <a:spAutoFit/>
            </a:bodyPr>
            <a:lstStyle/>
            <a:p>
              <a:pPr algn="ctr"/>
              <a:r>
                <a:rPr lang="pt-BR" sz="700" i="1">
                  <a:solidFill>
                    <a:srgbClr val="1C2056"/>
                  </a:solidFill>
                  <a:latin typeface="Bahnschrift" panose="020B0502040204020203" pitchFamily="34" charset="0"/>
                  <a:cs typeface="Arial" panose="020B0604020202020204" pitchFamily="34" charset="0"/>
                </a:rPr>
                <a:t>593</a:t>
              </a:r>
              <a:endParaRPr lang="pt-BR" sz="700" i="1" dirty="0">
                <a:solidFill>
                  <a:srgbClr val="1C2056"/>
                </a:solidFill>
                <a:latin typeface="Bahnschrift" panose="020B0502040204020203" pitchFamily="34" charset="0"/>
                <a:cs typeface="Arial" panose="020B0604020202020204" pitchFamily="34" charset="0"/>
              </a:endParaRPr>
            </a:p>
          </p:txBody>
        </p:sp>
        <p:sp>
          <p:nvSpPr>
            <p:cNvPr id="196" name="CaixaDeTexto 195">
              <a:extLst>
                <a:ext uri="{FF2B5EF4-FFF2-40B4-BE49-F238E27FC236}">
                  <a16:creationId xmlns:a16="http://schemas.microsoft.com/office/drawing/2014/main" id="{CDA1DE06-0895-AA21-0C68-EA937F3ACCFF}"/>
                </a:ext>
              </a:extLst>
            </p:cNvPr>
            <p:cNvSpPr txBox="1"/>
            <p:nvPr/>
          </p:nvSpPr>
          <p:spPr>
            <a:xfrm>
              <a:off x="5454537" y="2762419"/>
              <a:ext cx="566897" cy="200055"/>
            </a:xfrm>
            <a:prstGeom prst="rect">
              <a:avLst/>
            </a:prstGeom>
            <a:noFill/>
          </p:spPr>
          <p:txBody>
            <a:bodyPr wrap="square" rtlCol="0">
              <a:spAutoFit/>
            </a:bodyPr>
            <a:lstStyle/>
            <a:p>
              <a:pPr algn="ctr"/>
              <a:r>
                <a:rPr lang="pt-BR" sz="700" i="1">
                  <a:solidFill>
                    <a:srgbClr val="1C2056"/>
                  </a:solidFill>
                  <a:latin typeface="Bahnschrift" panose="020B0502040204020203" pitchFamily="34" charset="0"/>
                  <a:cs typeface="Arial" panose="020B0604020202020204" pitchFamily="34" charset="0"/>
                </a:rPr>
                <a:t>569</a:t>
              </a:r>
              <a:endParaRPr lang="pt-BR" sz="700" i="1" dirty="0">
                <a:solidFill>
                  <a:srgbClr val="1C2056"/>
                </a:solidFill>
                <a:latin typeface="Bahnschrift" panose="020B0502040204020203" pitchFamily="34" charset="0"/>
                <a:cs typeface="Arial" panose="020B0604020202020204" pitchFamily="34" charset="0"/>
              </a:endParaRPr>
            </a:p>
          </p:txBody>
        </p:sp>
        <p:sp>
          <p:nvSpPr>
            <p:cNvPr id="198" name="CaixaDeTexto 197">
              <a:extLst>
                <a:ext uri="{FF2B5EF4-FFF2-40B4-BE49-F238E27FC236}">
                  <a16:creationId xmlns:a16="http://schemas.microsoft.com/office/drawing/2014/main" id="{1309CD49-E81D-9D4A-79B9-821D0E0E2A8B}"/>
                </a:ext>
              </a:extLst>
            </p:cNvPr>
            <p:cNvSpPr txBox="1"/>
            <p:nvPr/>
          </p:nvSpPr>
          <p:spPr>
            <a:xfrm>
              <a:off x="7189455" y="2777644"/>
              <a:ext cx="566897" cy="200055"/>
            </a:xfrm>
            <a:prstGeom prst="rect">
              <a:avLst/>
            </a:prstGeom>
            <a:noFill/>
          </p:spPr>
          <p:txBody>
            <a:bodyPr wrap="square" rtlCol="0">
              <a:spAutoFit/>
            </a:bodyPr>
            <a:lstStyle/>
            <a:p>
              <a:pPr algn="ctr"/>
              <a:r>
                <a:rPr lang="pt-BR" sz="700" i="1">
                  <a:solidFill>
                    <a:srgbClr val="1C2056"/>
                  </a:solidFill>
                  <a:latin typeface="Bahnschrift" panose="020B0502040204020203" pitchFamily="34" charset="0"/>
                  <a:cs typeface="Arial" panose="020B0604020202020204" pitchFamily="34" charset="0"/>
                </a:rPr>
                <a:t>560</a:t>
              </a:r>
              <a:endParaRPr lang="pt-BR" sz="700" i="1" dirty="0">
                <a:solidFill>
                  <a:srgbClr val="1C2056"/>
                </a:solidFill>
                <a:latin typeface="Bahnschrift" panose="020B0502040204020203" pitchFamily="34" charset="0"/>
                <a:cs typeface="Arial" panose="020B0604020202020204" pitchFamily="34" charset="0"/>
              </a:endParaRPr>
            </a:p>
          </p:txBody>
        </p:sp>
        <p:sp>
          <p:nvSpPr>
            <p:cNvPr id="199" name="CaixaDeTexto 198">
              <a:extLst>
                <a:ext uri="{FF2B5EF4-FFF2-40B4-BE49-F238E27FC236}">
                  <a16:creationId xmlns:a16="http://schemas.microsoft.com/office/drawing/2014/main" id="{FC9EE7A9-618C-6337-1CCD-DA4B9EE2E778}"/>
                </a:ext>
              </a:extLst>
            </p:cNvPr>
            <p:cNvSpPr txBox="1"/>
            <p:nvPr/>
          </p:nvSpPr>
          <p:spPr>
            <a:xfrm>
              <a:off x="8885551" y="2762419"/>
              <a:ext cx="566897" cy="200055"/>
            </a:xfrm>
            <a:prstGeom prst="rect">
              <a:avLst/>
            </a:prstGeom>
            <a:noFill/>
          </p:spPr>
          <p:txBody>
            <a:bodyPr wrap="square" rtlCol="0">
              <a:spAutoFit/>
            </a:bodyPr>
            <a:lstStyle/>
            <a:p>
              <a:pPr algn="ctr"/>
              <a:r>
                <a:rPr lang="pt-BR" sz="700" i="1">
                  <a:solidFill>
                    <a:srgbClr val="1C2056"/>
                  </a:solidFill>
                  <a:latin typeface="Bahnschrift" panose="020B0502040204020203" pitchFamily="34" charset="0"/>
                  <a:cs typeface="Arial" panose="020B0604020202020204" pitchFamily="34" charset="0"/>
                </a:rPr>
                <a:t>588</a:t>
              </a:r>
              <a:endParaRPr lang="pt-BR" sz="700" i="1" dirty="0">
                <a:solidFill>
                  <a:srgbClr val="1C2056"/>
                </a:solidFill>
                <a:latin typeface="Bahnschrift" panose="020B0502040204020203" pitchFamily="34" charset="0"/>
                <a:cs typeface="Arial" panose="020B0604020202020204" pitchFamily="34" charset="0"/>
              </a:endParaRPr>
            </a:p>
          </p:txBody>
        </p:sp>
        <p:sp>
          <p:nvSpPr>
            <p:cNvPr id="200" name="CaixaDeTexto 199">
              <a:extLst>
                <a:ext uri="{FF2B5EF4-FFF2-40B4-BE49-F238E27FC236}">
                  <a16:creationId xmlns:a16="http://schemas.microsoft.com/office/drawing/2014/main" id="{60ECD88D-81EE-21EA-DB7F-84784D93B6C5}"/>
                </a:ext>
              </a:extLst>
            </p:cNvPr>
            <p:cNvSpPr txBox="1"/>
            <p:nvPr/>
          </p:nvSpPr>
          <p:spPr>
            <a:xfrm>
              <a:off x="10609035" y="2722119"/>
              <a:ext cx="566897" cy="200055"/>
            </a:xfrm>
            <a:prstGeom prst="rect">
              <a:avLst/>
            </a:prstGeom>
            <a:noFill/>
          </p:spPr>
          <p:txBody>
            <a:bodyPr wrap="square" rtlCol="0">
              <a:spAutoFit/>
            </a:bodyPr>
            <a:lstStyle/>
            <a:p>
              <a:pPr algn="ctr"/>
              <a:r>
                <a:rPr lang="pt-BR" sz="700" i="1">
                  <a:solidFill>
                    <a:srgbClr val="1C2056"/>
                  </a:solidFill>
                  <a:latin typeface="Bahnschrift" panose="020B0502040204020203" pitchFamily="34" charset="0"/>
                  <a:cs typeface="Arial" panose="020B0604020202020204" pitchFamily="34" charset="0"/>
                </a:rPr>
                <a:t>650</a:t>
              </a:r>
              <a:endParaRPr lang="pt-BR" sz="700" i="1" dirty="0">
                <a:solidFill>
                  <a:srgbClr val="1C2056"/>
                </a:solidFill>
                <a:latin typeface="Bahnschrift" panose="020B0502040204020203" pitchFamily="34" charset="0"/>
                <a:cs typeface="Arial" panose="020B0604020202020204" pitchFamily="34" charset="0"/>
              </a:endParaRPr>
            </a:p>
          </p:txBody>
        </p:sp>
        <p:sp>
          <p:nvSpPr>
            <p:cNvPr id="202" name="CaixaDeTexto 201">
              <a:extLst>
                <a:ext uri="{FF2B5EF4-FFF2-40B4-BE49-F238E27FC236}">
                  <a16:creationId xmlns:a16="http://schemas.microsoft.com/office/drawing/2014/main" id="{15407829-A8C5-6CE5-E86E-BC1595F9D292}"/>
                </a:ext>
              </a:extLst>
            </p:cNvPr>
            <p:cNvSpPr txBox="1"/>
            <p:nvPr/>
          </p:nvSpPr>
          <p:spPr>
            <a:xfrm>
              <a:off x="1001449" y="2762419"/>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259</a:t>
              </a:r>
            </a:p>
          </p:txBody>
        </p:sp>
        <p:sp>
          <p:nvSpPr>
            <p:cNvPr id="203" name="CaixaDeTexto 202">
              <a:extLst>
                <a:ext uri="{FF2B5EF4-FFF2-40B4-BE49-F238E27FC236}">
                  <a16:creationId xmlns:a16="http://schemas.microsoft.com/office/drawing/2014/main" id="{32B6452E-BC9C-86AA-3A23-541A7748E779}"/>
                </a:ext>
              </a:extLst>
            </p:cNvPr>
            <p:cNvSpPr txBox="1"/>
            <p:nvPr/>
          </p:nvSpPr>
          <p:spPr>
            <a:xfrm>
              <a:off x="2696255" y="2513339"/>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570</a:t>
              </a:r>
            </a:p>
          </p:txBody>
        </p:sp>
        <p:sp>
          <p:nvSpPr>
            <p:cNvPr id="204" name="CaixaDeTexto 203">
              <a:extLst>
                <a:ext uri="{FF2B5EF4-FFF2-40B4-BE49-F238E27FC236}">
                  <a16:creationId xmlns:a16="http://schemas.microsoft.com/office/drawing/2014/main" id="{DAC49627-039D-9917-2EF5-53BDBA5AC140}"/>
                </a:ext>
              </a:extLst>
            </p:cNvPr>
            <p:cNvSpPr txBox="1"/>
            <p:nvPr/>
          </p:nvSpPr>
          <p:spPr>
            <a:xfrm>
              <a:off x="4374239" y="1503837"/>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1,916</a:t>
              </a:r>
            </a:p>
          </p:txBody>
        </p:sp>
        <p:sp>
          <p:nvSpPr>
            <p:cNvPr id="205" name="CaixaDeTexto 204">
              <a:extLst>
                <a:ext uri="{FF2B5EF4-FFF2-40B4-BE49-F238E27FC236}">
                  <a16:creationId xmlns:a16="http://schemas.microsoft.com/office/drawing/2014/main" id="{9B603829-A4DE-2E7A-E791-4FB3EA33E33E}"/>
                </a:ext>
              </a:extLst>
            </p:cNvPr>
            <p:cNvSpPr txBox="1"/>
            <p:nvPr/>
          </p:nvSpPr>
          <p:spPr>
            <a:xfrm>
              <a:off x="6067442" y="1765009"/>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2,266</a:t>
              </a:r>
            </a:p>
          </p:txBody>
        </p:sp>
        <p:sp>
          <p:nvSpPr>
            <p:cNvPr id="206" name="CaixaDeTexto 205">
              <a:extLst>
                <a:ext uri="{FF2B5EF4-FFF2-40B4-BE49-F238E27FC236}">
                  <a16:creationId xmlns:a16="http://schemas.microsoft.com/office/drawing/2014/main" id="{F03887AD-ADAA-B6D2-56B5-E29641D7397B}"/>
                </a:ext>
              </a:extLst>
            </p:cNvPr>
            <p:cNvSpPr txBox="1"/>
            <p:nvPr/>
          </p:nvSpPr>
          <p:spPr>
            <a:xfrm>
              <a:off x="7810334" y="1726871"/>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2,504</a:t>
              </a:r>
            </a:p>
          </p:txBody>
        </p:sp>
        <p:sp>
          <p:nvSpPr>
            <p:cNvPr id="207" name="CaixaDeTexto 206">
              <a:extLst>
                <a:ext uri="{FF2B5EF4-FFF2-40B4-BE49-F238E27FC236}">
                  <a16:creationId xmlns:a16="http://schemas.microsoft.com/office/drawing/2014/main" id="{A0605D7E-F0F5-A9A8-EABC-D127CF716E3C}"/>
                </a:ext>
              </a:extLst>
            </p:cNvPr>
            <p:cNvSpPr txBox="1"/>
            <p:nvPr/>
          </p:nvSpPr>
          <p:spPr>
            <a:xfrm>
              <a:off x="9506563" y="1605801"/>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2,716</a:t>
              </a:r>
            </a:p>
          </p:txBody>
        </p:sp>
        <p:sp>
          <p:nvSpPr>
            <p:cNvPr id="208" name="CaixaDeTexto 207">
              <a:extLst>
                <a:ext uri="{FF2B5EF4-FFF2-40B4-BE49-F238E27FC236}">
                  <a16:creationId xmlns:a16="http://schemas.microsoft.com/office/drawing/2014/main" id="{3794E376-3534-CF43-A9C6-EC7B3F4DEC0D}"/>
                </a:ext>
              </a:extLst>
            </p:cNvPr>
            <p:cNvSpPr txBox="1"/>
            <p:nvPr/>
          </p:nvSpPr>
          <p:spPr>
            <a:xfrm>
              <a:off x="11219691" y="1452224"/>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3,005</a:t>
              </a:r>
            </a:p>
          </p:txBody>
        </p:sp>
        <p:sp>
          <p:nvSpPr>
            <p:cNvPr id="209" name="CaixaDeTexto 208">
              <a:extLst>
                <a:ext uri="{FF2B5EF4-FFF2-40B4-BE49-F238E27FC236}">
                  <a16:creationId xmlns:a16="http://schemas.microsoft.com/office/drawing/2014/main" id="{66EB1BAB-6217-E854-30BC-50FEC6227535}"/>
                </a:ext>
              </a:extLst>
            </p:cNvPr>
            <p:cNvSpPr txBox="1"/>
            <p:nvPr/>
          </p:nvSpPr>
          <p:spPr>
            <a:xfrm>
              <a:off x="2696255" y="2782155"/>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210</a:t>
              </a:r>
            </a:p>
          </p:txBody>
        </p:sp>
        <p:sp>
          <p:nvSpPr>
            <p:cNvPr id="210" name="CaixaDeTexto 209">
              <a:extLst>
                <a:ext uri="{FF2B5EF4-FFF2-40B4-BE49-F238E27FC236}">
                  <a16:creationId xmlns:a16="http://schemas.microsoft.com/office/drawing/2014/main" id="{F6E57D69-4CE0-EB4A-87F1-7551D14FC9F5}"/>
                </a:ext>
              </a:extLst>
            </p:cNvPr>
            <p:cNvSpPr txBox="1"/>
            <p:nvPr/>
          </p:nvSpPr>
          <p:spPr>
            <a:xfrm>
              <a:off x="2696255" y="2909699"/>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284</a:t>
              </a:r>
            </a:p>
          </p:txBody>
        </p:sp>
        <p:sp>
          <p:nvSpPr>
            <p:cNvPr id="211" name="CaixaDeTexto 210">
              <a:extLst>
                <a:ext uri="{FF2B5EF4-FFF2-40B4-BE49-F238E27FC236}">
                  <a16:creationId xmlns:a16="http://schemas.microsoft.com/office/drawing/2014/main" id="{EAEA9CD1-B3F0-99AB-8FCC-94FA873C5500}"/>
                </a:ext>
              </a:extLst>
            </p:cNvPr>
            <p:cNvSpPr txBox="1"/>
            <p:nvPr/>
          </p:nvSpPr>
          <p:spPr>
            <a:xfrm>
              <a:off x="4374239" y="2485673"/>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579</a:t>
              </a:r>
            </a:p>
          </p:txBody>
        </p:sp>
        <p:sp>
          <p:nvSpPr>
            <p:cNvPr id="212" name="CaixaDeTexto 211">
              <a:extLst>
                <a:ext uri="{FF2B5EF4-FFF2-40B4-BE49-F238E27FC236}">
                  <a16:creationId xmlns:a16="http://schemas.microsoft.com/office/drawing/2014/main" id="{4473233F-D93A-BE7D-655A-10D68D7A2719}"/>
                </a:ext>
              </a:extLst>
            </p:cNvPr>
            <p:cNvSpPr txBox="1"/>
            <p:nvPr/>
          </p:nvSpPr>
          <p:spPr>
            <a:xfrm>
              <a:off x="4374239" y="2781763"/>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529</a:t>
              </a:r>
            </a:p>
          </p:txBody>
        </p:sp>
        <p:sp>
          <p:nvSpPr>
            <p:cNvPr id="213" name="CaixaDeTexto 212">
              <a:extLst>
                <a:ext uri="{FF2B5EF4-FFF2-40B4-BE49-F238E27FC236}">
                  <a16:creationId xmlns:a16="http://schemas.microsoft.com/office/drawing/2014/main" id="{C2DB62B4-AEB4-1BAE-27A5-837047D0FDAA}"/>
                </a:ext>
              </a:extLst>
            </p:cNvPr>
            <p:cNvSpPr txBox="1"/>
            <p:nvPr/>
          </p:nvSpPr>
          <p:spPr>
            <a:xfrm>
              <a:off x="6047112" y="2912155"/>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241</a:t>
              </a:r>
            </a:p>
          </p:txBody>
        </p:sp>
        <p:sp>
          <p:nvSpPr>
            <p:cNvPr id="214" name="CaixaDeTexto 213">
              <a:extLst>
                <a:ext uri="{FF2B5EF4-FFF2-40B4-BE49-F238E27FC236}">
                  <a16:creationId xmlns:a16="http://schemas.microsoft.com/office/drawing/2014/main" id="{9BC085F4-040A-3260-19C2-7F690D52FC0D}"/>
                </a:ext>
              </a:extLst>
            </p:cNvPr>
            <p:cNvSpPr txBox="1"/>
            <p:nvPr/>
          </p:nvSpPr>
          <p:spPr>
            <a:xfrm>
              <a:off x="7810334" y="3452435"/>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(1,065)</a:t>
              </a:r>
            </a:p>
          </p:txBody>
        </p:sp>
        <p:sp>
          <p:nvSpPr>
            <p:cNvPr id="215" name="CaixaDeTexto 214">
              <a:extLst>
                <a:ext uri="{FF2B5EF4-FFF2-40B4-BE49-F238E27FC236}">
                  <a16:creationId xmlns:a16="http://schemas.microsoft.com/office/drawing/2014/main" id="{CC6C9067-6CD0-FDE0-64C3-A6B2763402B8}"/>
                </a:ext>
              </a:extLst>
            </p:cNvPr>
            <p:cNvSpPr txBox="1"/>
            <p:nvPr/>
          </p:nvSpPr>
          <p:spPr>
            <a:xfrm>
              <a:off x="9505172" y="3659444"/>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(1,469)</a:t>
              </a:r>
            </a:p>
          </p:txBody>
        </p:sp>
        <p:sp>
          <p:nvSpPr>
            <p:cNvPr id="216" name="CaixaDeTexto 215">
              <a:extLst>
                <a:ext uri="{FF2B5EF4-FFF2-40B4-BE49-F238E27FC236}">
                  <a16:creationId xmlns:a16="http://schemas.microsoft.com/office/drawing/2014/main" id="{D7537BDC-825E-3205-30C0-DF4B43708080}"/>
                </a:ext>
              </a:extLst>
            </p:cNvPr>
            <p:cNvSpPr txBox="1"/>
            <p:nvPr/>
          </p:nvSpPr>
          <p:spPr>
            <a:xfrm>
              <a:off x="11212736" y="3747402"/>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(1,651)</a:t>
              </a:r>
            </a:p>
          </p:txBody>
        </p:sp>
      </p:grpSp>
      <p:grpSp>
        <p:nvGrpSpPr>
          <p:cNvPr id="223" name="Agrupar 222">
            <a:extLst>
              <a:ext uri="{FF2B5EF4-FFF2-40B4-BE49-F238E27FC236}">
                <a16:creationId xmlns:a16="http://schemas.microsoft.com/office/drawing/2014/main" id="{FB7F9FE4-58E4-6C4A-3E2E-384C68305390}"/>
              </a:ext>
            </a:extLst>
          </p:cNvPr>
          <p:cNvGrpSpPr/>
          <p:nvPr/>
        </p:nvGrpSpPr>
        <p:grpSpPr>
          <a:xfrm>
            <a:off x="148582" y="4043501"/>
            <a:ext cx="5871930" cy="307777"/>
            <a:chOff x="148582" y="4160464"/>
            <a:chExt cx="5871930" cy="307777"/>
          </a:xfrm>
        </p:grpSpPr>
        <p:cxnSp>
          <p:nvCxnSpPr>
            <p:cNvPr id="218" name="Conector reto 217">
              <a:extLst>
                <a:ext uri="{FF2B5EF4-FFF2-40B4-BE49-F238E27FC236}">
                  <a16:creationId xmlns:a16="http://schemas.microsoft.com/office/drawing/2014/main" id="{F9BB00F8-22AA-901C-09F8-D9EE734A031C}"/>
                </a:ext>
              </a:extLst>
            </p:cNvPr>
            <p:cNvCxnSpPr>
              <a:cxnSpLocks/>
            </p:cNvCxnSpPr>
            <p:nvPr/>
          </p:nvCxnSpPr>
          <p:spPr>
            <a:xfrm>
              <a:off x="183533" y="4457004"/>
              <a:ext cx="5836979"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219" name="CaixaDeTexto 218">
              <a:extLst>
                <a:ext uri="{FF2B5EF4-FFF2-40B4-BE49-F238E27FC236}">
                  <a16:creationId xmlns:a16="http://schemas.microsoft.com/office/drawing/2014/main" id="{C349ED0D-5C10-534E-327C-E2216A523731}"/>
                </a:ext>
              </a:extLst>
            </p:cNvPr>
            <p:cNvSpPr txBox="1"/>
            <p:nvPr/>
          </p:nvSpPr>
          <p:spPr>
            <a:xfrm>
              <a:off x="148582" y="4160464"/>
              <a:ext cx="5479489"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LIQUIDITY RATIOS</a:t>
              </a:r>
              <a:endParaRPr lang="pt-BR" sz="1400" b="1" i="1" dirty="0">
                <a:solidFill>
                  <a:srgbClr val="1F2D61"/>
                </a:solidFill>
                <a:latin typeface="Bahnschrift SemiCondensed" panose="020B0502040204020203" pitchFamily="34" charset="0"/>
                <a:cs typeface="Arial" panose="020B0604020202020204" pitchFamily="34" charset="0"/>
              </a:endParaRPr>
            </a:p>
          </p:txBody>
        </p:sp>
      </p:grpSp>
      <p:grpSp>
        <p:nvGrpSpPr>
          <p:cNvPr id="222" name="Agrupar 221">
            <a:extLst>
              <a:ext uri="{FF2B5EF4-FFF2-40B4-BE49-F238E27FC236}">
                <a16:creationId xmlns:a16="http://schemas.microsoft.com/office/drawing/2014/main" id="{E8201599-C217-6D9D-51B3-60409F5DCD1D}"/>
              </a:ext>
            </a:extLst>
          </p:cNvPr>
          <p:cNvGrpSpPr/>
          <p:nvPr/>
        </p:nvGrpSpPr>
        <p:grpSpPr>
          <a:xfrm>
            <a:off x="6155049" y="4033377"/>
            <a:ext cx="5850344" cy="307777"/>
            <a:chOff x="6155049" y="4145932"/>
            <a:chExt cx="5850344" cy="307777"/>
          </a:xfrm>
        </p:grpSpPr>
        <p:cxnSp>
          <p:nvCxnSpPr>
            <p:cNvPr id="220" name="Conector reto 219">
              <a:extLst>
                <a:ext uri="{FF2B5EF4-FFF2-40B4-BE49-F238E27FC236}">
                  <a16:creationId xmlns:a16="http://schemas.microsoft.com/office/drawing/2014/main" id="{2C99C482-0E85-D7EB-CF6D-60412D741515}"/>
                </a:ext>
              </a:extLst>
            </p:cNvPr>
            <p:cNvCxnSpPr>
              <a:cxnSpLocks/>
            </p:cNvCxnSpPr>
            <p:nvPr/>
          </p:nvCxnSpPr>
          <p:spPr>
            <a:xfrm>
              <a:off x="6190000" y="4452596"/>
              <a:ext cx="5815393"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221" name="CaixaDeTexto 220">
              <a:extLst>
                <a:ext uri="{FF2B5EF4-FFF2-40B4-BE49-F238E27FC236}">
                  <a16:creationId xmlns:a16="http://schemas.microsoft.com/office/drawing/2014/main" id="{EC02F100-74CF-AB7F-2B4B-6ECAEC9B1B00}"/>
                </a:ext>
              </a:extLst>
            </p:cNvPr>
            <p:cNvSpPr txBox="1"/>
            <p:nvPr/>
          </p:nvSpPr>
          <p:spPr>
            <a:xfrm>
              <a:off x="6155049" y="4145932"/>
              <a:ext cx="5479489"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TOTAL DEBT </a:t>
              </a:r>
              <a:r>
                <a:rPr lang="pt-BR" sz="1400" b="1" i="1" dirty="0">
                  <a:solidFill>
                    <a:srgbClr val="1F2D61"/>
                  </a:solidFill>
                  <a:latin typeface="Bahnschrift SemiCondensed" panose="020B0502040204020203" pitchFamily="34" charset="0"/>
                  <a:cs typeface="Arial" panose="020B0604020202020204" pitchFamily="34" charset="0"/>
                </a:rPr>
                <a:t>(BRL MM)</a:t>
              </a:r>
            </a:p>
          </p:txBody>
        </p:sp>
      </p:grpSp>
      <p:grpSp>
        <p:nvGrpSpPr>
          <p:cNvPr id="242" name="Agrupar 241">
            <a:extLst>
              <a:ext uri="{FF2B5EF4-FFF2-40B4-BE49-F238E27FC236}">
                <a16:creationId xmlns:a16="http://schemas.microsoft.com/office/drawing/2014/main" id="{83AB4EBB-7BB6-32E5-B010-D6FED655E7B5}"/>
              </a:ext>
            </a:extLst>
          </p:cNvPr>
          <p:cNvGrpSpPr/>
          <p:nvPr/>
        </p:nvGrpSpPr>
        <p:grpSpPr>
          <a:xfrm>
            <a:off x="299627" y="4691273"/>
            <a:ext cx="5841830" cy="1873489"/>
            <a:chOff x="380310" y="4565359"/>
            <a:chExt cx="5841830" cy="1873489"/>
          </a:xfrm>
        </p:grpSpPr>
        <p:sp>
          <p:nvSpPr>
            <p:cNvPr id="230" name="CaixaDeTexto 229">
              <a:extLst>
                <a:ext uri="{FF2B5EF4-FFF2-40B4-BE49-F238E27FC236}">
                  <a16:creationId xmlns:a16="http://schemas.microsoft.com/office/drawing/2014/main" id="{534A0193-72F8-5DFB-3D03-608E2762F524}"/>
                </a:ext>
              </a:extLst>
            </p:cNvPr>
            <p:cNvSpPr txBox="1"/>
            <p:nvPr/>
          </p:nvSpPr>
          <p:spPr>
            <a:xfrm>
              <a:off x="5253829" y="5972408"/>
              <a:ext cx="968311" cy="200055"/>
            </a:xfrm>
            <a:prstGeom prst="rect">
              <a:avLst/>
            </a:prstGeom>
            <a:noFill/>
          </p:spPr>
          <p:txBody>
            <a:bodyPr wrap="square" rtlCol="0">
              <a:spAutoFit/>
            </a:bodyPr>
            <a:lstStyle/>
            <a:p>
              <a:r>
                <a:rPr lang="pt-BR" sz="700" b="1" i="1" dirty="0" err="1">
                  <a:solidFill>
                    <a:srgbClr val="171087"/>
                  </a:solidFill>
                  <a:latin typeface="Arial" panose="020B0604020202020204" pitchFamily="34" charset="0"/>
                  <a:cs typeface="Arial" panose="020B0604020202020204" pitchFamily="34" charset="0"/>
                </a:rPr>
                <a:t>Current</a:t>
              </a:r>
              <a:r>
                <a:rPr lang="pt-BR" sz="700" b="1" i="1" dirty="0">
                  <a:solidFill>
                    <a:srgbClr val="171087"/>
                  </a:solidFill>
                  <a:latin typeface="Arial" panose="020B0604020202020204" pitchFamily="34" charset="0"/>
                  <a:cs typeface="Arial" panose="020B0604020202020204" pitchFamily="34" charset="0"/>
                </a:rPr>
                <a:t> </a:t>
              </a:r>
              <a:r>
                <a:rPr lang="pt-BR" sz="700" b="1" i="1" dirty="0" err="1">
                  <a:solidFill>
                    <a:srgbClr val="171087"/>
                  </a:solidFill>
                  <a:latin typeface="Arial" panose="020B0604020202020204" pitchFamily="34" charset="0"/>
                  <a:cs typeface="Arial" panose="020B0604020202020204" pitchFamily="34" charset="0"/>
                </a:rPr>
                <a:t>Ratio</a:t>
              </a:r>
              <a:endParaRPr lang="pt-BR" sz="700" b="1" i="1" dirty="0">
                <a:solidFill>
                  <a:srgbClr val="171087"/>
                </a:solidFill>
                <a:latin typeface="Arial" panose="020B0604020202020204" pitchFamily="34" charset="0"/>
                <a:cs typeface="Arial" panose="020B0604020202020204" pitchFamily="34" charset="0"/>
              </a:endParaRPr>
            </a:p>
          </p:txBody>
        </p:sp>
        <p:grpSp>
          <p:nvGrpSpPr>
            <p:cNvPr id="241" name="Agrupar 240">
              <a:extLst>
                <a:ext uri="{FF2B5EF4-FFF2-40B4-BE49-F238E27FC236}">
                  <a16:creationId xmlns:a16="http://schemas.microsoft.com/office/drawing/2014/main" id="{A727093B-F581-003E-CAF4-4AEF25C9AC9F}"/>
                </a:ext>
              </a:extLst>
            </p:cNvPr>
            <p:cNvGrpSpPr/>
            <p:nvPr/>
          </p:nvGrpSpPr>
          <p:grpSpPr>
            <a:xfrm>
              <a:off x="380310" y="4565359"/>
              <a:ext cx="5841830" cy="1873489"/>
              <a:chOff x="380310" y="4565359"/>
              <a:chExt cx="5841830" cy="1873489"/>
            </a:xfrm>
          </p:grpSpPr>
          <p:pic>
            <p:nvPicPr>
              <p:cNvPr id="227" name="Imagem 226" descr="Gráfico, Gráfico de radar&#10;&#10;Descrição gerada automaticamente">
                <a:extLst>
                  <a:ext uri="{FF2B5EF4-FFF2-40B4-BE49-F238E27FC236}">
                    <a16:creationId xmlns:a16="http://schemas.microsoft.com/office/drawing/2014/main" id="{1E990FA1-554B-5D10-033A-5E9645B6C4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310" y="4565359"/>
                <a:ext cx="5089561" cy="1726391"/>
              </a:xfrm>
              <a:prstGeom prst="rect">
                <a:avLst/>
              </a:prstGeom>
            </p:spPr>
          </p:pic>
          <p:sp>
            <p:nvSpPr>
              <p:cNvPr id="228" name="CaixaDeTexto 227">
                <a:extLst>
                  <a:ext uri="{FF2B5EF4-FFF2-40B4-BE49-F238E27FC236}">
                    <a16:creationId xmlns:a16="http://schemas.microsoft.com/office/drawing/2014/main" id="{41739DFF-5DCB-EF06-0A78-DAA519DF1C6D}"/>
                  </a:ext>
                </a:extLst>
              </p:cNvPr>
              <p:cNvSpPr txBox="1"/>
              <p:nvPr/>
            </p:nvSpPr>
            <p:spPr>
              <a:xfrm>
                <a:off x="5253829" y="5673228"/>
                <a:ext cx="968311" cy="200055"/>
              </a:xfrm>
              <a:prstGeom prst="rect">
                <a:avLst/>
              </a:prstGeom>
              <a:noFill/>
            </p:spPr>
            <p:txBody>
              <a:bodyPr wrap="square" rtlCol="0">
                <a:spAutoFit/>
              </a:bodyPr>
              <a:lstStyle/>
              <a:p>
                <a:r>
                  <a:rPr lang="pt-BR" sz="700" b="1" i="1" dirty="0">
                    <a:solidFill>
                      <a:srgbClr val="DDE01E"/>
                    </a:solidFill>
                    <a:latin typeface="Arial" panose="020B0604020202020204" pitchFamily="34" charset="0"/>
                    <a:cs typeface="Arial" panose="020B0604020202020204" pitchFamily="34" charset="0"/>
                  </a:rPr>
                  <a:t>Quick </a:t>
                </a:r>
                <a:r>
                  <a:rPr lang="pt-BR" sz="700" b="1" i="1" dirty="0" err="1">
                    <a:solidFill>
                      <a:srgbClr val="DDE01E"/>
                    </a:solidFill>
                    <a:latin typeface="Arial" panose="020B0604020202020204" pitchFamily="34" charset="0"/>
                    <a:cs typeface="Arial" panose="020B0604020202020204" pitchFamily="34" charset="0"/>
                  </a:rPr>
                  <a:t>Liquidity</a:t>
                </a:r>
                <a:endParaRPr lang="pt-BR" sz="700" b="1" i="1" dirty="0">
                  <a:solidFill>
                    <a:srgbClr val="DDE01E"/>
                  </a:solidFill>
                  <a:latin typeface="Arial" panose="020B0604020202020204" pitchFamily="34" charset="0"/>
                  <a:cs typeface="Arial" panose="020B0604020202020204" pitchFamily="34" charset="0"/>
                </a:endParaRPr>
              </a:p>
            </p:txBody>
          </p:sp>
          <p:sp>
            <p:nvSpPr>
              <p:cNvPr id="229" name="CaixaDeTexto 228">
                <a:extLst>
                  <a:ext uri="{FF2B5EF4-FFF2-40B4-BE49-F238E27FC236}">
                    <a16:creationId xmlns:a16="http://schemas.microsoft.com/office/drawing/2014/main" id="{30ECDFFE-8685-20D1-9CA1-CFC327263603}"/>
                  </a:ext>
                </a:extLst>
              </p:cNvPr>
              <p:cNvSpPr txBox="1"/>
              <p:nvPr/>
            </p:nvSpPr>
            <p:spPr>
              <a:xfrm>
                <a:off x="5253829" y="5803417"/>
                <a:ext cx="968311" cy="200055"/>
              </a:xfrm>
              <a:prstGeom prst="rect">
                <a:avLst/>
              </a:prstGeom>
              <a:noFill/>
            </p:spPr>
            <p:txBody>
              <a:bodyPr wrap="square" rtlCol="0">
                <a:spAutoFit/>
              </a:bodyPr>
              <a:lstStyle/>
              <a:p>
                <a:r>
                  <a:rPr lang="pt-BR" sz="700" b="1" i="1" dirty="0">
                    <a:solidFill>
                      <a:srgbClr val="BA5EAB"/>
                    </a:solidFill>
                    <a:latin typeface="Arial" panose="020B0604020202020204" pitchFamily="34" charset="0"/>
                    <a:cs typeface="Arial" panose="020B0604020202020204" pitchFamily="34" charset="0"/>
                  </a:rPr>
                  <a:t>Overall </a:t>
                </a:r>
                <a:r>
                  <a:rPr lang="pt-BR" sz="700" b="1" i="1" dirty="0" err="1">
                    <a:solidFill>
                      <a:srgbClr val="BA5EAB"/>
                    </a:solidFill>
                    <a:latin typeface="Arial" panose="020B0604020202020204" pitchFamily="34" charset="0"/>
                    <a:cs typeface="Arial" panose="020B0604020202020204" pitchFamily="34" charset="0"/>
                  </a:rPr>
                  <a:t>Liquidity</a:t>
                </a:r>
                <a:endParaRPr lang="pt-BR" sz="700" b="1" i="1" dirty="0">
                  <a:solidFill>
                    <a:srgbClr val="BA5EAB"/>
                  </a:solidFill>
                  <a:latin typeface="Arial" panose="020B0604020202020204" pitchFamily="34" charset="0"/>
                  <a:cs typeface="Arial" panose="020B0604020202020204" pitchFamily="34" charset="0"/>
                </a:endParaRPr>
              </a:p>
            </p:txBody>
          </p:sp>
          <p:sp>
            <p:nvSpPr>
              <p:cNvPr id="231" name="CaixaDeTexto 230">
                <a:extLst>
                  <a:ext uri="{FF2B5EF4-FFF2-40B4-BE49-F238E27FC236}">
                    <a16:creationId xmlns:a16="http://schemas.microsoft.com/office/drawing/2014/main" id="{1AA95AD6-C0F9-3416-7AFF-63B423954125}"/>
                  </a:ext>
                </a:extLst>
              </p:cNvPr>
              <p:cNvSpPr txBox="1"/>
              <p:nvPr/>
            </p:nvSpPr>
            <p:spPr>
              <a:xfrm>
                <a:off x="566887" y="6208016"/>
                <a:ext cx="562787" cy="230832"/>
              </a:xfrm>
              <a:prstGeom prst="rect">
                <a:avLst/>
              </a:prstGeom>
              <a:noFill/>
            </p:spPr>
            <p:txBody>
              <a:bodyPr wrap="square" rtlCol="0">
                <a:spAutoFit/>
              </a:bodyPr>
              <a:lstStyle/>
              <a:p>
                <a:pPr algn="ctr"/>
                <a:r>
                  <a:rPr lang="pt-BR" sz="900" i="1" dirty="0">
                    <a:solidFill>
                      <a:schemeClr val="tx1">
                        <a:lumMod val="65000"/>
                        <a:lumOff val="35000"/>
                      </a:schemeClr>
                    </a:solidFill>
                    <a:latin typeface="Bahnschrift SemiCondensed" panose="020B0502040204020203" pitchFamily="34" charset="0"/>
                    <a:cs typeface="Arial" panose="020B0604020202020204" pitchFamily="34" charset="0"/>
                  </a:rPr>
                  <a:t>2017</a:t>
                </a:r>
              </a:p>
            </p:txBody>
          </p:sp>
          <p:sp>
            <p:nvSpPr>
              <p:cNvPr id="232" name="CaixaDeTexto 231">
                <a:extLst>
                  <a:ext uri="{FF2B5EF4-FFF2-40B4-BE49-F238E27FC236}">
                    <a16:creationId xmlns:a16="http://schemas.microsoft.com/office/drawing/2014/main" id="{ED59BFB3-A1AE-8DCC-9E2A-5BC29211A936}"/>
                  </a:ext>
                </a:extLst>
              </p:cNvPr>
              <p:cNvSpPr txBox="1"/>
              <p:nvPr/>
            </p:nvSpPr>
            <p:spPr>
              <a:xfrm>
                <a:off x="1305345" y="6208016"/>
                <a:ext cx="562787" cy="230832"/>
              </a:xfrm>
              <a:prstGeom prst="rect">
                <a:avLst/>
              </a:prstGeom>
              <a:noFill/>
            </p:spPr>
            <p:txBody>
              <a:bodyPr wrap="square" rtlCol="0">
                <a:spAutoFit/>
              </a:bodyPr>
              <a:lstStyle/>
              <a:p>
                <a:pPr algn="ctr"/>
                <a:r>
                  <a:rPr lang="pt-BR" sz="900" i="1" dirty="0">
                    <a:solidFill>
                      <a:schemeClr val="tx1">
                        <a:lumMod val="65000"/>
                        <a:lumOff val="35000"/>
                      </a:schemeClr>
                    </a:solidFill>
                    <a:latin typeface="Bahnschrift SemiCondensed" panose="020B0502040204020203" pitchFamily="34" charset="0"/>
                    <a:cs typeface="Arial" panose="020B0604020202020204" pitchFamily="34" charset="0"/>
                  </a:rPr>
                  <a:t>2018</a:t>
                </a:r>
              </a:p>
            </p:txBody>
          </p:sp>
          <p:sp>
            <p:nvSpPr>
              <p:cNvPr id="233" name="CaixaDeTexto 232">
                <a:extLst>
                  <a:ext uri="{FF2B5EF4-FFF2-40B4-BE49-F238E27FC236}">
                    <a16:creationId xmlns:a16="http://schemas.microsoft.com/office/drawing/2014/main" id="{6CF60ED7-D375-8DF2-4522-ED90376CF07D}"/>
                  </a:ext>
                </a:extLst>
              </p:cNvPr>
              <p:cNvSpPr txBox="1"/>
              <p:nvPr/>
            </p:nvSpPr>
            <p:spPr>
              <a:xfrm>
                <a:off x="2033755" y="6208016"/>
                <a:ext cx="562787" cy="230832"/>
              </a:xfrm>
              <a:prstGeom prst="rect">
                <a:avLst/>
              </a:prstGeom>
              <a:noFill/>
            </p:spPr>
            <p:txBody>
              <a:bodyPr wrap="square" rtlCol="0">
                <a:spAutoFit/>
              </a:bodyPr>
              <a:lstStyle/>
              <a:p>
                <a:pPr algn="ctr"/>
                <a:r>
                  <a:rPr lang="pt-BR" sz="900" i="1" dirty="0">
                    <a:solidFill>
                      <a:schemeClr val="tx1">
                        <a:lumMod val="65000"/>
                        <a:lumOff val="35000"/>
                      </a:schemeClr>
                    </a:solidFill>
                    <a:latin typeface="Bahnschrift SemiCondensed" panose="020B0502040204020203" pitchFamily="34" charset="0"/>
                    <a:cs typeface="Arial" panose="020B0604020202020204" pitchFamily="34" charset="0"/>
                  </a:rPr>
                  <a:t>2019</a:t>
                </a:r>
              </a:p>
            </p:txBody>
          </p:sp>
          <p:sp>
            <p:nvSpPr>
              <p:cNvPr id="235" name="CaixaDeTexto 234">
                <a:extLst>
                  <a:ext uri="{FF2B5EF4-FFF2-40B4-BE49-F238E27FC236}">
                    <a16:creationId xmlns:a16="http://schemas.microsoft.com/office/drawing/2014/main" id="{AFF8A4D5-C1A0-65FF-28D4-86C6E146AC29}"/>
                  </a:ext>
                </a:extLst>
              </p:cNvPr>
              <p:cNvSpPr txBox="1"/>
              <p:nvPr/>
            </p:nvSpPr>
            <p:spPr>
              <a:xfrm>
                <a:off x="2749976" y="6208016"/>
                <a:ext cx="562787" cy="230832"/>
              </a:xfrm>
              <a:prstGeom prst="rect">
                <a:avLst/>
              </a:prstGeom>
              <a:noFill/>
            </p:spPr>
            <p:txBody>
              <a:bodyPr wrap="square" rtlCol="0">
                <a:spAutoFit/>
              </a:bodyPr>
              <a:lstStyle/>
              <a:p>
                <a:pPr algn="ctr"/>
                <a:r>
                  <a:rPr lang="pt-BR" sz="900" i="1" dirty="0">
                    <a:solidFill>
                      <a:schemeClr val="tx1">
                        <a:lumMod val="65000"/>
                        <a:lumOff val="35000"/>
                      </a:schemeClr>
                    </a:solidFill>
                    <a:latin typeface="Bahnschrift SemiCondensed" panose="020B0502040204020203" pitchFamily="34" charset="0"/>
                    <a:cs typeface="Arial" panose="020B0604020202020204" pitchFamily="34" charset="0"/>
                  </a:rPr>
                  <a:t>2020</a:t>
                </a:r>
              </a:p>
            </p:txBody>
          </p:sp>
          <p:sp>
            <p:nvSpPr>
              <p:cNvPr id="236" name="CaixaDeTexto 235">
                <a:extLst>
                  <a:ext uri="{FF2B5EF4-FFF2-40B4-BE49-F238E27FC236}">
                    <a16:creationId xmlns:a16="http://schemas.microsoft.com/office/drawing/2014/main" id="{78C26D1C-6C83-BDD8-E022-855804698DB7}"/>
                  </a:ext>
                </a:extLst>
              </p:cNvPr>
              <p:cNvSpPr txBox="1"/>
              <p:nvPr/>
            </p:nvSpPr>
            <p:spPr>
              <a:xfrm>
                <a:off x="3483100" y="6208016"/>
                <a:ext cx="562787" cy="230832"/>
              </a:xfrm>
              <a:prstGeom prst="rect">
                <a:avLst/>
              </a:prstGeom>
              <a:noFill/>
            </p:spPr>
            <p:txBody>
              <a:bodyPr wrap="square" rtlCol="0">
                <a:spAutoFit/>
              </a:bodyPr>
              <a:lstStyle/>
              <a:p>
                <a:pPr algn="ctr"/>
                <a:r>
                  <a:rPr lang="pt-BR" sz="900" i="1" dirty="0">
                    <a:solidFill>
                      <a:schemeClr val="tx1">
                        <a:lumMod val="65000"/>
                        <a:lumOff val="35000"/>
                      </a:schemeClr>
                    </a:solidFill>
                    <a:latin typeface="Bahnschrift SemiCondensed" panose="020B0502040204020203" pitchFamily="34" charset="0"/>
                    <a:cs typeface="Arial" panose="020B0604020202020204" pitchFamily="34" charset="0"/>
                  </a:rPr>
                  <a:t>2021</a:t>
                </a:r>
              </a:p>
            </p:txBody>
          </p:sp>
          <p:sp>
            <p:nvSpPr>
              <p:cNvPr id="237" name="CaixaDeTexto 236">
                <a:extLst>
                  <a:ext uri="{FF2B5EF4-FFF2-40B4-BE49-F238E27FC236}">
                    <a16:creationId xmlns:a16="http://schemas.microsoft.com/office/drawing/2014/main" id="{45DEE82C-2584-9A4D-D7FB-436D093BD667}"/>
                  </a:ext>
                </a:extLst>
              </p:cNvPr>
              <p:cNvSpPr txBox="1"/>
              <p:nvPr/>
            </p:nvSpPr>
            <p:spPr>
              <a:xfrm>
                <a:off x="4194607" y="6208016"/>
                <a:ext cx="562787" cy="230832"/>
              </a:xfrm>
              <a:prstGeom prst="rect">
                <a:avLst/>
              </a:prstGeom>
              <a:noFill/>
            </p:spPr>
            <p:txBody>
              <a:bodyPr wrap="square" rtlCol="0">
                <a:spAutoFit/>
              </a:bodyPr>
              <a:lstStyle/>
              <a:p>
                <a:pPr algn="ctr"/>
                <a:r>
                  <a:rPr lang="pt-BR" sz="900" i="1" dirty="0">
                    <a:solidFill>
                      <a:schemeClr val="tx1">
                        <a:lumMod val="65000"/>
                        <a:lumOff val="35000"/>
                      </a:schemeClr>
                    </a:solidFill>
                    <a:latin typeface="Bahnschrift SemiCondensed" panose="020B0502040204020203" pitchFamily="34" charset="0"/>
                    <a:cs typeface="Arial" panose="020B0604020202020204" pitchFamily="34" charset="0"/>
                  </a:rPr>
                  <a:t>2022</a:t>
                </a:r>
              </a:p>
            </p:txBody>
          </p:sp>
          <p:sp>
            <p:nvSpPr>
              <p:cNvPr id="238" name="CaixaDeTexto 237">
                <a:extLst>
                  <a:ext uri="{FF2B5EF4-FFF2-40B4-BE49-F238E27FC236}">
                    <a16:creationId xmlns:a16="http://schemas.microsoft.com/office/drawing/2014/main" id="{A65E081C-9905-C898-1B1D-D8F4219F9F4E}"/>
                  </a:ext>
                </a:extLst>
              </p:cNvPr>
              <p:cNvSpPr txBox="1"/>
              <p:nvPr/>
            </p:nvSpPr>
            <p:spPr>
              <a:xfrm>
                <a:off x="4920877" y="6208016"/>
                <a:ext cx="562787" cy="230832"/>
              </a:xfrm>
              <a:prstGeom prst="rect">
                <a:avLst/>
              </a:prstGeom>
              <a:noFill/>
            </p:spPr>
            <p:txBody>
              <a:bodyPr wrap="square" rtlCol="0">
                <a:spAutoFit/>
              </a:bodyPr>
              <a:lstStyle/>
              <a:p>
                <a:pPr algn="ctr"/>
                <a:r>
                  <a:rPr lang="pt-BR" sz="900" i="1" dirty="0">
                    <a:solidFill>
                      <a:schemeClr val="tx1">
                        <a:lumMod val="65000"/>
                        <a:lumOff val="35000"/>
                      </a:schemeClr>
                    </a:solidFill>
                    <a:latin typeface="Bahnschrift SemiCondensed" panose="020B0502040204020203" pitchFamily="34" charset="0"/>
                    <a:cs typeface="Arial" panose="020B0604020202020204" pitchFamily="34" charset="0"/>
                  </a:rPr>
                  <a:t>2023</a:t>
                </a:r>
              </a:p>
            </p:txBody>
          </p:sp>
        </p:grpSp>
      </p:grpSp>
      <p:pic>
        <p:nvPicPr>
          <p:cNvPr id="244" name="Imagem 243" descr="Gráfico, Histograma&#10;&#10;Descrição gerada automaticamente">
            <a:extLst>
              <a:ext uri="{FF2B5EF4-FFF2-40B4-BE49-F238E27FC236}">
                <a16:creationId xmlns:a16="http://schemas.microsoft.com/office/drawing/2014/main" id="{3C4FB63E-9CC9-4B93-6EF5-66D8F132752A}"/>
              </a:ext>
            </a:extLst>
          </p:cNvPr>
          <p:cNvPicPr>
            <a:picLocks noChangeAspect="1"/>
          </p:cNvPicPr>
          <p:nvPr/>
        </p:nvPicPr>
        <p:blipFill rotWithShape="1">
          <a:blip r:embed="rId10">
            <a:extLst>
              <a:ext uri="{28A0092B-C50C-407E-A947-70E740481C1C}">
                <a14:useLocalDpi xmlns:a14="http://schemas.microsoft.com/office/drawing/2010/main" val="0"/>
              </a:ext>
            </a:extLst>
          </a:blip>
          <a:srcRect b="7525"/>
          <a:stretch/>
        </p:blipFill>
        <p:spPr>
          <a:xfrm>
            <a:off x="6600101" y="4395581"/>
            <a:ext cx="5089561" cy="1929644"/>
          </a:xfrm>
          <a:prstGeom prst="rect">
            <a:avLst/>
          </a:prstGeom>
        </p:spPr>
      </p:pic>
      <p:sp>
        <p:nvSpPr>
          <p:cNvPr id="246" name="CaixaDeTexto 245">
            <a:extLst>
              <a:ext uri="{FF2B5EF4-FFF2-40B4-BE49-F238E27FC236}">
                <a16:creationId xmlns:a16="http://schemas.microsoft.com/office/drawing/2014/main" id="{B9327337-65A0-5B91-11F1-A77B33EDB9AE}"/>
              </a:ext>
            </a:extLst>
          </p:cNvPr>
          <p:cNvSpPr txBox="1"/>
          <p:nvPr/>
        </p:nvSpPr>
        <p:spPr>
          <a:xfrm>
            <a:off x="6887092" y="6284625"/>
            <a:ext cx="562787" cy="230832"/>
          </a:xfrm>
          <a:prstGeom prst="rect">
            <a:avLst/>
          </a:prstGeom>
          <a:noFill/>
        </p:spPr>
        <p:txBody>
          <a:bodyPr wrap="square" rtlCol="0">
            <a:spAutoFit/>
          </a:bodyPr>
          <a:lstStyle/>
          <a:p>
            <a:pPr algn="ctr"/>
            <a:r>
              <a:rPr lang="pt-BR" sz="900" i="1" dirty="0">
                <a:solidFill>
                  <a:schemeClr val="tx1">
                    <a:lumMod val="65000"/>
                    <a:lumOff val="35000"/>
                  </a:schemeClr>
                </a:solidFill>
                <a:latin typeface="Bahnschrift SemiCondensed" panose="020B0502040204020203" pitchFamily="34" charset="0"/>
                <a:cs typeface="Arial" panose="020B0604020202020204" pitchFamily="34" charset="0"/>
              </a:rPr>
              <a:t>2017</a:t>
            </a:r>
          </a:p>
        </p:txBody>
      </p:sp>
      <p:sp>
        <p:nvSpPr>
          <p:cNvPr id="247" name="CaixaDeTexto 246">
            <a:extLst>
              <a:ext uri="{FF2B5EF4-FFF2-40B4-BE49-F238E27FC236}">
                <a16:creationId xmlns:a16="http://schemas.microsoft.com/office/drawing/2014/main" id="{BD755360-B366-23CF-1897-D8172570F5DA}"/>
              </a:ext>
            </a:extLst>
          </p:cNvPr>
          <p:cNvSpPr txBox="1"/>
          <p:nvPr/>
        </p:nvSpPr>
        <p:spPr>
          <a:xfrm>
            <a:off x="7561171" y="6284625"/>
            <a:ext cx="562787" cy="230832"/>
          </a:xfrm>
          <a:prstGeom prst="rect">
            <a:avLst/>
          </a:prstGeom>
          <a:noFill/>
        </p:spPr>
        <p:txBody>
          <a:bodyPr wrap="square" rtlCol="0">
            <a:spAutoFit/>
          </a:bodyPr>
          <a:lstStyle/>
          <a:p>
            <a:pPr algn="ctr"/>
            <a:r>
              <a:rPr lang="pt-BR" sz="900" i="1">
                <a:solidFill>
                  <a:schemeClr val="tx1">
                    <a:lumMod val="65000"/>
                    <a:lumOff val="35000"/>
                  </a:schemeClr>
                </a:solidFill>
                <a:latin typeface="Bahnschrift SemiCondensed" panose="020B0502040204020203" pitchFamily="34" charset="0"/>
                <a:cs typeface="Arial" panose="020B0604020202020204" pitchFamily="34" charset="0"/>
              </a:rPr>
              <a:t>2018</a:t>
            </a:r>
            <a:endParaRPr lang="pt-BR" sz="900" i="1" dirty="0">
              <a:solidFill>
                <a:schemeClr val="tx1">
                  <a:lumMod val="65000"/>
                  <a:lumOff val="35000"/>
                </a:schemeClr>
              </a:solidFill>
              <a:latin typeface="Bahnschrift SemiCondensed" panose="020B0502040204020203" pitchFamily="34" charset="0"/>
              <a:cs typeface="Arial" panose="020B0604020202020204" pitchFamily="34" charset="0"/>
            </a:endParaRPr>
          </a:p>
        </p:txBody>
      </p:sp>
      <p:sp>
        <p:nvSpPr>
          <p:cNvPr id="248" name="CaixaDeTexto 247">
            <a:extLst>
              <a:ext uri="{FF2B5EF4-FFF2-40B4-BE49-F238E27FC236}">
                <a16:creationId xmlns:a16="http://schemas.microsoft.com/office/drawing/2014/main" id="{CE0620FD-98BF-96CF-CE1C-F674300D0E46}"/>
              </a:ext>
            </a:extLst>
          </p:cNvPr>
          <p:cNvSpPr txBox="1"/>
          <p:nvPr/>
        </p:nvSpPr>
        <p:spPr>
          <a:xfrm>
            <a:off x="8209769" y="6284625"/>
            <a:ext cx="562787" cy="230832"/>
          </a:xfrm>
          <a:prstGeom prst="rect">
            <a:avLst/>
          </a:prstGeom>
          <a:noFill/>
        </p:spPr>
        <p:txBody>
          <a:bodyPr wrap="square" rtlCol="0">
            <a:spAutoFit/>
          </a:bodyPr>
          <a:lstStyle/>
          <a:p>
            <a:pPr algn="ctr"/>
            <a:r>
              <a:rPr lang="pt-BR" sz="900" i="1">
                <a:solidFill>
                  <a:schemeClr val="tx1">
                    <a:lumMod val="65000"/>
                    <a:lumOff val="35000"/>
                  </a:schemeClr>
                </a:solidFill>
                <a:latin typeface="Bahnschrift SemiCondensed" panose="020B0502040204020203" pitchFamily="34" charset="0"/>
                <a:cs typeface="Arial" panose="020B0604020202020204" pitchFamily="34" charset="0"/>
              </a:rPr>
              <a:t>2019</a:t>
            </a:r>
            <a:endParaRPr lang="pt-BR" sz="900" i="1" dirty="0">
              <a:solidFill>
                <a:schemeClr val="tx1">
                  <a:lumMod val="65000"/>
                  <a:lumOff val="35000"/>
                </a:schemeClr>
              </a:solidFill>
              <a:latin typeface="Bahnschrift SemiCondensed" panose="020B0502040204020203" pitchFamily="34" charset="0"/>
              <a:cs typeface="Arial" panose="020B0604020202020204" pitchFamily="34" charset="0"/>
            </a:endParaRPr>
          </a:p>
        </p:txBody>
      </p:sp>
      <p:sp>
        <p:nvSpPr>
          <p:cNvPr id="249" name="CaixaDeTexto 248">
            <a:extLst>
              <a:ext uri="{FF2B5EF4-FFF2-40B4-BE49-F238E27FC236}">
                <a16:creationId xmlns:a16="http://schemas.microsoft.com/office/drawing/2014/main" id="{48D7F4B7-8561-6547-335F-CD59C44E6323}"/>
              </a:ext>
            </a:extLst>
          </p:cNvPr>
          <p:cNvSpPr txBox="1"/>
          <p:nvPr/>
        </p:nvSpPr>
        <p:spPr>
          <a:xfrm>
            <a:off x="8852683" y="6284625"/>
            <a:ext cx="562787" cy="230832"/>
          </a:xfrm>
          <a:prstGeom prst="rect">
            <a:avLst/>
          </a:prstGeom>
          <a:noFill/>
        </p:spPr>
        <p:txBody>
          <a:bodyPr wrap="square" rtlCol="0">
            <a:spAutoFit/>
          </a:bodyPr>
          <a:lstStyle/>
          <a:p>
            <a:pPr algn="ctr"/>
            <a:r>
              <a:rPr lang="pt-BR" sz="900" i="1" dirty="0">
                <a:solidFill>
                  <a:schemeClr val="tx1">
                    <a:lumMod val="65000"/>
                    <a:lumOff val="35000"/>
                  </a:schemeClr>
                </a:solidFill>
                <a:latin typeface="Bahnschrift SemiCondensed" panose="020B0502040204020203" pitchFamily="34" charset="0"/>
                <a:cs typeface="Arial" panose="020B0604020202020204" pitchFamily="34" charset="0"/>
              </a:rPr>
              <a:t>2020</a:t>
            </a:r>
          </a:p>
        </p:txBody>
      </p:sp>
      <p:sp>
        <p:nvSpPr>
          <p:cNvPr id="250" name="CaixaDeTexto 249">
            <a:extLst>
              <a:ext uri="{FF2B5EF4-FFF2-40B4-BE49-F238E27FC236}">
                <a16:creationId xmlns:a16="http://schemas.microsoft.com/office/drawing/2014/main" id="{E6ECF055-8377-C7E3-DB5C-7DCB525197A1}"/>
              </a:ext>
            </a:extLst>
          </p:cNvPr>
          <p:cNvSpPr txBox="1"/>
          <p:nvPr/>
        </p:nvSpPr>
        <p:spPr>
          <a:xfrm>
            <a:off x="9529926" y="6284625"/>
            <a:ext cx="562787" cy="230832"/>
          </a:xfrm>
          <a:prstGeom prst="rect">
            <a:avLst/>
          </a:prstGeom>
          <a:noFill/>
        </p:spPr>
        <p:txBody>
          <a:bodyPr wrap="square" rtlCol="0">
            <a:spAutoFit/>
          </a:bodyPr>
          <a:lstStyle/>
          <a:p>
            <a:pPr algn="ctr"/>
            <a:r>
              <a:rPr lang="pt-BR" sz="900" i="1">
                <a:solidFill>
                  <a:schemeClr val="tx1">
                    <a:lumMod val="65000"/>
                    <a:lumOff val="35000"/>
                  </a:schemeClr>
                </a:solidFill>
                <a:latin typeface="Bahnschrift SemiCondensed" panose="020B0502040204020203" pitchFamily="34" charset="0"/>
                <a:cs typeface="Arial" panose="020B0604020202020204" pitchFamily="34" charset="0"/>
              </a:rPr>
              <a:t>2021</a:t>
            </a:r>
            <a:endParaRPr lang="pt-BR" sz="900" i="1" dirty="0">
              <a:solidFill>
                <a:schemeClr val="tx1">
                  <a:lumMod val="65000"/>
                  <a:lumOff val="35000"/>
                </a:schemeClr>
              </a:solidFill>
              <a:latin typeface="Bahnschrift SemiCondensed" panose="020B0502040204020203" pitchFamily="34" charset="0"/>
              <a:cs typeface="Arial" panose="020B0604020202020204" pitchFamily="34" charset="0"/>
            </a:endParaRPr>
          </a:p>
        </p:txBody>
      </p:sp>
      <p:sp>
        <p:nvSpPr>
          <p:cNvPr id="251" name="CaixaDeTexto 250">
            <a:extLst>
              <a:ext uri="{FF2B5EF4-FFF2-40B4-BE49-F238E27FC236}">
                <a16:creationId xmlns:a16="http://schemas.microsoft.com/office/drawing/2014/main" id="{5ED6AD59-84C5-01BF-A8AA-B672A17639FB}"/>
              </a:ext>
            </a:extLst>
          </p:cNvPr>
          <p:cNvSpPr txBox="1"/>
          <p:nvPr/>
        </p:nvSpPr>
        <p:spPr>
          <a:xfrm>
            <a:off x="10199130" y="6284625"/>
            <a:ext cx="562787" cy="230832"/>
          </a:xfrm>
          <a:prstGeom prst="rect">
            <a:avLst/>
          </a:prstGeom>
          <a:noFill/>
        </p:spPr>
        <p:txBody>
          <a:bodyPr wrap="square" rtlCol="0">
            <a:spAutoFit/>
          </a:bodyPr>
          <a:lstStyle/>
          <a:p>
            <a:pPr algn="ctr"/>
            <a:r>
              <a:rPr lang="pt-BR" sz="900" i="1" dirty="0">
                <a:solidFill>
                  <a:schemeClr val="tx1">
                    <a:lumMod val="65000"/>
                    <a:lumOff val="35000"/>
                  </a:schemeClr>
                </a:solidFill>
                <a:latin typeface="Bahnschrift SemiCondensed" panose="020B0502040204020203" pitchFamily="34" charset="0"/>
                <a:cs typeface="Arial" panose="020B0604020202020204" pitchFamily="34" charset="0"/>
              </a:rPr>
              <a:t>2022</a:t>
            </a:r>
          </a:p>
        </p:txBody>
      </p:sp>
      <p:sp>
        <p:nvSpPr>
          <p:cNvPr id="252" name="CaixaDeTexto 251">
            <a:extLst>
              <a:ext uri="{FF2B5EF4-FFF2-40B4-BE49-F238E27FC236}">
                <a16:creationId xmlns:a16="http://schemas.microsoft.com/office/drawing/2014/main" id="{7932BE08-5CAF-2CAE-83BE-4242A6259E98}"/>
              </a:ext>
            </a:extLst>
          </p:cNvPr>
          <p:cNvSpPr txBox="1"/>
          <p:nvPr/>
        </p:nvSpPr>
        <p:spPr>
          <a:xfrm>
            <a:off x="10821438" y="6284625"/>
            <a:ext cx="562787" cy="230832"/>
          </a:xfrm>
          <a:prstGeom prst="rect">
            <a:avLst/>
          </a:prstGeom>
          <a:noFill/>
        </p:spPr>
        <p:txBody>
          <a:bodyPr wrap="square" rtlCol="0">
            <a:spAutoFit/>
          </a:bodyPr>
          <a:lstStyle/>
          <a:p>
            <a:pPr algn="ctr"/>
            <a:r>
              <a:rPr lang="pt-BR" sz="900" i="1" dirty="0">
                <a:solidFill>
                  <a:schemeClr val="tx1">
                    <a:lumMod val="65000"/>
                    <a:lumOff val="35000"/>
                  </a:schemeClr>
                </a:solidFill>
                <a:latin typeface="Bahnschrift SemiCondensed" panose="020B0502040204020203" pitchFamily="34" charset="0"/>
                <a:cs typeface="Arial" panose="020B0604020202020204" pitchFamily="34" charset="0"/>
              </a:rPr>
              <a:t>2023</a:t>
            </a:r>
          </a:p>
        </p:txBody>
      </p:sp>
      <p:grpSp>
        <p:nvGrpSpPr>
          <p:cNvPr id="253" name="Agrupar 252">
            <a:extLst>
              <a:ext uri="{FF2B5EF4-FFF2-40B4-BE49-F238E27FC236}">
                <a16:creationId xmlns:a16="http://schemas.microsoft.com/office/drawing/2014/main" id="{A99DE8AF-AC59-D7C8-4E03-EDA34FB315F7}"/>
              </a:ext>
            </a:extLst>
          </p:cNvPr>
          <p:cNvGrpSpPr/>
          <p:nvPr/>
        </p:nvGrpSpPr>
        <p:grpSpPr>
          <a:xfrm>
            <a:off x="6362072" y="4488158"/>
            <a:ext cx="829442" cy="394064"/>
            <a:chOff x="11418477" y="4649588"/>
            <a:chExt cx="829442" cy="394064"/>
          </a:xfrm>
        </p:grpSpPr>
        <p:sp>
          <p:nvSpPr>
            <p:cNvPr id="254" name="Retângulo 253">
              <a:extLst>
                <a:ext uri="{FF2B5EF4-FFF2-40B4-BE49-F238E27FC236}">
                  <a16:creationId xmlns:a16="http://schemas.microsoft.com/office/drawing/2014/main" id="{ABD4AB76-751B-CB4B-8B6B-A4F8058B9D50}"/>
                </a:ext>
              </a:extLst>
            </p:cNvPr>
            <p:cNvSpPr/>
            <p:nvPr/>
          </p:nvSpPr>
          <p:spPr>
            <a:xfrm>
              <a:off x="11418478" y="4729070"/>
              <a:ext cx="144872" cy="56481"/>
            </a:xfrm>
            <a:prstGeom prst="rect">
              <a:avLst/>
            </a:prstGeom>
            <a:solidFill>
              <a:srgbClr val="1D2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a:latin typeface="Bahnschrift SemiCondensed" panose="020B0502040204020203" pitchFamily="34" charset="0"/>
              </a:endParaRPr>
            </a:p>
          </p:txBody>
        </p:sp>
        <p:sp>
          <p:nvSpPr>
            <p:cNvPr id="255" name="CaixaDeTexto 254">
              <a:extLst>
                <a:ext uri="{FF2B5EF4-FFF2-40B4-BE49-F238E27FC236}">
                  <a16:creationId xmlns:a16="http://schemas.microsoft.com/office/drawing/2014/main" id="{C2E02A29-F9FB-D503-50BD-6C3F6D23843D}"/>
                </a:ext>
              </a:extLst>
            </p:cNvPr>
            <p:cNvSpPr txBox="1"/>
            <p:nvPr/>
          </p:nvSpPr>
          <p:spPr>
            <a:xfrm>
              <a:off x="11492742" y="4828208"/>
              <a:ext cx="708684" cy="215444"/>
            </a:xfrm>
            <a:prstGeom prst="rect">
              <a:avLst/>
            </a:prstGeom>
            <a:noFill/>
          </p:spPr>
          <p:txBody>
            <a:bodyPr wrap="square" rtlCol="0">
              <a:spAutoFit/>
            </a:bodyPr>
            <a:lstStyle/>
            <a:p>
              <a:r>
                <a:rPr lang="pt-BR" sz="800" b="1" i="1" dirty="0">
                  <a:latin typeface="Bahnschrift SemiCondensed" panose="020B0502040204020203" pitchFamily="34" charset="0"/>
                  <a:cs typeface="Arial" panose="020B0604020202020204" pitchFamily="34" charset="0"/>
                </a:rPr>
                <a:t>Short </a:t>
              </a:r>
              <a:r>
                <a:rPr lang="pt-BR" sz="800" b="1" i="1" dirty="0" err="1">
                  <a:latin typeface="Bahnschrift SemiCondensed" panose="020B0502040204020203" pitchFamily="34" charset="0"/>
                  <a:cs typeface="Arial" panose="020B0604020202020204" pitchFamily="34" charset="0"/>
                </a:rPr>
                <a:t>Term</a:t>
              </a:r>
              <a:endParaRPr lang="pt-BR" sz="800" b="1" i="1" dirty="0">
                <a:latin typeface="Bahnschrift SemiCondensed" panose="020B0502040204020203" pitchFamily="34" charset="0"/>
                <a:cs typeface="Arial" panose="020B0604020202020204" pitchFamily="34" charset="0"/>
              </a:endParaRPr>
            </a:p>
          </p:txBody>
        </p:sp>
        <p:sp>
          <p:nvSpPr>
            <p:cNvPr id="384" name="Retângulo 383">
              <a:extLst>
                <a:ext uri="{FF2B5EF4-FFF2-40B4-BE49-F238E27FC236}">
                  <a16:creationId xmlns:a16="http://schemas.microsoft.com/office/drawing/2014/main" id="{86FE3AB7-C009-AC58-4315-B34E6E0CC689}"/>
                </a:ext>
              </a:extLst>
            </p:cNvPr>
            <p:cNvSpPr/>
            <p:nvPr/>
          </p:nvSpPr>
          <p:spPr>
            <a:xfrm>
              <a:off x="11418477" y="4907690"/>
              <a:ext cx="144872" cy="56481"/>
            </a:xfrm>
            <a:prstGeom prst="rect">
              <a:avLst/>
            </a:prstGeom>
            <a:solidFill>
              <a:srgbClr val="DEE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a:latin typeface="Bahnschrift SemiCondensed" panose="020B0502040204020203" pitchFamily="34" charset="0"/>
              </a:endParaRPr>
            </a:p>
          </p:txBody>
        </p:sp>
        <p:sp>
          <p:nvSpPr>
            <p:cNvPr id="385" name="CaixaDeTexto 384">
              <a:extLst>
                <a:ext uri="{FF2B5EF4-FFF2-40B4-BE49-F238E27FC236}">
                  <a16:creationId xmlns:a16="http://schemas.microsoft.com/office/drawing/2014/main" id="{50783ABD-EE5C-7BB2-DA3E-48DF284C6FC5}"/>
                </a:ext>
              </a:extLst>
            </p:cNvPr>
            <p:cNvSpPr txBox="1"/>
            <p:nvPr/>
          </p:nvSpPr>
          <p:spPr>
            <a:xfrm>
              <a:off x="11492740" y="4649588"/>
              <a:ext cx="755179" cy="215444"/>
            </a:xfrm>
            <a:prstGeom prst="rect">
              <a:avLst/>
            </a:prstGeom>
            <a:noFill/>
          </p:spPr>
          <p:txBody>
            <a:bodyPr wrap="square" rtlCol="0">
              <a:spAutoFit/>
            </a:bodyPr>
            <a:lstStyle/>
            <a:p>
              <a:r>
                <a:rPr lang="pt-BR" sz="800" b="1" i="1" dirty="0" err="1">
                  <a:latin typeface="Bahnschrift SemiCondensed" panose="020B0502040204020203" pitchFamily="34" charset="0"/>
                  <a:cs typeface="Arial" panose="020B0604020202020204" pitchFamily="34" charset="0"/>
                </a:rPr>
                <a:t>Long</a:t>
              </a:r>
              <a:r>
                <a:rPr lang="pt-BR" sz="800" b="1" i="1" dirty="0">
                  <a:latin typeface="Bahnschrift SemiCondensed" panose="020B0502040204020203" pitchFamily="34" charset="0"/>
                  <a:cs typeface="Arial" panose="020B0604020202020204" pitchFamily="34" charset="0"/>
                </a:rPr>
                <a:t> </a:t>
              </a:r>
              <a:r>
                <a:rPr lang="pt-BR" sz="800" b="1" i="1" dirty="0" err="1">
                  <a:latin typeface="Bahnschrift SemiCondensed" panose="020B0502040204020203" pitchFamily="34" charset="0"/>
                  <a:cs typeface="Arial" panose="020B0604020202020204" pitchFamily="34" charset="0"/>
                </a:rPr>
                <a:t>Term</a:t>
              </a:r>
              <a:endParaRPr lang="pt-BR" sz="800" b="1" i="1" dirty="0">
                <a:latin typeface="Bahnschrift SemiCondensed" panose="020B0502040204020203" pitchFamily="34" charset="0"/>
                <a:cs typeface="Arial" panose="020B0604020202020204" pitchFamily="34" charset="0"/>
              </a:endParaRPr>
            </a:p>
          </p:txBody>
        </p:sp>
      </p:grpSp>
      <p:sp>
        <p:nvSpPr>
          <p:cNvPr id="386" name="CaixaDeTexto 385">
            <a:extLst>
              <a:ext uri="{FF2B5EF4-FFF2-40B4-BE49-F238E27FC236}">
                <a16:creationId xmlns:a16="http://schemas.microsoft.com/office/drawing/2014/main" id="{070ACBC7-5A10-6BF1-4B92-5BDDA2904411}"/>
              </a:ext>
            </a:extLst>
          </p:cNvPr>
          <p:cNvSpPr txBox="1"/>
          <p:nvPr/>
        </p:nvSpPr>
        <p:spPr>
          <a:xfrm>
            <a:off x="6908871" y="6051406"/>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161</a:t>
            </a:r>
          </a:p>
        </p:txBody>
      </p:sp>
      <p:sp>
        <p:nvSpPr>
          <p:cNvPr id="387" name="CaixaDeTexto 386">
            <a:extLst>
              <a:ext uri="{FF2B5EF4-FFF2-40B4-BE49-F238E27FC236}">
                <a16:creationId xmlns:a16="http://schemas.microsoft.com/office/drawing/2014/main" id="{B661E79C-79E6-A4DC-AF36-0A80C3D711BA}"/>
              </a:ext>
            </a:extLst>
          </p:cNvPr>
          <p:cNvSpPr txBox="1"/>
          <p:nvPr/>
        </p:nvSpPr>
        <p:spPr>
          <a:xfrm>
            <a:off x="7561457" y="5996786"/>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270</a:t>
            </a:r>
          </a:p>
        </p:txBody>
      </p:sp>
      <p:sp>
        <p:nvSpPr>
          <p:cNvPr id="388" name="CaixaDeTexto 387">
            <a:extLst>
              <a:ext uri="{FF2B5EF4-FFF2-40B4-BE49-F238E27FC236}">
                <a16:creationId xmlns:a16="http://schemas.microsoft.com/office/drawing/2014/main" id="{62E12155-A06D-31B7-CA78-73B77E46CE9B}"/>
              </a:ext>
            </a:extLst>
          </p:cNvPr>
          <p:cNvSpPr txBox="1"/>
          <p:nvPr/>
        </p:nvSpPr>
        <p:spPr>
          <a:xfrm>
            <a:off x="8223809" y="5278750"/>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1,385</a:t>
            </a:r>
          </a:p>
        </p:txBody>
      </p:sp>
      <p:sp>
        <p:nvSpPr>
          <p:cNvPr id="389" name="CaixaDeTexto 388">
            <a:extLst>
              <a:ext uri="{FF2B5EF4-FFF2-40B4-BE49-F238E27FC236}">
                <a16:creationId xmlns:a16="http://schemas.microsoft.com/office/drawing/2014/main" id="{D3A5078C-D53C-0B00-67F2-B57B36082077}"/>
              </a:ext>
            </a:extLst>
          </p:cNvPr>
          <p:cNvSpPr txBox="1"/>
          <p:nvPr/>
        </p:nvSpPr>
        <p:spPr>
          <a:xfrm>
            <a:off x="8879486" y="5065384"/>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1,708</a:t>
            </a:r>
          </a:p>
        </p:txBody>
      </p:sp>
      <p:sp>
        <p:nvSpPr>
          <p:cNvPr id="390" name="CaixaDeTexto 389">
            <a:extLst>
              <a:ext uri="{FF2B5EF4-FFF2-40B4-BE49-F238E27FC236}">
                <a16:creationId xmlns:a16="http://schemas.microsoft.com/office/drawing/2014/main" id="{172C462C-C88A-9014-12BF-05F08CA3FF7E}"/>
              </a:ext>
            </a:extLst>
          </p:cNvPr>
          <p:cNvSpPr txBox="1"/>
          <p:nvPr/>
        </p:nvSpPr>
        <p:spPr>
          <a:xfrm>
            <a:off x="9541839" y="4844114"/>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2,061</a:t>
            </a:r>
          </a:p>
        </p:txBody>
      </p:sp>
      <p:sp>
        <p:nvSpPr>
          <p:cNvPr id="391" name="CaixaDeTexto 390">
            <a:extLst>
              <a:ext uri="{FF2B5EF4-FFF2-40B4-BE49-F238E27FC236}">
                <a16:creationId xmlns:a16="http://schemas.microsoft.com/office/drawing/2014/main" id="{68854EBE-E681-D1B3-1633-83A2917D9296}"/>
              </a:ext>
            </a:extLst>
          </p:cNvPr>
          <p:cNvSpPr txBox="1"/>
          <p:nvPr/>
        </p:nvSpPr>
        <p:spPr>
          <a:xfrm>
            <a:off x="10195405" y="4693184"/>
            <a:ext cx="566897" cy="200055"/>
          </a:xfrm>
          <a:prstGeom prst="rect">
            <a:avLst/>
          </a:prstGeom>
          <a:noFill/>
        </p:spPr>
        <p:txBody>
          <a:bodyPr wrap="square" rtlCol="0">
            <a:spAutoFit/>
          </a:bodyPr>
          <a:lstStyle/>
          <a:p>
            <a:pPr algn="ctr"/>
            <a:r>
              <a:rPr lang="pt-BR" sz="700" i="1">
                <a:solidFill>
                  <a:srgbClr val="1C2056"/>
                </a:solidFill>
                <a:latin typeface="Bahnschrift" panose="020B0502040204020203" pitchFamily="34" charset="0"/>
                <a:cs typeface="Arial" panose="020B0604020202020204" pitchFamily="34" charset="0"/>
              </a:rPr>
              <a:t>2,295</a:t>
            </a:r>
            <a:endParaRPr lang="pt-BR" sz="700" i="1" dirty="0">
              <a:solidFill>
                <a:srgbClr val="1C2056"/>
              </a:solidFill>
              <a:latin typeface="Bahnschrift" panose="020B0502040204020203" pitchFamily="34" charset="0"/>
              <a:cs typeface="Arial" panose="020B0604020202020204" pitchFamily="34" charset="0"/>
            </a:endParaRPr>
          </a:p>
        </p:txBody>
      </p:sp>
      <p:sp>
        <p:nvSpPr>
          <p:cNvPr id="392" name="CaixaDeTexto 391">
            <a:extLst>
              <a:ext uri="{FF2B5EF4-FFF2-40B4-BE49-F238E27FC236}">
                <a16:creationId xmlns:a16="http://schemas.microsoft.com/office/drawing/2014/main" id="{4697FBCF-0208-05C4-A3B8-7CB71B745E45}"/>
              </a:ext>
            </a:extLst>
          </p:cNvPr>
          <p:cNvSpPr txBox="1"/>
          <p:nvPr/>
        </p:nvSpPr>
        <p:spPr>
          <a:xfrm>
            <a:off x="10848964" y="4511477"/>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2,581</a:t>
            </a:r>
          </a:p>
        </p:txBody>
      </p:sp>
      <p:sp>
        <p:nvSpPr>
          <p:cNvPr id="393" name="CaixaDeTexto 392">
            <a:extLst>
              <a:ext uri="{FF2B5EF4-FFF2-40B4-BE49-F238E27FC236}">
                <a16:creationId xmlns:a16="http://schemas.microsoft.com/office/drawing/2014/main" id="{6C3232A2-B8E6-E4DE-36C4-DC716919FF66}"/>
              </a:ext>
            </a:extLst>
          </p:cNvPr>
          <p:cNvSpPr txBox="1"/>
          <p:nvPr/>
        </p:nvSpPr>
        <p:spPr>
          <a:xfrm>
            <a:off x="8227354" y="4992497"/>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433</a:t>
            </a:r>
          </a:p>
        </p:txBody>
      </p:sp>
      <p:sp>
        <p:nvSpPr>
          <p:cNvPr id="394" name="CaixaDeTexto 393">
            <a:extLst>
              <a:ext uri="{FF2B5EF4-FFF2-40B4-BE49-F238E27FC236}">
                <a16:creationId xmlns:a16="http://schemas.microsoft.com/office/drawing/2014/main" id="{C5BA55EF-5ACC-44F6-98D4-6ADC8CB639E7}"/>
              </a:ext>
            </a:extLst>
          </p:cNvPr>
          <p:cNvSpPr txBox="1"/>
          <p:nvPr/>
        </p:nvSpPr>
        <p:spPr>
          <a:xfrm>
            <a:off x="8876516" y="4929488"/>
            <a:ext cx="566897" cy="200055"/>
          </a:xfrm>
          <a:prstGeom prst="rect">
            <a:avLst/>
          </a:prstGeom>
          <a:noFill/>
        </p:spPr>
        <p:txBody>
          <a:bodyPr wrap="square" rtlCol="0">
            <a:spAutoFit/>
          </a:bodyPr>
          <a:lstStyle/>
          <a:p>
            <a:pPr algn="ctr"/>
            <a:r>
              <a:rPr lang="pt-BR" sz="700" i="1" dirty="0">
                <a:solidFill>
                  <a:schemeClr val="bg1"/>
                </a:solidFill>
                <a:latin typeface="Bahnschrift" panose="020B0502040204020203" pitchFamily="34" charset="0"/>
                <a:cs typeface="Arial" panose="020B0604020202020204" pitchFamily="34" charset="0"/>
              </a:rPr>
              <a:t>165</a:t>
            </a:r>
          </a:p>
        </p:txBody>
      </p:sp>
      <p:sp>
        <p:nvSpPr>
          <p:cNvPr id="395" name="CaixaDeTexto 394">
            <a:extLst>
              <a:ext uri="{FF2B5EF4-FFF2-40B4-BE49-F238E27FC236}">
                <a16:creationId xmlns:a16="http://schemas.microsoft.com/office/drawing/2014/main" id="{317657EF-2B66-68CE-2361-23044E2AD172}"/>
              </a:ext>
            </a:extLst>
          </p:cNvPr>
          <p:cNvSpPr txBox="1"/>
          <p:nvPr/>
        </p:nvSpPr>
        <p:spPr>
          <a:xfrm>
            <a:off x="6920598" y="5935642"/>
            <a:ext cx="566897" cy="200055"/>
          </a:xfrm>
          <a:prstGeom prst="rect">
            <a:avLst/>
          </a:prstGeom>
          <a:noFill/>
        </p:spPr>
        <p:txBody>
          <a:bodyPr wrap="square" rtlCol="0">
            <a:spAutoFit/>
          </a:bodyPr>
          <a:lstStyle/>
          <a:p>
            <a:pPr algn="ctr"/>
            <a:r>
              <a:rPr lang="pt-BR" sz="700" i="1">
                <a:solidFill>
                  <a:srgbClr val="1C2056"/>
                </a:solidFill>
                <a:latin typeface="Bahnschrift" panose="020B0502040204020203" pitchFamily="34" charset="0"/>
                <a:cs typeface="Arial" panose="020B0604020202020204" pitchFamily="34" charset="0"/>
              </a:rPr>
              <a:t>161</a:t>
            </a:r>
            <a:endParaRPr lang="pt-BR" sz="700" i="1" dirty="0">
              <a:solidFill>
                <a:srgbClr val="1C2056"/>
              </a:solidFill>
              <a:latin typeface="Bahnschrift" panose="020B0502040204020203" pitchFamily="34" charset="0"/>
              <a:cs typeface="Arial" panose="020B0604020202020204" pitchFamily="34" charset="0"/>
            </a:endParaRPr>
          </a:p>
        </p:txBody>
      </p:sp>
      <p:sp>
        <p:nvSpPr>
          <p:cNvPr id="396" name="CaixaDeTexto 395">
            <a:extLst>
              <a:ext uri="{FF2B5EF4-FFF2-40B4-BE49-F238E27FC236}">
                <a16:creationId xmlns:a16="http://schemas.microsoft.com/office/drawing/2014/main" id="{4DEF953A-7770-E75C-ECE3-E81E5BC37F76}"/>
              </a:ext>
            </a:extLst>
          </p:cNvPr>
          <p:cNvSpPr txBox="1"/>
          <p:nvPr/>
        </p:nvSpPr>
        <p:spPr>
          <a:xfrm>
            <a:off x="7565364" y="5828667"/>
            <a:ext cx="566897" cy="200055"/>
          </a:xfrm>
          <a:prstGeom prst="rect">
            <a:avLst/>
          </a:prstGeom>
          <a:noFill/>
        </p:spPr>
        <p:txBody>
          <a:bodyPr wrap="square" rtlCol="0">
            <a:spAutoFit/>
          </a:bodyPr>
          <a:lstStyle/>
          <a:p>
            <a:pPr algn="ctr"/>
            <a:r>
              <a:rPr lang="pt-BR" sz="700" i="1">
                <a:solidFill>
                  <a:srgbClr val="1C2056"/>
                </a:solidFill>
                <a:latin typeface="Bahnschrift" panose="020B0502040204020203" pitchFamily="34" charset="0"/>
                <a:cs typeface="Arial" panose="020B0604020202020204" pitchFamily="34" charset="0"/>
              </a:rPr>
              <a:t>356</a:t>
            </a:r>
            <a:endParaRPr lang="pt-BR" sz="700" i="1" dirty="0">
              <a:solidFill>
                <a:srgbClr val="1C2056"/>
              </a:solidFill>
              <a:latin typeface="Bahnschrift" panose="020B0502040204020203" pitchFamily="34" charset="0"/>
              <a:cs typeface="Arial" panose="020B0604020202020204" pitchFamily="34" charset="0"/>
            </a:endParaRPr>
          </a:p>
        </p:txBody>
      </p:sp>
      <p:sp>
        <p:nvSpPr>
          <p:cNvPr id="397" name="CaixaDeTexto 396">
            <a:extLst>
              <a:ext uri="{FF2B5EF4-FFF2-40B4-BE49-F238E27FC236}">
                <a16:creationId xmlns:a16="http://schemas.microsoft.com/office/drawing/2014/main" id="{9632CB0B-7B59-A147-A593-22D1ECDCCA25}"/>
              </a:ext>
            </a:extLst>
          </p:cNvPr>
          <p:cNvSpPr txBox="1"/>
          <p:nvPr/>
        </p:nvSpPr>
        <p:spPr>
          <a:xfrm>
            <a:off x="8218924" y="4860045"/>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1,818</a:t>
            </a:r>
          </a:p>
        </p:txBody>
      </p:sp>
      <p:sp>
        <p:nvSpPr>
          <p:cNvPr id="398" name="CaixaDeTexto 397">
            <a:extLst>
              <a:ext uri="{FF2B5EF4-FFF2-40B4-BE49-F238E27FC236}">
                <a16:creationId xmlns:a16="http://schemas.microsoft.com/office/drawing/2014/main" id="{2B0B364E-1CD4-E749-8F5D-C0FE98C222E8}"/>
              </a:ext>
            </a:extLst>
          </p:cNvPr>
          <p:cNvSpPr txBox="1"/>
          <p:nvPr/>
        </p:nvSpPr>
        <p:spPr>
          <a:xfrm>
            <a:off x="8876879" y="4805827"/>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1,873</a:t>
            </a:r>
          </a:p>
        </p:txBody>
      </p:sp>
      <p:sp>
        <p:nvSpPr>
          <p:cNvPr id="399" name="CaixaDeTexto 398">
            <a:extLst>
              <a:ext uri="{FF2B5EF4-FFF2-40B4-BE49-F238E27FC236}">
                <a16:creationId xmlns:a16="http://schemas.microsoft.com/office/drawing/2014/main" id="{71675507-01E3-FC23-B4BD-D9C3766EC48E}"/>
              </a:ext>
            </a:extLst>
          </p:cNvPr>
          <p:cNvSpPr txBox="1"/>
          <p:nvPr/>
        </p:nvSpPr>
        <p:spPr>
          <a:xfrm>
            <a:off x="9539232" y="4672481"/>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2,083</a:t>
            </a:r>
          </a:p>
        </p:txBody>
      </p:sp>
      <p:sp>
        <p:nvSpPr>
          <p:cNvPr id="400" name="CaixaDeTexto 399">
            <a:extLst>
              <a:ext uri="{FF2B5EF4-FFF2-40B4-BE49-F238E27FC236}">
                <a16:creationId xmlns:a16="http://schemas.microsoft.com/office/drawing/2014/main" id="{ECDE1739-FC44-C37E-3755-4202119D9FF5}"/>
              </a:ext>
            </a:extLst>
          </p:cNvPr>
          <p:cNvSpPr txBox="1"/>
          <p:nvPr/>
        </p:nvSpPr>
        <p:spPr>
          <a:xfrm>
            <a:off x="10188394" y="4530339"/>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2,316</a:t>
            </a:r>
          </a:p>
        </p:txBody>
      </p:sp>
      <p:sp>
        <p:nvSpPr>
          <p:cNvPr id="401" name="CaixaDeTexto 400">
            <a:extLst>
              <a:ext uri="{FF2B5EF4-FFF2-40B4-BE49-F238E27FC236}">
                <a16:creationId xmlns:a16="http://schemas.microsoft.com/office/drawing/2014/main" id="{20364870-B16D-931B-7F5F-D16EF0990113}"/>
              </a:ext>
            </a:extLst>
          </p:cNvPr>
          <p:cNvSpPr txBox="1"/>
          <p:nvPr/>
        </p:nvSpPr>
        <p:spPr>
          <a:xfrm>
            <a:off x="10850748" y="4353029"/>
            <a:ext cx="566897" cy="200055"/>
          </a:xfrm>
          <a:prstGeom prst="rect">
            <a:avLst/>
          </a:prstGeom>
          <a:noFill/>
        </p:spPr>
        <p:txBody>
          <a:bodyPr wrap="square" rtlCol="0">
            <a:spAutoFit/>
          </a:bodyPr>
          <a:lstStyle/>
          <a:p>
            <a:pPr algn="ctr"/>
            <a:r>
              <a:rPr lang="pt-BR" sz="700" i="1" dirty="0">
                <a:solidFill>
                  <a:srgbClr val="1C2056"/>
                </a:solidFill>
                <a:latin typeface="Bahnschrift" panose="020B0502040204020203" pitchFamily="34" charset="0"/>
                <a:cs typeface="Arial" panose="020B0604020202020204" pitchFamily="34" charset="0"/>
              </a:rPr>
              <a:t>2,581</a:t>
            </a:r>
          </a:p>
        </p:txBody>
      </p:sp>
      <p:sp>
        <p:nvSpPr>
          <p:cNvPr id="3" name="Retângulo 2">
            <a:extLst>
              <a:ext uri="{FF2B5EF4-FFF2-40B4-BE49-F238E27FC236}">
                <a16:creationId xmlns:a16="http://schemas.microsoft.com/office/drawing/2014/main" id="{218B2730-DB34-F0E4-2A3D-BFD16B96C451}"/>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Imagem 23">
            <a:extLst>
              <a:ext uri="{FF2B5EF4-FFF2-40B4-BE49-F238E27FC236}">
                <a16:creationId xmlns:a16="http://schemas.microsoft.com/office/drawing/2014/main" id="{6A8A2951-91A6-C8B7-F993-F4ACDDD5C95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5" name="CaixaDeTexto 4">
            <a:extLst>
              <a:ext uri="{FF2B5EF4-FFF2-40B4-BE49-F238E27FC236}">
                <a16:creationId xmlns:a16="http://schemas.microsoft.com/office/drawing/2014/main" id="{C4C4FDA8-ECF9-688B-7DDD-41F1D6ECD45C}"/>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BALANCE SHEET</a:t>
            </a:r>
          </a:p>
        </p:txBody>
      </p:sp>
      <p:cxnSp>
        <p:nvCxnSpPr>
          <p:cNvPr id="6" name="Conector reto 5">
            <a:extLst>
              <a:ext uri="{FF2B5EF4-FFF2-40B4-BE49-F238E27FC236}">
                <a16:creationId xmlns:a16="http://schemas.microsoft.com/office/drawing/2014/main" id="{F4EA505F-C2AC-46D1-70A5-C8EE59D13D77}"/>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A38F3287-ACFF-28FF-A995-8AC5B9800C91}"/>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en-US" sz="800" b="1" dirty="0" err="1">
                <a:solidFill>
                  <a:srgbClr val="002060"/>
                </a:solidFill>
                <a:latin typeface="Arial" panose="020B0604020202020204" pitchFamily="34" charset="0"/>
                <a:cs typeface="Arial" panose="020B0604020202020204" pitchFamily="34" charset="0"/>
              </a:rPr>
              <a:t>Buritirama’s</a:t>
            </a:r>
            <a:r>
              <a:rPr lang="en-US" sz="800" b="1" dirty="0">
                <a:solidFill>
                  <a:srgbClr val="002060"/>
                </a:solidFill>
                <a:latin typeface="Arial" panose="020B0604020202020204" pitchFamily="34" charset="0"/>
                <a:cs typeface="Arial" panose="020B0604020202020204" pitchFamily="34" charset="0"/>
              </a:rPr>
              <a:t> Financials</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
        <p:nvSpPr>
          <p:cNvPr id="8" name="Espaço Reservado para Número de Slide 2">
            <a:extLst>
              <a:ext uri="{FF2B5EF4-FFF2-40B4-BE49-F238E27FC236}">
                <a16:creationId xmlns:a16="http://schemas.microsoft.com/office/drawing/2014/main" id="{E84641C5-A7C3-F0D5-45EE-C8EC7D009988}"/>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22</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9" name="Arco 8">
            <a:extLst>
              <a:ext uri="{FF2B5EF4-FFF2-40B4-BE49-F238E27FC236}">
                <a16:creationId xmlns:a16="http://schemas.microsoft.com/office/drawing/2014/main" id="{D0861188-8A46-AA87-29ED-E9FB37C2906B}"/>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0" name="Arco 9">
            <a:extLst>
              <a:ext uri="{FF2B5EF4-FFF2-40B4-BE49-F238E27FC236}">
                <a16:creationId xmlns:a16="http://schemas.microsoft.com/office/drawing/2014/main" id="{FD869CCC-4FE4-102A-16FC-D024A783589D}"/>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 name="Retângulo 1">
            <a:extLst>
              <a:ext uri="{FF2B5EF4-FFF2-40B4-BE49-F238E27FC236}">
                <a16:creationId xmlns:a16="http://schemas.microsoft.com/office/drawing/2014/main" id="{0E1EBA4D-6284-8853-C9A0-E20CAA3BF7C7}"/>
              </a:ext>
            </a:extLst>
          </p:cNvPr>
          <p:cNvSpPr/>
          <p:nvPr/>
        </p:nvSpPr>
        <p:spPr>
          <a:xfrm>
            <a:off x="7064253" y="1209815"/>
            <a:ext cx="4878187" cy="267701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76500981-05C7-B554-E1E8-7EB916710D06}"/>
              </a:ext>
            </a:extLst>
          </p:cNvPr>
          <p:cNvSpPr/>
          <p:nvPr/>
        </p:nvSpPr>
        <p:spPr>
          <a:xfrm>
            <a:off x="344965" y="4553084"/>
            <a:ext cx="5836979" cy="2012043"/>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0E593199-EB70-18D6-E767-59CD02B5CB1B}"/>
              </a:ext>
            </a:extLst>
          </p:cNvPr>
          <p:cNvSpPr/>
          <p:nvPr/>
        </p:nvSpPr>
        <p:spPr>
          <a:xfrm>
            <a:off x="6330664" y="4422370"/>
            <a:ext cx="5659075" cy="2063266"/>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C1872974-340B-6485-8A53-D6165B758B5B}"/>
              </a:ext>
            </a:extLst>
          </p:cNvPr>
          <p:cNvSpPr txBox="1"/>
          <p:nvPr/>
        </p:nvSpPr>
        <p:spPr>
          <a:xfrm>
            <a:off x="8391023" y="2067367"/>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14" name="CaixaDeTexto 13">
            <a:extLst>
              <a:ext uri="{FF2B5EF4-FFF2-40B4-BE49-F238E27FC236}">
                <a16:creationId xmlns:a16="http://schemas.microsoft.com/office/drawing/2014/main" id="{BCA2E430-275F-FC86-AF2F-6970D442FBA0}"/>
              </a:ext>
            </a:extLst>
          </p:cNvPr>
          <p:cNvSpPr txBox="1"/>
          <p:nvPr/>
        </p:nvSpPr>
        <p:spPr>
          <a:xfrm>
            <a:off x="1940312" y="5166143"/>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15" name="CaixaDeTexto 14">
            <a:extLst>
              <a:ext uri="{FF2B5EF4-FFF2-40B4-BE49-F238E27FC236}">
                <a16:creationId xmlns:a16="http://schemas.microsoft.com/office/drawing/2014/main" id="{5737C985-DDAD-2CF9-A594-56572B821AF3}"/>
              </a:ext>
            </a:extLst>
          </p:cNvPr>
          <p:cNvSpPr txBox="1"/>
          <p:nvPr/>
        </p:nvSpPr>
        <p:spPr>
          <a:xfrm>
            <a:off x="8074520" y="5141170"/>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Tree>
    <p:extLst>
      <p:ext uri="{BB962C8B-B14F-4D97-AF65-F5344CB8AC3E}">
        <p14:creationId xmlns:p14="http://schemas.microsoft.com/office/powerpoint/2010/main" val="3487821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Imagem 74" descr="Gráfico, Gráfico de mapa de árvore&#10;&#10;Descrição gerada automaticamente">
            <a:extLst>
              <a:ext uri="{FF2B5EF4-FFF2-40B4-BE49-F238E27FC236}">
                <a16:creationId xmlns:a16="http://schemas.microsoft.com/office/drawing/2014/main" id="{D3392594-04CD-47CB-0C9A-933C648AC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1881" y="1143068"/>
            <a:ext cx="1733514" cy="3467029"/>
          </a:xfrm>
          <a:prstGeom prst="rect">
            <a:avLst/>
          </a:prstGeom>
        </p:spPr>
      </p:pic>
      <p:pic>
        <p:nvPicPr>
          <p:cNvPr id="13" name="Imagem 12">
            <a:extLst>
              <a:ext uri="{FF2B5EF4-FFF2-40B4-BE49-F238E27FC236}">
                <a16:creationId xmlns:a16="http://schemas.microsoft.com/office/drawing/2014/main" id="{846718F9-155D-1484-1004-469FF867213E}"/>
              </a:ext>
            </a:extLst>
          </p:cNvPr>
          <p:cNvPicPr>
            <a:picLocks noChangeAspect="1"/>
          </p:cNvPicPr>
          <p:nvPr/>
        </p:nvPicPr>
        <p:blipFill rotWithShape="1">
          <a:blip r:embed="rId4"/>
          <a:srcRect r="44511"/>
          <a:stretch/>
        </p:blipFill>
        <p:spPr>
          <a:xfrm>
            <a:off x="6204254" y="1080456"/>
            <a:ext cx="1482347" cy="2314932"/>
          </a:xfrm>
          <a:prstGeom prst="rect">
            <a:avLst/>
          </a:prstGeom>
        </p:spPr>
      </p:pic>
      <p:sp>
        <p:nvSpPr>
          <p:cNvPr id="359" name="CaixaDeTexto 358">
            <a:extLst>
              <a:ext uri="{FF2B5EF4-FFF2-40B4-BE49-F238E27FC236}">
                <a16:creationId xmlns:a16="http://schemas.microsoft.com/office/drawing/2014/main" id="{11680471-B724-4CD3-800E-C6D668A0549F}"/>
              </a:ext>
            </a:extLst>
          </p:cNvPr>
          <p:cNvSpPr txBox="1"/>
          <p:nvPr/>
        </p:nvSpPr>
        <p:spPr>
          <a:xfrm>
            <a:off x="4831732" y="6116863"/>
            <a:ext cx="1095079" cy="200055"/>
          </a:xfrm>
          <a:prstGeom prst="rect">
            <a:avLst/>
          </a:prstGeom>
          <a:noFill/>
        </p:spPr>
        <p:txBody>
          <a:bodyPr wrap="square" rtlCol="0">
            <a:spAutoFit/>
          </a:bodyPr>
          <a:lstStyle/>
          <a:p>
            <a:pPr algn="r"/>
            <a:r>
              <a:rPr lang="pt-BR" sz="700" b="1" dirty="0">
                <a:solidFill>
                  <a:srgbClr val="FFFFFF"/>
                </a:solidFill>
                <a:latin typeface="Arial" panose="020B0604020202020204" pitchFamily="34" charset="0"/>
                <a:cs typeface="Arial" panose="020B0604020202020204" pitchFamily="34" charset="0"/>
              </a:rPr>
              <a:t>Capital Social</a:t>
            </a:r>
          </a:p>
        </p:txBody>
      </p:sp>
      <p:sp>
        <p:nvSpPr>
          <p:cNvPr id="366" name="CaixaDeTexto 365">
            <a:extLst>
              <a:ext uri="{FF2B5EF4-FFF2-40B4-BE49-F238E27FC236}">
                <a16:creationId xmlns:a16="http://schemas.microsoft.com/office/drawing/2014/main" id="{79C06ABC-5BEA-4C7C-8E0B-9B6D9D65CBCB}"/>
              </a:ext>
            </a:extLst>
          </p:cNvPr>
          <p:cNvSpPr txBox="1"/>
          <p:nvPr/>
        </p:nvSpPr>
        <p:spPr>
          <a:xfrm>
            <a:off x="5362587" y="6221681"/>
            <a:ext cx="566897" cy="215444"/>
          </a:xfrm>
          <a:prstGeom prst="rect">
            <a:avLst/>
          </a:prstGeom>
          <a:noFill/>
        </p:spPr>
        <p:txBody>
          <a:bodyPr wrap="square" rtlCol="0">
            <a:spAutoFit/>
          </a:bodyPr>
          <a:lstStyle/>
          <a:p>
            <a:pPr algn="r"/>
            <a:r>
              <a:rPr lang="pt-BR" sz="800" i="1">
                <a:solidFill>
                  <a:srgbClr val="FFFFFF"/>
                </a:solidFill>
                <a:latin typeface="Arial" panose="020B0604020202020204" pitchFamily="34" charset="0"/>
                <a:cs typeface="Arial" panose="020B0604020202020204" pitchFamily="34" charset="0"/>
              </a:rPr>
              <a:t>38.5</a:t>
            </a:r>
            <a:endParaRPr lang="pt-BR" sz="800" i="1" dirty="0">
              <a:solidFill>
                <a:srgbClr val="FFFFFF"/>
              </a:solidFill>
              <a:latin typeface="Arial" panose="020B0604020202020204" pitchFamily="34" charset="0"/>
              <a:cs typeface="Arial" panose="020B0604020202020204" pitchFamily="34" charset="0"/>
            </a:endParaRPr>
          </a:p>
        </p:txBody>
      </p:sp>
      <p:sp>
        <p:nvSpPr>
          <p:cNvPr id="306" name="CaixaDeTexto 305">
            <a:extLst>
              <a:ext uri="{FF2B5EF4-FFF2-40B4-BE49-F238E27FC236}">
                <a16:creationId xmlns:a16="http://schemas.microsoft.com/office/drawing/2014/main" id="{9934ADEC-DD09-4CCA-9EA2-3A8EEE4D3940}"/>
              </a:ext>
            </a:extLst>
          </p:cNvPr>
          <p:cNvSpPr txBox="1"/>
          <p:nvPr/>
        </p:nvSpPr>
        <p:spPr>
          <a:xfrm>
            <a:off x="6108227" y="618639"/>
            <a:ext cx="5479489"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BALANCE SHEET BREAKDOWN </a:t>
            </a:r>
            <a:r>
              <a:rPr lang="pt-BR" sz="1400" b="1" i="1" dirty="0">
                <a:solidFill>
                  <a:srgbClr val="1F2D61"/>
                </a:solidFill>
                <a:latin typeface="Bahnschrift SemiCondensed" panose="020B0502040204020203" pitchFamily="34" charset="0"/>
                <a:cs typeface="Arial" panose="020B0604020202020204" pitchFamily="34" charset="0"/>
              </a:rPr>
              <a:t>(BRL ‘000)</a:t>
            </a:r>
          </a:p>
        </p:txBody>
      </p:sp>
      <p:cxnSp>
        <p:nvCxnSpPr>
          <p:cNvPr id="307" name="Conector reto 306">
            <a:extLst>
              <a:ext uri="{FF2B5EF4-FFF2-40B4-BE49-F238E27FC236}">
                <a16:creationId xmlns:a16="http://schemas.microsoft.com/office/drawing/2014/main" id="{D6BBB24D-BB9D-4531-BBF9-44D70E3F6642}"/>
              </a:ext>
            </a:extLst>
          </p:cNvPr>
          <p:cNvCxnSpPr>
            <a:cxnSpLocks/>
          </p:cNvCxnSpPr>
          <p:nvPr/>
        </p:nvCxnSpPr>
        <p:spPr>
          <a:xfrm>
            <a:off x="6159710" y="926349"/>
            <a:ext cx="5955376"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364" name="CaixaDeTexto 363">
            <a:extLst>
              <a:ext uri="{FF2B5EF4-FFF2-40B4-BE49-F238E27FC236}">
                <a16:creationId xmlns:a16="http://schemas.microsoft.com/office/drawing/2014/main" id="{80CD52E8-711A-46E6-A00A-E3F78C29CB7B}"/>
              </a:ext>
            </a:extLst>
          </p:cNvPr>
          <p:cNvSpPr txBox="1"/>
          <p:nvPr/>
        </p:nvSpPr>
        <p:spPr>
          <a:xfrm>
            <a:off x="11473389" y="4561940"/>
            <a:ext cx="566897" cy="215444"/>
          </a:xfrm>
          <a:prstGeom prst="rect">
            <a:avLst/>
          </a:prstGeom>
          <a:noFill/>
        </p:spPr>
        <p:txBody>
          <a:bodyPr wrap="square" rtlCol="0">
            <a:spAutoFit/>
          </a:bodyPr>
          <a:lstStyle/>
          <a:p>
            <a:pPr algn="r"/>
            <a:r>
              <a:rPr lang="pt-BR" sz="800" i="1" dirty="0">
                <a:solidFill>
                  <a:srgbClr val="FFFFFF"/>
                </a:solidFill>
                <a:latin typeface="Arial" panose="020B0604020202020204" pitchFamily="34" charset="0"/>
                <a:cs typeface="Arial" panose="020B0604020202020204" pitchFamily="34" charset="0"/>
              </a:rPr>
              <a:t>14.9</a:t>
            </a:r>
          </a:p>
        </p:txBody>
      </p:sp>
      <p:sp>
        <p:nvSpPr>
          <p:cNvPr id="62" name="CaixaDeTexto 61">
            <a:extLst>
              <a:ext uri="{FF2B5EF4-FFF2-40B4-BE49-F238E27FC236}">
                <a16:creationId xmlns:a16="http://schemas.microsoft.com/office/drawing/2014/main" id="{A0A2BF6D-A603-4BF0-B198-1DC1DFDF129B}"/>
              </a:ext>
            </a:extLst>
          </p:cNvPr>
          <p:cNvSpPr txBox="1"/>
          <p:nvPr/>
        </p:nvSpPr>
        <p:spPr>
          <a:xfrm>
            <a:off x="6159710" y="4472329"/>
            <a:ext cx="2498330"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ASSETS’ HIGHLIGHTS</a:t>
            </a:r>
            <a:endParaRPr lang="pt-BR" sz="1400" b="1" i="1" dirty="0">
              <a:solidFill>
                <a:srgbClr val="1F2D61"/>
              </a:solidFill>
              <a:latin typeface="Bahnschrift SemiCondensed" panose="020B0502040204020203" pitchFamily="34" charset="0"/>
              <a:cs typeface="Arial" panose="020B0604020202020204" pitchFamily="34" charset="0"/>
            </a:endParaRPr>
          </a:p>
        </p:txBody>
      </p:sp>
      <p:cxnSp>
        <p:nvCxnSpPr>
          <p:cNvPr id="63" name="Conector reto 62">
            <a:extLst>
              <a:ext uri="{FF2B5EF4-FFF2-40B4-BE49-F238E27FC236}">
                <a16:creationId xmlns:a16="http://schemas.microsoft.com/office/drawing/2014/main" id="{DBEF93C7-49BF-4023-8E12-FF598762404F}"/>
              </a:ext>
            </a:extLst>
          </p:cNvPr>
          <p:cNvCxnSpPr>
            <a:cxnSpLocks/>
          </p:cNvCxnSpPr>
          <p:nvPr/>
        </p:nvCxnSpPr>
        <p:spPr>
          <a:xfrm>
            <a:off x="6213189" y="4762521"/>
            <a:ext cx="2759515"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72" name="CaixaDeTexto 71">
            <a:extLst>
              <a:ext uri="{FF2B5EF4-FFF2-40B4-BE49-F238E27FC236}">
                <a16:creationId xmlns:a16="http://schemas.microsoft.com/office/drawing/2014/main" id="{6A43707D-CC80-4A86-B98C-7B5756E19F0B}"/>
              </a:ext>
            </a:extLst>
          </p:cNvPr>
          <p:cNvSpPr txBox="1"/>
          <p:nvPr/>
        </p:nvSpPr>
        <p:spPr>
          <a:xfrm>
            <a:off x="9289723" y="4472329"/>
            <a:ext cx="2498330"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LIABILITIES’ HIGHLIGHTS</a:t>
            </a:r>
            <a:endParaRPr lang="pt-BR" sz="1400" b="1" i="1" dirty="0">
              <a:solidFill>
                <a:srgbClr val="1F2D61"/>
              </a:solidFill>
              <a:latin typeface="Bahnschrift SemiCondensed" panose="020B0502040204020203" pitchFamily="34" charset="0"/>
              <a:cs typeface="Arial" panose="020B0604020202020204" pitchFamily="34" charset="0"/>
            </a:endParaRPr>
          </a:p>
        </p:txBody>
      </p:sp>
      <p:cxnSp>
        <p:nvCxnSpPr>
          <p:cNvPr id="73" name="Conector reto 72">
            <a:extLst>
              <a:ext uri="{FF2B5EF4-FFF2-40B4-BE49-F238E27FC236}">
                <a16:creationId xmlns:a16="http://schemas.microsoft.com/office/drawing/2014/main" id="{086DE5AE-163A-47BB-BC41-2B4330E9F9B9}"/>
              </a:ext>
            </a:extLst>
          </p:cNvPr>
          <p:cNvCxnSpPr>
            <a:cxnSpLocks/>
          </p:cNvCxnSpPr>
          <p:nvPr/>
        </p:nvCxnSpPr>
        <p:spPr>
          <a:xfrm>
            <a:off x="9362979" y="4767569"/>
            <a:ext cx="2759515"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66" name="CaixaDeTexto 65">
            <a:extLst>
              <a:ext uri="{FF2B5EF4-FFF2-40B4-BE49-F238E27FC236}">
                <a16:creationId xmlns:a16="http://schemas.microsoft.com/office/drawing/2014/main" id="{89F62655-EB26-3ED5-FCB9-5F47515CBEAC}"/>
              </a:ext>
            </a:extLst>
          </p:cNvPr>
          <p:cNvSpPr txBox="1"/>
          <p:nvPr/>
        </p:nvSpPr>
        <p:spPr>
          <a:xfrm>
            <a:off x="6179999" y="4794621"/>
            <a:ext cx="2759515" cy="1785104"/>
          </a:xfrm>
          <a:prstGeom prst="rect">
            <a:avLst/>
          </a:prstGeom>
          <a:noFill/>
        </p:spPr>
        <p:txBody>
          <a:bodyPr wrap="square" rtlCol="0">
            <a:spAutoFit/>
          </a:bodyPr>
          <a:lstStyle/>
          <a:p>
            <a:pPr marL="171450" indent="-171450" algn="just">
              <a:buFont typeface="Wingdings" panose="05000000000000000000" pitchFamily="2" charset="2"/>
              <a:buChar char="§"/>
            </a:pPr>
            <a:r>
              <a:rPr lang="en-US" sz="1000" dirty="0">
                <a:solidFill>
                  <a:schemeClr val="tx1">
                    <a:lumMod val="65000"/>
                    <a:lumOff val="35000"/>
                  </a:schemeClr>
                </a:solidFill>
                <a:latin typeface="Bahnschrift SemiCondensed" panose="020B0502040204020203" pitchFamily="34" charset="0"/>
                <a:cs typeface="Arial" panose="020B0604020202020204" pitchFamily="34" charset="0"/>
              </a:rPr>
              <a:t>Accounts receivable, which amounted to BRL 1 billion in 2020, decreased to only BRL 184 million in 2021 and further reduced to just BRL 3 million in 2023. This asset was related to an accounting practice at </a:t>
            </a:r>
            <a:r>
              <a:rPr lang="en-US" sz="1000" dirty="0" err="1">
                <a:solidFill>
                  <a:schemeClr val="tx1">
                    <a:lumMod val="65000"/>
                    <a:lumOff val="35000"/>
                  </a:schemeClr>
                </a:solidFill>
                <a:latin typeface="Bahnschrift SemiCondensed" panose="020B0502040204020203" pitchFamily="34" charset="0"/>
                <a:cs typeface="Arial" panose="020B0604020202020204" pitchFamily="34" charset="0"/>
              </a:rPr>
              <a:t>Buritirama</a:t>
            </a:r>
            <a:r>
              <a:rPr lang="en-US" sz="1000" dirty="0">
                <a:solidFill>
                  <a:schemeClr val="tx1">
                    <a:lumMod val="65000"/>
                    <a:lumOff val="35000"/>
                  </a:schemeClr>
                </a:solidFill>
                <a:latin typeface="Bahnschrift SemiCondensed" panose="020B0502040204020203" pitchFamily="34" charset="0"/>
                <a:cs typeface="Arial" panose="020B0604020202020204" pitchFamily="34" charset="0"/>
              </a:rPr>
              <a:t> known as "pre-billing". At the end of the year, an invoice for an excessive amount was issued by the main client for shipments that were never made.</a:t>
            </a:r>
          </a:p>
          <a:p>
            <a:pPr marL="171450" indent="-171450" algn="just">
              <a:buFont typeface="Wingdings" panose="05000000000000000000" pitchFamily="2" charset="2"/>
              <a:buChar char="§"/>
            </a:pPr>
            <a:r>
              <a:rPr lang="en-US" sz="1000" dirty="0">
                <a:solidFill>
                  <a:schemeClr val="tx1">
                    <a:lumMod val="65000"/>
                    <a:lumOff val="35000"/>
                  </a:schemeClr>
                </a:solidFill>
                <a:latin typeface="Bahnschrift SemiCondensed" panose="020B0502040204020203" pitchFamily="34" charset="0"/>
                <a:cs typeface="Arial" panose="020B0604020202020204" pitchFamily="34" charset="0"/>
              </a:rPr>
              <a:t>The BRL 615 million from related parties pertains to a loan agreement with the individual João Araújo, established in 2020.</a:t>
            </a:r>
            <a:endParaRPr lang="pt-BR" sz="1000" dirty="0">
              <a:solidFill>
                <a:schemeClr val="tx1">
                  <a:lumMod val="65000"/>
                  <a:lumOff val="35000"/>
                </a:schemeClr>
              </a:solidFill>
              <a:latin typeface="Bahnschrift SemiCondensed" panose="020B0502040204020203" pitchFamily="34" charset="0"/>
              <a:cs typeface="Arial" panose="020B0604020202020204" pitchFamily="34" charset="0"/>
            </a:endParaRPr>
          </a:p>
        </p:txBody>
      </p:sp>
      <p:sp>
        <p:nvSpPr>
          <p:cNvPr id="67" name="CaixaDeTexto 66">
            <a:extLst>
              <a:ext uri="{FF2B5EF4-FFF2-40B4-BE49-F238E27FC236}">
                <a16:creationId xmlns:a16="http://schemas.microsoft.com/office/drawing/2014/main" id="{E714733E-42BF-1C80-5C7F-02B2D3BB8A91}"/>
              </a:ext>
            </a:extLst>
          </p:cNvPr>
          <p:cNvSpPr txBox="1"/>
          <p:nvPr/>
        </p:nvSpPr>
        <p:spPr>
          <a:xfrm>
            <a:off x="9360054" y="4820935"/>
            <a:ext cx="2759515" cy="861774"/>
          </a:xfrm>
          <a:prstGeom prst="rect">
            <a:avLst/>
          </a:prstGeom>
          <a:noFill/>
        </p:spPr>
        <p:txBody>
          <a:bodyPr wrap="square" rtlCol="0">
            <a:spAutoFit/>
          </a:bodyPr>
          <a:lstStyle/>
          <a:p>
            <a:pPr marL="171450" indent="-171450" algn="just">
              <a:buFont typeface="Wingdings" panose="05000000000000000000" pitchFamily="2" charset="2"/>
              <a:buChar char="§"/>
            </a:pPr>
            <a:r>
              <a:rPr lang="en-US" sz="1000" dirty="0">
                <a:solidFill>
                  <a:schemeClr val="tx1">
                    <a:lumMod val="65000"/>
                    <a:lumOff val="35000"/>
                  </a:schemeClr>
                </a:solidFill>
                <a:latin typeface="Bahnschrift SemiCondensed" panose="020B0502040204020203" pitchFamily="34" charset="0"/>
                <a:cs typeface="Arial" panose="020B0604020202020204" pitchFamily="34" charset="0"/>
              </a:rPr>
              <a:t>Loans and financing are mostly agreements for Advance Payment for Export Contracts (ACC) and Property, Plant, and Equipment (PPE) with annual interest rates ranging from 3.8% to 6.7%. Most of them have been secured by João Araújo.</a:t>
            </a:r>
            <a:endParaRPr lang="pt-BR" sz="1000" dirty="0">
              <a:solidFill>
                <a:schemeClr val="tx1">
                  <a:lumMod val="65000"/>
                  <a:lumOff val="35000"/>
                </a:schemeClr>
              </a:solidFill>
              <a:latin typeface="Bahnschrift SemiCondensed" panose="020B0502040204020203" pitchFamily="34" charset="0"/>
              <a:cs typeface="Arial" panose="020B0604020202020204" pitchFamily="34" charset="0"/>
            </a:endParaRPr>
          </a:p>
        </p:txBody>
      </p:sp>
      <p:sp>
        <p:nvSpPr>
          <p:cNvPr id="31" name="CaixaDeTexto 30">
            <a:extLst>
              <a:ext uri="{FF2B5EF4-FFF2-40B4-BE49-F238E27FC236}">
                <a16:creationId xmlns:a16="http://schemas.microsoft.com/office/drawing/2014/main" id="{2E0E7B06-A14E-2460-61B8-77876A8795D8}"/>
              </a:ext>
            </a:extLst>
          </p:cNvPr>
          <p:cNvSpPr txBox="1"/>
          <p:nvPr/>
        </p:nvSpPr>
        <p:spPr>
          <a:xfrm>
            <a:off x="6210239" y="2241542"/>
            <a:ext cx="1043068" cy="461665"/>
          </a:xfrm>
          <a:prstGeom prst="rect">
            <a:avLst/>
          </a:prstGeom>
          <a:noFill/>
        </p:spPr>
        <p:txBody>
          <a:bodyPr wrap="square" rtlCol="0">
            <a:spAutoFit/>
          </a:bodyPr>
          <a:lstStyle/>
          <a:p>
            <a:r>
              <a:rPr lang="pt-BR" sz="1200" i="1" dirty="0" err="1">
                <a:solidFill>
                  <a:schemeClr val="accent6">
                    <a:lumMod val="50000"/>
                  </a:schemeClr>
                </a:solidFill>
                <a:latin typeface="Bahnschrift SemiCondensed" panose="020B0502040204020203" pitchFamily="34" charset="0"/>
                <a:cs typeface="Arial" panose="020B0604020202020204" pitchFamily="34" charset="0"/>
              </a:rPr>
              <a:t>Related</a:t>
            </a:r>
            <a:r>
              <a:rPr lang="pt-BR" sz="1200" i="1" dirty="0">
                <a:solidFill>
                  <a:schemeClr val="accent6">
                    <a:lumMod val="50000"/>
                  </a:schemeClr>
                </a:solidFill>
                <a:latin typeface="Bahnschrift SemiCondensed" panose="020B0502040204020203" pitchFamily="34" charset="0"/>
                <a:cs typeface="Arial" panose="020B0604020202020204" pitchFamily="34" charset="0"/>
              </a:rPr>
              <a:t> </a:t>
            </a:r>
            <a:r>
              <a:rPr lang="pt-BR" sz="1200" i="1" dirty="0" err="1">
                <a:solidFill>
                  <a:schemeClr val="accent6">
                    <a:lumMod val="50000"/>
                  </a:schemeClr>
                </a:solidFill>
                <a:latin typeface="Bahnschrift SemiCondensed" panose="020B0502040204020203" pitchFamily="34" charset="0"/>
                <a:cs typeface="Arial" panose="020B0604020202020204" pitchFamily="34" charset="0"/>
              </a:rPr>
              <a:t>Parties</a:t>
            </a:r>
            <a:endParaRPr lang="pt-BR" sz="1200" i="1" dirty="0">
              <a:solidFill>
                <a:schemeClr val="accent6">
                  <a:lumMod val="50000"/>
                </a:schemeClr>
              </a:solidFill>
              <a:latin typeface="Bahnschrift SemiCondensed" panose="020B0502040204020203" pitchFamily="34" charset="0"/>
              <a:cs typeface="Arial" panose="020B0604020202020204" pitchFamily="34" charset="0"/>
            </a:endParaRPr>
          </a:p>
        </p:txBody>
      </p:sp>
      <p:sp>
        <p:nvSpPr>
          <p:cNvPr id="32" name="CaixaDeTexto 31">
            <a:extLst>
              <a:ext uri="{FF2B5EF4-FFF2-40B4-BE49-F238E27FC236}">
                <a16:creationId xmlns:a16="http://schemas.microsoft.com/office/drawing/2014/main" id="{46C93C83-CFE9-C101-10ED-6EF5B16925B7}"/>
              </a:ext>
            </a:extLst>
          </p:cNvPr>
          <p:cNvSpPr txBox="1"/>
          <p:nvPr/>
        </p:nvSpPr>
        <p:spPr>
          <a:xfrm>
            <a:off x="6218776" y="2604688"/>
            <a:ext cx="682645" cy="253916"/>
          </a:xfrm>
          <a:prstGeom prst="rect">
            <a:avLst/>
          </a:prstGeom>
          <a:noFill/>
        </p:spPr>
        <p:txBody>
          <a:bodyPr wrap="square" rtlCol="0">
            <a:spAutoFit/>
          </a:bodyPr>
          <a:lstStyle/>
          <a:p>
            <a:r>
              <a:rPr lang="pt-BR" sz="1050" b="1" i="1" dirty="0">
                <a:solidFill>
                  <a:schemeClr val="accent6">
                    <a:lumMod val="50000"/>
                  </a:schemeClr>
                </a:solidFill>
                <a:latin typeface="Bahnschrift SemiCondensed" panose="020B0502040204020203" pitchFamily="34" charset="0"/>
                <a:cs typeface="Arial" panose="020B0604020202020204" pitchFamily="34" charset="0"/>
              </a:rPr>
              <a:t>614,736</a:t>
            </a:r>
          </a:p>
        </p:txBody>
      </p:sp>
      <p:sp>
        <p:nvSpPr>
          <p:cNvPr id="42" name="CaixaDeTexto 41">
            <a:extLst>
              <a:ext uri="{FF2B5EF4-FFF2-40B4-BE49-F238E27FC236}">
                <a16:creationId xmlns:a16="http://schemas.microsoft.com/office/drawing/2014/main" id="{1E898291-5A82-1AB9-A2B3-F86C3C82254A}"/>
              </a:ext>
            </a:extLst>
          </p:cNvPr>
          <p:cNvSpPr txBox="1"/>
          <p:nvPr/>
        </p:nvSpPr>
        <p:spPr>
          <a:xfrm>
            <a:off x="6327148" y="4000140"/>
            <a:ext cx="566897" cy="184666"/>
          </a:xfrm>
          <a:prstGeom prst="rect">
            <a:avLst/>
          </a:prstGeom>
          <a:noFill/>
        </p:spPr>
        <p:txBody>
          <a:bodyPr wrap="square" rtlCol="0">
            <a:spAutoFit/>
          </a:bodyPr>
          <a:lstStyle/>
          <a:p>
            <a:r>
              <a:rPr lang="pt-BR" sz="600" b="1" i="1" dirty="0">
                <a:solidFill>
                  <a:schemeClr val="accent6">
                    <a:lumMod val="50000"/>
                  </a:schemeClr>
                </a:solidFill>
                <a:latin typeface="Arial" panose="020B0604020202020204" pitchFamily="34" charset="0"/>
                <a:cs typeface="Arial" panose="020B0604020202020204" pitchFamily="34" charset="0"/>
              </a:rPr>
              <a:t>354,316</a:t>
            </a:r>
          </a:p>
        </p:txBody>
      </p:sp>
      <p:sp>
        <p:nvSpPr>
          <p:cNvPr id="43" name="CaixaDeTexto 42">
            <a:extLst>
              <a:ext uri="{FF2B5EF4-FFF2-40B4-BE49-F238E27FC236}">
                <a16:creationId xmlns:a16="http://schemas.microsoft.com/office/drawing/2014/main" id="{9E303BE3-D0EF-6DE7-CC1F-9C3F14426863}"/>
              </a:ext>
            </a:extLst>
          </p:cNvPr>
          <p:cNvSpPr txBox="1"/>
          <p:nvPr/>
        </p:nvSpPr>
        <p:spPr>
          <a:xfrm>
            <a:off x="6810698" y="3944618"/>
            <a:ext cx="586419" cy="153888"/>
          </a:xfrm>
          <a:prstGeom prst="rect">
            <a:avLst/>
          </a:prstGeom>
          <a:noFill/>
        </p:spPr>
        <p:txBody>
          <a:bodyPr wrap="square" rtlCol="0">
            <a:spAutoFit/>
          </a:bodyPr>
          <a:lstStyle/>
          <a:p>
            <a:r>
              <a:rPr lang="pt-BR" sz="400" i="1" dirty="0">
                <a:solidFill>
                  <a:schemeClr val="accent6">
                    <a:lumMod val="50000"/>
                  </a:schemeClr>
                </a:solidFill>
                <a:latin typeface="Arial" panose="020B0604020202020204" pitchFamily="34" charset="0"/>
                <a:cs typeface="Arial" panose="020B0604020202020204" pitchFamily="34" charset="0"/>
              </a:rPr>
              <a:t>Imobilizado</a:t>
            </a:r>
          </a:p>
        </p:txBody>
      </p:sp>
      <p:sp>
        <p:nvSpPr>
          <p:cNvPr id="44" name="CaixaDeTexto 43">
            <a:extLst>
              <a:ext uri="{FF2B5EF4-FFF2-40B4-BE49-F238E27FC236}">
                <a16:creationId xmlns:a16="http://schemas.microsoft.com/office/drawing/2014/main" id="{FE8C9252-7663-2948-97FA-338344452B7A}"/>
              </a:ext>
            </a:extLst>
          </p:cNvPr>
          <p:cNvSpPr txBox="1"/>
          <p:nvPr/>
        </p:nvSpPr>
        <p:spPr>
          <a:xfrm>
            <a:off x="7253306" y="3944618"/>
            <a:ext cx="586419" cy="153888"/>
          </a:xfrm>
          <a:prstGeom prst="rect">
            <a:avLst/>
          </a:prstGeom>
          <a:noFill/>
        </p:spPr>
        <p:txBody>
          <a:bodyPr wrap="square" rtlCol="0">
            <a:spAutoFit/>
          </a:bodyPr>
          <a:lstStyle/>
          <a:p>
            <a:r>
              <a:rPr lang="pt-BR" sz="400" i="1" dirty="0">
                <a:solidFill>
                  <a:schemeClr val="accent6">
                    <a:lumMod val="50000"/>
                  </a:schemeClr>
                </a:solidFill>
                <a:latin typeface="Arial" panose="020B0604020202020204" pitchFamily="34" charset="0"/>
                <a:cs typeface="Arial" panose="020B0604020202020204" pitchFamily="34" charset="0"/>
              </a:rPr>
              <a:t>Intangível</a:t>
            </a:r>
          </a:p>
        </p:txBody>
      </p:sp>
      <p:sp>
        <p:nvSpPr>
          <p:cNvPr id="45" name="CaixaDeTexto 44">
            <a:extLst>
              <a:ext uri="{FF2B5EF4-FFF2-40B4-BE49-F238E27FC236}">
                <a16:creationId xmlns:a16="http://schemas.microsoft.com/office/drawing/2014/main" id="{F8D841FE-25D9-1BC0-7C46-C812C7971F06}"/>
              </a:ext>
            </a:extLst>
          </p:cNvPr>
          <p:cNvSpPr txBox="1"/>
          <p:nvPr/>
        </p:nvSpPr>
        <p:spPr>
          <a:xfrm>
            <a:off x="6818419" y="4028190"/>
            <a:ext cx="566897" cy="153888"/>
          </a:xfrm>
          <a:prstGeom prst="rect">
            <a:avLst/>
          </a:prstGeom>
          <a:noFill/>
        </p:spPr>
        <p:txBody>
          <a:bodyPr wrap="square" rtlCol="0">
            <a:spAutoFit/>
          </a:bodyPr>
          <a:lstStyle/>
          <a:p>
            <a:r>
              <a:rPr lang="pt-BR" sz="400" b="1" i="1" dirty="0">
                <a:solidFill>
                  <a:schemeClr val="accent6">
                    <a:lumMod val="50000"/>
                  </a:schemeClr>
                </a:solidFill>
                <a:latin typeface="Arial" panose="020B0604020202020204" pitchFamily="34" charset="0"/>
                <a:cs typeface="Arial" panose="020B0604020202020204" pitchFamily="34" charset="0"/>
              </a:rPr>
              <a:t>186</a:t>
            </a:r>
          </a:p>
        </p:txBody>
      </p:sp>
      <p:sp>
        <p:nvSpPr>
          <p:cNvPr id="64" name="CaixaDeTexto 63">
            <a:extLst>
              <a:ext uri="{FF2B5EF4-FFF2-40B4-BE49-F238E27FC236}">
                <a16:creationId xmlns:a16="http://schemas.microsoft.com/office/drawing/2014/main" id="{19B29027-DDA2-AA43-C22D-1E8B4FFA6546}"/>
              </a:ext>
            </a:extLst>
          </p:cNvPr>
          <p:cNvSpPr txBox="1"/>
          <p:nvPr/>
        </p:nvSpPr>
        <p:spPr>
          <a:xfrm>
            <a:off x="11350996" y="4335984"/>
            <a:ext cx="693086" cy="169277"/>
          </a:xfrm>
          <a:prstGeom prst="rect">
            <a:avLst/>
          </a:prstGeom>
          <a:noFill/>
        </p:spPr>
        <p:txBody>
          <a:bodyPr wrap="square" rtlCol="0">
            <a:spAutoFit/>
          </a:bodyPr>
          <a:lstStyle/>
          <a:p>
            <a:r>
              <a:rPr lang="pt-BR" sz="500" b="1" i="1" dirty="0">
                <a:solidFill>
                  <a:schemeClr val="bg1"/>
                </a:solidFill>
                <a:latin typeface="Arial" panose="020B0604020202020204" pitchFamily="34" charset="0"/>
                <a:cs typeface="Arial" panose="020B0604020202020204" pitchFamily="34" charset="0"/>
              </a:rPr>
              <a:t>48</a:t>
            </a:r>
          </a:p>
        </p:txBody>
      </p:sp>
      <p:sp>
        <p:nvSpPr>
          <p:cNvPr id="15" name="CaixaDeTexto 14">
            <a:extLst>
              <a:ext uri="{FF2B5EF4-FFF2-40B4-BE49-F238E27FC236}">
                <a16:creationId xmlns:a16="http://schemas.microsoft.com/office/drawing/2014/main" id="{D9FBD9CF-7230-5498-61AD-AC347CAB20A7}"/>
              </a:ext>
            </a:extLst>
          </p:cNvPr>
          <p:cNvSpPr txBox="1"/>
          <p:nvPr/>
        </p:nvSpPr>
        <p:spPr>
          <a:xfrm>
            <a:off x="6219904" y="2979742"/>
            <a:ext cx="690395" cy="246221"/>
          </a:xfrm>
          <a:prstGeom prst="rect">
            <a:avLst/>
          </a:prstGeom>
          <a:noFill/>
        </p:spPr>
        <p:txBody>
          <a:bodyPr wrap="square" rtlCol="0">
            <a:spAutoFit/>
          </a:bodyPr>
          <a:lstStyle/>
          <a:p>
            <a:r>
              <a:rPr lang="pt-BR" sz="1000" i="1" dirty="0" err="1">
                <a:solidFill>
                  <a:schemeClr val="accent6">
                    <a:lumMod val="50000"/>
                  </a:schemeClr>
                </a:solidFill>
                <a:latin typeface="Bahnschrift SemiCondensed" panose="020B0502040204020203" pitchFamily="34" charset="0"/>
                <a:cs typeface="Arial" panose="020B0604020202020204" pitchFamily="34" charset="0"/>
              </a:rPr>
              <a:t>Inventory</a:t>
            </a:r>
            <a:endParaRPr lang="pt-BR" sz="1000" i="1" dirty="0">
              <a:solidFill>
                <a:schemeClr val="accent6">
                  <a:lumMod val="50000"/>
                </a:schemeClr>
              </a:solidFill>
              <a:latin typeface="Bahnschrift SemiCondensed" panose="020B0502040204020203" pitchFamily="34" charset="0"/>
              <a:cs typeface="Arial" panose="020B0604020202020204" pitchFamily="34" charset="0"/>
            </a:endParaRPr>
          </a:p>
        </p:txBody>
      </p:sp>
      <p:sp>
        <p:nvSpPr>
          <p:cNvPr id="17" name="CaixaDeTexto 16">
            <a:extLst>
              <a:ext uri="{FF2B5EF4-FFF2-40B4-BE49-F238E27FC236}">
                <a16:creationId xmlns:a16="http://schemas.microsoft.com/office/drawing/2014/main" id="{7311796D-1021-14C8-B0EF-4260D3F3F2A2}"/>
              </a:ext>
            </a:extLst>
          </p:cNvPr>
          <p:cNvSpPr txBox="1"/>
          <p:nvPr/>
        </p:nvSpPr>
        <p:spPr>
          <a:xfrm>
            <a:off x="6212614" y="3129678"/>
            <a:ext cx="682645" cy="230832"/>
          </a:xfrm>
          <a:prstGeom prst="rect">
            <a:avLst/>
          </a:prstGeom>
          <a:noFill/>
        </p:spPr>
        <p:txBody>
          <a:bodyPr wrap="square" rtlCol="0">
            <a:spAutoFit/>
          </a:bodyPr>
          <a:lstStyle/>
          <a:p>
            <a:r>
              <a:rPr lang="pt-BR" sz="900" b="1" i="1" dirty="0">
                <a:solidFill>
                  <a:schemeClr val="accent6">
                    <a:lumMod val="50000"/>
                  </a:schemeClr>
                </a:solidFill>
                <a:latin typeface="Bahnschrift SemiCondensed" panose="020B0502040204020203" pitchFamily="34" charset="0"/>
                <a:cs typeface="Arial" panose="020B0604020202020204" pitchFamily="34" charset="0"/>
              </a:rPr>
              <a:t>110,731</a:t>
            </a:r>
          </a:p>
        </p:txBody>
      </p:sp>
      <p:sp>
        <p:nvSpPr>
          <p:cNvPr id="18" name="CaixaDeTexto 17">
            <a:extLst>
              <a:ext uri="{FF2B5EF4-FFF2-40B4-BE49-F238E27FC236}">
                <a16:creationId xmlns:a16="http://schemas.microsoft.com/office/drawing/2014/main" id="{8EB3C821-D3FF-97F6-3543-4FA84D1EC4A0}"/>
              </a:ext>
            </a:extLst>
          </p:cNvPr>
          <p:cNvSpPr txBox="1"/>
          <p:nvPr/>
        </p:nvSpPr>
        <p:spPr>
          <a:xfrm>
            <a:off x="7017177" y="2811760"/>
            <a:ext cx="690395" cy="276999"/>
          </a:xfrm>
          <a:prstGeom prst="rect">
            <a:avLst/>
          </a:prstGeom>
          <a:noFill/>
        </p:spPr>
        <p:txBody>
          <a:bodyPr wrap="square" rtlCol="0">
            <a:spAutoFit/>
          </a:bodyPr>
          <a:lstStyle/>
          <a:p>
            <a:r>
              <a:rPr lang="pt-BR" sz="600" i="1" dirty="0" err="1">
                <a:solidFill>
                  <a:schemeClr val="accent6">
                    <a:lumMod val="50000"/>
                  </a:schemeClr>
                </a:solidFill>
                <a:latin typeface="Bahnschrift SemiCondensed" panose="020B0502040204020203" pitchFamily="34" charset="0"/>
                <a:cs typeface="Arial" panose="020B0604020202020204" pitchFamily="34" charset="0"/>
              </a:rPr>
              <a:t>Prepaid</a:t>
            </a:r>
            <a:r>
              <a:rPr lang="pt-BR" sz="600" i="1" dirty="0">
                <a:solidFill>
                  <a:schemeClr val="accent6">
                    <a:lumMod val="50000"/>
                  </a:schemeClr>
                </a:solidFill>
                <a:latin typeface="Bahnschrift SemiCondensed" panose="020B0502040204020203" pitchFamily="34" charset="0"/>
                <a:cs typeface="Arial" panose="020B0604020202020204" pitchFamily="34" charset="0"/>
              </a:rPr>
              <a:t> </a:t>
            </a:r>
            <a:r>
              <a:rPr lang="pt-BR" sz="600" i="1" dirty="0" err="1">
                <a:solidFill>
                  <a:schemeClr val="accent6">
                    <a:lumMod val="50000"/>
                  </a:schemeClr>
                </a:solidFill>
                <a:latin typeface="Bahnschrift SemiCondensed" panose="020B0502040204020203" pitchFamily="34" charset="0"/>
                <a:cs typeface="Arial" panose="020B0604020202020204" pitchFamily="34" charset="0"/>
              </a:rPr>
              <a:t>Expenses</a:t>
            </a:r>
            <a:endParaRPr lang="pt-BR" sz="600" i="1" dirty="0">
              <a:solidFill>
                <a:schemeClr val="accent6">
                  <a:lumMod val="50000"/>
                </a:schemeClr>
              </a:solidFill>
              <a:latin typeface="Bahnschrift SemiCondensed" panose="020B0502040204020203" pitchFamily="34" charset="0"/>
              <a:cs typeface="Arial" panose="020B0604020202020204" pitchFamily="34" charset="0"/>
            </a:endParaRPr>
          </a:p>
        </p:txBody>
      </p:sp>
      <p:sp>
        <p:nvSpPr>
          <p:cNvPr id="21" name="CaixaDeTexto 20">
            <a:extLst>
              <a:ext uri="{FF2B5EF4-FFF2-40B4-BE49-F238E27FC236}">
                <a16:creationId xmlns:a16="http://schemas.microsoft.com/office/drawing/2014/main" id="{86CD26C5-2B95-0991-768F-EECA416F06E9}"/>
              </a:ext>
            </a:extLst>
          </p:cNvPr>
          <p:cNvSpPr txBox="1"/>
          <p:nvPr/>
        </p:nvSpPr>
        <p:spPr>
          <a:xfrm>
            <a:off x="7026553" y="2985625"/>
            <a:ext cx="682645" cy="169277"/>
          </a:xfrm>
          <a:prstGeom prst="rect">
            <a:avLst/>
          </a:prstGeom>
          <a:noFill/>
        </p:spPr>
        <p:txBody>
          <a:bodyPr wrap="square" rtlCol="0">
            <a:spAutoFit/>
          </a:bodyPr>
          <a:lstStyle/>
          <a:p>
            <a:r>
              <a:rPr lang="pt-BR" sz="500" b="1" i="1">
                <a:solidFill>
                  <a:schemeClr val="accent6">
                    <a:lumMod val="50000"/>
                  </a:schemeClr>
                </a:solidFill>
                <a:latin typeface="Bahnschrift SemiCondensed" panose="020B0502040204020203" pitchFamily="34" charset="0"/>
                <a:cs typeface="Arial" panose="020B0604020202020204" pitchFamily="34" charset="0"/>
              </a:rPr>
              <a:t>26,338</a:t>
            </a:r>
            <a:endParaRPr lang="pt-BR" sz="500" b="1" i="1" dirty="0">
              <a:solidFill>
                <a:schemeClr val="accent6">
                  <a:lumMod val="50000"/>
                </a:schemeClr>
              </a:solidFill>
              <a:latin typeface="Bahnschrift SemiCondensed" panose="020B0502040204020203" pitchFamily="34" charset="0"/>
              <a:cs typeface="Arial" panose="020B0604020202020204" pitchFamily="34" charset="0"/>
            </a:endParaRPr>
          </a:p>
        </p:txBody>
      </p:sp>
      <p:sp>
        <p:nvSpPr>
          <p:cNvPr id="22" name="CaixaDeTexto 21">
            <a:extLst>
              <a:ext uri="{FF2B5EF4-FFF2-40B4-BE49-F238E27FC236}">
                <a16:creationId xmlns:a16="http://schemas.microsoft.com/office/drawing/2014/main" id="{F758B330-CE54-C68A-F83A-904302C0B54C}"/>
              </a:ext>
            </a:extLst>
          </p:cNvPr>
          <p:cNvSpPr txBox="1"/>
          <p:nvPr/>
        </p:nvSpPr>
        <p:spPr>
          <a:xfrm>
            <a:off x="7018183" y="3076072"/>
            <a:ext cx="690395" cy="276999"/>
          </a:xfrm>
          <a:prstGeom prst="rect">
            <a:avLst/>
          </a:prstGeom>
          <a:noFill/>
        </p:spPr>
        <p:txBody>
          <a:bodyPr wrap="square" rtlCol="0">
            <a:spAutoFit/>
          </a:bodyPr>
          <a:lstStyle/>
          <a:p>
            <a:r>
              <a:rPr lang="pt-BR" sz="600" i="1" dirty="0" err="1">
                <a:solidFill>
                  <a:schemeClr val="accent6">
                    <a:lumMod val="50000"/>
                  </a:schemeClr>
                </a:solidFill>
                <a:latin typeface="Bahnschrift SemiCondensed" panose="020B0502040204020203" pitchFamily="34" charset="0"/>
                <a:cs typeface="Arial" panose="020B0604020202020204" pitchFamily="34" charset="0"/>
              </a:rPr>
              <a:t>Recoverable</a:t>
            </a:r>
            <a:endParaRPr lang="pt-BR" sz="600" i="1" dirty="0">
              <a:solidFill>
                <a:schemeClr val="accent6">
                  <a:lumMod val="50000"/>
                </a:schemeClr>
              </a:solidFill>
              <a:latin typeface="Bahnschrift SemiCondensed" panose="020B0502040204020203" pitchFamily="34" charset="0"/>
              <a:cs typeface="Arial" panose="020B0604020202020204" pitchFamily="34" charset="0"/>
            </a:endParaRPr>
          </a:p>
          <a:p>
            <a:r>
              <a:rPr lang="pt-BR" sz="600" i="1" dirty="0">
                <a:solidFill>
                  <a:schemeClr val="accent6">
                    <a:lumMod val="50000"/>
                  </a:schemeClr>
                </a:solidFill>
                <a:latin typeface="Bahnschrift SemiCondensed" panose="020B0502040204020203" pitchFamily="34" charset="0"/>
                <a:cs typeface="Arial" panose="020B0604020202020204" pitchFamily="34" charset="0"/>
              </a:rPr>
              <a:t>Taxes</a:t>
            </a:r>
          </a:p>
        </p:txBody>
      </p:sp>
      <p:sp>
        <p:nvSpPr>
          <p:cNvPr id="23" name="CaixaDeTexto 22">
            <a:extLst>
              <a:ext uri="{FF2B5EF4-FFF2-40B4-BE49-F238E27FC236}">
                <a16:creationId xmlns:a16="http://schemas.microsoft.com/office/drawing/2014/main" id="{369CA74E-75A6-1490-6385-CB0554662996}"/>
              </a:ext>
            </a:extLst>
          </p:cNvPr>
          <p:cNvSpPr txBox="1"/>
          <p:nvPr/>
        </p:nvSpPr>
        <p:spPr>
          <a:xfrm>
            <a:off x="7027559" y="3233343"/>
            <a:ext cx="682645" cy="169277"/>
          </a:xfrm>
          <a:prstGeom prst="rect">
            <a:avLst/>
          </a:prstGeom>
          <a:noFill/>
        </p:spPr>
        <p:txBody>
          <a:bodyPr wrap="square" rtlCol="0">
            <a:spAutoFit/>
          </a:bodyPr>
          <a:lstStyle/>
          <a:p>
            <a:r>
              <a:rPr lang="pt-BR" sz="500" b="1" i="1" dirty="0">
                <a:solidFill>
                  <a:schemeClr val="accent6">
                    <a:lumMod val="50000"/>
                  </a:schemeClr>
                </a:solidFill>
                <a:latin typeface="Bahnschrift SemiCondensed" panose="020B0502040204020203" pitchFamily="34" charset="0"/>
                <a:cs typeface="Arial" panose="020B0604020202020204" pitchFamily="34" charset="0"/>
              </a:rPr>
              <a:t>25,028</a:t>
            </a:r>
          </a:p>
        </p:txBody>
      </p:sp>
      <p:sp>
        <p:nvSpPr>
          <p:cNvPr id="78" name="CaixaDeTexto 77">
            <a:extLst>
              <a:ext uri="{FF2B5EF4-FFF2-40B4-BE49-F238E27FC236}">
                <a16:creationId xmlns:a16="http://schemas.microsoft.com/office/drawing/2014/main" id="{B667BFD8-0CCD-E221-765F-B9F1B1E7928A}"/>
              </a:ext>
            </a:extLst>
          </p:cNvPr>
          <p:cNvSpPr txBox="1"/>
          <p:nvPr/>
        </p:nvSpPr>
        <p:spPr>
          <a:xfrm>
            <a:off x="6306560" y="3903063"/>
            <a:ext cx="690395" cy="184666"/>
          </a:xfrm>
          <a:prstGeom prst="rect">
            <a:avLst/>
          </a:prstGeom>
          <a:noFill/>
        </p:spPr>
        <p:txBody>
          <a:bodyPr wrap="square" rtlCol="0">
            <a:spAutoFit/>
          </a:bodyPr>
          <a:lstStyle/>
          <a:p>
            <a:r>
              <a:rPr lang="pt-BR" sz="600" i="1" dirty="0">
                <a:solidFill>
                  <a:schemeClr val="accent6">
                    <a:lumMod val="50000"/>
                  </a:schemeClr>
                </a:solidFill>
                <a:latin typeface="Arial" panose="020B0604020202020204" pitchFamily="34" charset="0"/>
                <a:cs typeface="Arial" panose="020B0604020202020204" pitchFamily="34" charset="0"/>
              </a:rPr>
              <a:t>Investimentos</a:t>
            </a:r>
          </a:p>
        </p:txBody>
      </p:sp>
      <p:pic>
        <p:nvPicPr>
          <p:cNvPr id="82" name="Imagem 81">
            <a:extLst>
              <a:ext uri="{FF2B5EF4-FFF2-40B4-BE49-F238E27FC236}">
                <a16:creationId xmlns:a16="http://schemas.microsoft.com/office/drawing/2014/main" id="{16D3C71B-498F-BD5E-3A81-9F025C0B40C9}"/>
              </a:ext>
            </a:extLst>
          </p:cNvPr>
          <p:cNvPicPr>
            <a:picLocks noChangeAspect="1"/>
          </p:cNvPicPr>
          <p:nvPr/>
        </p:nvPicPr>
        <p:blipFill>
          <a:blip r:embed="rId5"/>
          <a:stretch>
            <a:fillRect/>
          </a:stretch>
        </p:blipFill>
        <p:spPr>
          <a:xfrm rot="16200000">
            <a:off x="6578617" y="3040537"/>
            <a:ext cx="742955" cy="1468150"/>
          </a:xfrm>
          <a:prstGeom prst="rect">
            <a:avLst/>
          </a:prstGeom>
        </p:spPr>
      </p:pic>
      <p:sp>
        <p:nvSpPr>
          <p:cNvPr id="83" name="CaixaDeTexto 82">
            <a:extLst>
              <a:ext uri="{FF2B5EF4-FFF2-40B4-BE49-F238E27FC236}">
                <a16:creationId xmlns:a16="http://schemas.microsoft.com/office/drawing/2014/main" id="{A3037C03-A153-28FA-2886-9EED1FBB44C3}"/>
              </a:ext>
            </a:extLst>
          </p:cNvPr>
          <p:cNvSpPr txBox="1"/>
          <p:nvPr/>
        </p:nvSpPr>
        <p:spPr>
          <a:xfrm>
            <a:off x="6185073" y="3764497"/>
            <a:ext cx="893628" cy="246221"/>
          </a:xfrm>
          <a:prstGeom prst="rect">
            <a:avLst/>
          </a:prstGeom>
          <a:noFill/>
        </p:spPr>
        <p:txBody>
          <a:bodyPr wrap="square" rtlCol="0">
            <a:spAutoFit/>
          </a:bodyPr>
          <a:lstStyle/>
          <a:p>
            <a:r>
              <a:rPr lang="pt-BR" sz="1000" i="1" dirty="0">
                <a:solidFill>
                  <a:schemeClr val="accent6">
                    <a:lumMod val="50000"/>
                  </a:schemeClr>
                </a:solidFill>
                <a:latin typeface="Bahnschrift SemiCondensed" panose="020B0502040204020203" pitchFamily="34" charset="0"/>
                <a:cs typeface="Arial" panose="020B0604020202020204" pitchFamily="34" charset="0"/>
              </a:rPr>
              <a:t>Investments</a:t>
            </a:r>
          </a:p>
        </p:txBody>
      </p:sp>
      <p:sp>
        <p:nvSpPr>
          <p:cNvPr id="84" name="CaixaDeTexto 83">
            <a:extLst>
              <a:ext uri="{FF2B5EF4-FFF2-40B4-BE49-F238E27FC236}">
                <a16:creationId xmlns:a16="http://schemas.microsoft.com/office/drawing/2014/main" id="{E7DF31AF-EB9A-95C8-211B-6DE977F3989E}"/>
              </a:ext>
            </a:extLst>
          </p:cNvPr>
          <p:cNvSpPr txBox="1"/>
          <p:nvPr/>
        </p:nvSpPr>
        <p:spPr>
          <a:xfrm>
            <a:off x="6196833" y="3914433"/>
            <a:ext cx="682645" cy="230832"/>
          </a:xfrm>
          <a:prstGeom prst="rect">
            <a:avLst/>
          </a:prstGeom>
          <a:noFill/>
        </p:spPr>
        <p:txBody>
          <a:bodyPr wrap="square" rtlCol="0">
            <a:spAutoFit/>
          </a:bodyPr>
          <a:lstStyle/>
          <a:p>
            <a:r>
              <a:rPr lang="pt-BR" sz="900" b="1" i="1" dirty="0">
                <a:solidFill>
                  <a:schemeClr val="accent6">
                    <a:lumMod val="50000"/>
                  </a:schemeClr>
                </a:solidFill>
                <a:latin typeface="Bahnschrift SemiCondensed" panose="020B0502040204020203" pitchFamily="34" charset="0"/>
                <a:cs typeface="Arial" panose="020B0604020202020204" pitchFamily="34" charset="0"/>
              </a:rPr>
              <a:t>354,316</a:t>
            </a:r>
          </a:p>
        </p:txBody>
      </p:sp>
      <p:sp>
        <p:nvSpPr>
          <p:cNvPr id="87" name="CaixaDeTexto 86">
            <a:extLst>
              <a:ext uri="{FF2B5EF4-FFF2-40B4-BE49-F238E27FC236}">
                <a16:creationId xmlns:a16="http://schemas.microsoft.com/office/drawing/2014/main" id="{082FA247-E579-C80B-4AD4-72ED10896E3A}"/>
              </a:ext>
            </a:extLst>
          </p:cNvPr>
          <p:cNvSpPr txBox="1"/>
          <p:nvPr/>
        </p:nvSpPr>
        <p:spPr>
          <a:xfrm>
            <a:off x="6935010" y="3837789"/>
            <a:ext cx="609140" cy="246221"/>
          </a:xfrm>
          <a:prstGeom prst="rect">
            <a:avLst/>
          </a:prstGeom>
          <a:noFill/>
        </p:spPr>
        <p:txBody>
          <a:bodyPr wrap="square" rtlCol="0">
            <a:spAutoFit/>
          </a:bodyPr>
          <a:lstStyle/>
          <a:p>
            <a:r>
              <a:rPr lang="pt-BR" sz="500" i="1" dirty="0" err="1">
                <a:solidFill>
                  <a:schemeClr val="accent6">
                    <a:lumMod val="50000"/>
                  </a:schemeClr>
                </a:solidFill>
                <a:latin typeface="Bahnschrift SemiCondensed" panose="020B0502040204020203" pitchFamily="34" charset="0"/>
                <a:cs typeface="Arial" panose="020B0604020202020204" pitchFamily="34" charset="0"/>
              </a:rPr>
              <a:t>Recoverable</a:t>
            </a:r>
            <a:r>
              <a:rPr lang="pt-BR" sz="500" i="1" dirty="0">
                <a:solidFill>
                  <a:schemeClr val="accent6">
                    <a:lumMod val="50000"/>
                  </a:schemeClr>
                </a:solidFill>
                <a:latin typeface="Bahnschrift SemiCondensed" panose="020B0502040204020203" pitchFamily="34" charset="0"/>
                <a:cs typeface="Arial" panose="020B0604020202020204" pitchFamily="34" charset="0"/>
              </a:rPr>
              <a:t> Taxes</a:t>
            </a:r>
          </a:p>
        </p:txBody>
      </p:sp>
      <p:sp>
        <p:nvSpPr>
          <p:cNvPr id="88" name="CaixaDeTexto 87">
            <a:extLst>
              <a:ext uri="{FF2B5EF4-FFF2-40B4-BE49-F238E27FC236}">
                <a16:creationId xmlns:a16="http://schemas.microsoft.com/office/drawing/2014/main" id="{3EC12E80-D916-0407-C5A0-D74A514E8F91}"/>
              </a:ext>
            </a:extLst>
          </p:cNvPr>
          <p:cNvSpPr txBox="1"/>
          <p:nvPr/>
        </p:nvSpPr>
        <p:spPr>
          <a:xfrm>
            <a:off x="6938969" y="3978589"/>
            <a:ext cx="682645" cy="184666"/>
          </a:xfrm>
          <a:prstGeom prst="rect">
            <a:avLst/>
          </a:prstGeom>
          <a:noFill/>
        </p:spPr>
        <p:txBody>
          <a:bodyPr wrap="square" rtlCol="0">
            <a:spAutoFit/>
          </a:bodyPr>
          <a:lstStyle/>
          <a:p>
            <a:r>
              <a:rPr lang="pt-BR" sz="600" b="1" i="1" dirty="0">
                <a:solidFill>
                  <a:schemeClr val="accent6">
                    <a:lumMod val="50000"/>
                  </a:schemeClr>
                </a:solidFill>
                <a:latin typeface="Bahnschrift SemiCondensed" panose="020B0502040204020203" pitchFamily="34" charset="0"/>
                <a:cs typeface="Arial" panose="020B0604020202020204" pitchFamily="34" charset="0"/>
              </a:rPr>
              <a:t>119,436</a:t>
            </a:r>
          </a:p>
        </p:txBody>
      </p:sp>
      <p:sp>
        <p:nvSpPr>
          <p:cNvPr id="89" name="CaixaDeTexto 88">
            <a:extLst>
              <a:ext uri="{FF2B5EF4-FFF2-40B4-BE49-F238E27FC236}">
                <a16:creationId xmlns:a16="http://schemas.microsoft.com/office/drawing/2014/main" id="{AAF55952-BBBD-93B2-C48B-EF8E5790BF9E}"/>
              </a:ext>
            </a:extLst>
          </p:cNvPr>
          <p:cNvSpPr txBox="1"/>
          <p:nvPr/>
        </p:nvSpPr>
        <p:spPr>
          <a:xfrm>
            <a:off x="7287237" y="3831499"/>
            <a:ext cx="436843" cy="246221"/>
          </a:xfrm>
          <a:prstGeom prst="rect">
            <a:avLst/>
          </a:prstGeom>
          <a:noFill/>
        </p:spPr>
        <p:txBody>
          <a:bodyPr wrap="square" rtlCol="0">
            <a:spAutoFit/>
          </a:bodyPr>
          <a:lstStyle/>
          <a:p>
            <a:r>
              <a:rPr lang="pt-BR" sz="500" i="1" dirty="0" err="1">
                <a:solidFill>
                  <a:schemeClr val="accent6">
                    <a:lumMod val="50000"/>
                  </a:schemeClr>
                </a:solidFill>
                <a:latin typeface="Bahnschrift SemiCondensed" panose="020B0502040204020203" pitchFamily="34" charset="0"/>
                <a:cs typeface="Arial" panose="020B0604020202020204" pitchFamily="34" charset="0"/>
              </a:rPr>
              <a:t>Fixed</a:t>
            </a:r>
            <a:r>
              <a:rPr lang="pt-BR" sz="500" i="1" dirty="0">
                <a:solidFill>
                  <a:schemeClr val="accent6">
                    <a:lumMod val="50000"/>
                  </a:schemeClr>
                </a:solidFill>
                <a:latin typeface="Bahnschrift SemiCondensed" panose="020B0502040204020203" pitchFamily="34" charset="0"/>
                <a:cs typeface="Arial" panose="020B0604020202020204" pitchFamily="34" charset="0"/>
              </a:rPr>
              <a:t> </a:t>
            </a:r>
            <a:r>
              <a:rPr lang="pt-BR" sz="500" i="1" dirty="0" err="1">
                <a:solidFill>
                  <a:schemeClr val="accent6">
                    <a:lumMod val="50000"/>
                  </a:schemeClr>
                </a:solidFill>
                <a:latin typeface="Bahnschrift SemiCondensed" panose="020B0502040204020203" pitchFamily="34" charset="0"/>
                <a:cs typeface="Arial" panose="020B0604020202020204" pitchFamily="34" charset="0"/>
              </a:rPr>
              <a:t>Assets</a:t>
            </a:r>
            <a:endParaRPr lang="pt-BR" sz="500" i="1" dirty="0">
              <a:solidFill>
                <a:schemeClr val="accent6">
                  <a:lumMod val="50000"/>
                </a:schemeClr>
              </a:solidFill>
              <a:latin typeface="Bahnschrift SemiCondensed" panose="020B0502040204020203" pitchFamily="34" charset="0"/>
              <a:cs typeface="Arial" panose="020B0604020202020204" pitchFamily="34" charset="0"/>
            </a:endParaRPr>
          </a:p>
        </p:txBody>
      </p:sp>
      <p:sp>
        <p:nvSpPr>
          <p:cNvPr id="91" name="CaixaDeTexto 90">
            <a:extLst>
              <a:ext uri="{FF2B5EF4-FFF2-40B4-BE49-F238E27FC236}">
                <a16:creationId xmlns:a16="http://schemas.microsoft.com/office/drawing/2014/main" id="{A3D4E07C-153D-AF72-A379-29C336DF9EF9}"/>
              </a:ext>
            </a:extLst>
          </p:cNvPr>
          <p:cNvSpPr txBox="1"/>
          <p:nvPr/>
        </p:nvSpPr>
        <p:spPr>
          <a:xfrm>
            <a:off x="7291719" y="3978589"/>
            <a:ext cx="682645" cy="169277"/>
          </a:xfrm>
          <a:prstGeom prst="rect">
            <a:avLst/>
          </a:prstGeom>
          <a:noFill/>
        </p:spPr>
        <p:txBody>
          <a:bodyPr wrap="square" rtlCol="0">
            <a:spAutoFit/>
          </a:bodyPr>
          <a:lstStyle/>
          <a:p>
            <a:r>
              <a:rPr lang="pt-BR" sz="500" b="1" i="1" dirty="0">
                <a:solidFill>
                  <a:schemeClr val="accent6">
                    <a:lumMod val="50000"/>
                  </a:schemeClr>
                </a:solidFill>
                <a:latin typeface="Bahnschrift SemiCondensed" panose="020B0502040204020203" pitchFamily="34" charset="0"/>
                <a:cs typeface="Arial" panose="020B0604020202020204" pitchFamily="34" charset="0"/>
              </a:rPr>
              <a:t>115,224</a:t>
            </a:r>
          </a:p>
        </p:txBody>
      </p:sp>
      <p:sp>
        <p:nvSpPr>
          <p:cNvPr id="92" name="CaixaDeTexto 91">
            <a:extLst>
              <a:ext uri="{FF2B5EF4-FFF2-40B4-BE49-F238E27FC236}">
                <a16:creationId xmlns:a16="http://schemas.microsoft.com/office/drawing/2014/main" id="{821282D5-CC8E-26E6-0B7E-CA910628C24C}"/>
              </a:ext>
            </a:extLst>
          </p:cNvPr>
          <p:cNvSpPr txBox="1"/>
          <p:nvPr/>
        </p:nvSpPr>
        <p:spPr>
          <a:xfrm>
            <a:off x="6944640" y="3379800"/>
            <a:ext cx="733554" cy="169277"/>
          </a:xfrm>
          <a:prstGeom prst="rect">
            <a:avLst/>
          </a:prstGeom>
          <a:noFill/>
        </p:spPr>
        <p:txBody>
          <a:bodyPr wrap="square" rtlCol="0">
            <a:spAutoFit/>
          </a:bodyPr>
          <a:lstStyle/>
          <a:p>
            <a:r>
              <a:rPr lang="pt-BR" sz="500" i="1" dirty="0">
                <a:solidFill>
                  <a:schemeClr val="accent6">
                    <a:lumMod val="50000"/>
                  </a:schemeClr>
                </a:solidFill>
                <a:latin typeface="Bahnschrift SemiCondensed" panose="020B0502040204020203" pitchFamily="34" charset="0"/>
                <a:cs typeface="Arial" panose="020B0604020202020204" pitchFamily="34" charset="0"/>
              </a:rPr>
              <a:t>Judicial </a:t>
            </a:r>
            <a:r>
              <a:rPr lang="pt-BR" sz="500" i="1" dirty="0" err="1">
                <a:solidFill>
                  <a:schemeClr val="accent6">
                    <a:lumMod val="50000"/>
                  </a:schemeClr>
                </a:solidFill>
                <a:latin typeface="Bahnschrift SemiCondensed" panose="020B0502040204020203" pitchFamily="34" charset="0"/>
                <a:cs typeface="Arial" panose="020B0604020202020204" pitchFamily="34" charset="0"/>
              </a:rPr>
              <a:t>Deposits</a:t>
            </a:r>
            <a:endParaRPr lang="pt-BR" sz="500" i="1" dirty="0">
              <a:solidFill>
                <a:schemeClr val="accent6">
                  <a:lumMod val="50000"/>
                </a:schemeClr>
              </a:solidFill>
              <a:latin typeface="Bahnschrift SemiCondensed" panose="020B0502040204020203" pitchFamily="34" charset="0"/>
              <a:cs typeface="Arial" panose="020B0604020202020204" pitchFamily="34" charset="0"/>
            </a:endParaRPr>
          </a:p>
        </p:txBody>
      </p:sp>
      <p:sp>
        <p:nvSpPr>
          <p:cNvPr id="94" name="CaixaDeTexto 93">
            <a:extLst>
              <a:ext uri="{FF2B5EF4-FFF2-40B4-BE49-F238E27FC236}">
                <a16:creationId xmlns:a16="http://schemas.microsoft.com/office/drawing/2014/main" id="{C3A10A8B-FD55-BF92-F82A-FF21BF6BB1EC}"/>
              </a:ext>
            </a:extLst>
          </p:cNvPr>
          <p:cNvSpPr txBox="1"/>
          <p:nvPr/>
        </p:nvSpPr>
        <p:spPr>
          <a:xfrm>
            <a:off x="6948807" y="3445714"/>
            <a:ext cx="682645" cy="153888"/>
          </a:xfrm>
          <a:prstGeom prst="rect">
            <a:avLst/>
          </a:prstGeom>
          <a:noFill/>
        </p:spPr>
        <p:txBody>
          <a:bodyPr wrap="square" rtlCol="0">
            <a:spAutoFit/>
          </a:bodyPr>
          <a:lstStyle/>
          <a:p>
            <a:r>
              <a:rPr lang="pt-BR" sz="400" b="1" i="1" dirty="0">
                <a:solidFill>
                  <a:schemeClr val="accent6">
                    <a:lumMod val="50000"/>
                  </a:schemeClr>
                </a:solidFill>
                <a:latin typeface="Arial" panose="020B0604020202020204" pitchFamily="34" charset="0"/>
                <a:cs typeface="Arial" panose="020B0604020202020204" pitchFamily="34" charset="0"/>
              </a:rPr>
              <a:t>54,905</a:t>
            </a:r>
          </a:p>
        </p:txBody>
      </p:sp>
      <p:sp>
        <p:nvSpPr>
          <p:cNvPr id="97" name="Forma Livre: Forma 96">
            <a:extLst>
              <a:ext uri="{FF2B5EF4-FFF2-40B4-BE49-F238E27FC236}">
                <a16:creationId xmlns:a16="http://schemas.microsoft.com/office/drawing/2014/main" id="{B2077A16-9C06-7FA0-9E67-2F064098167C}"/>
              </a:ext>
            </a:extLst>
          </p:cNvPr>
          <p:cNvSpPr/>
          <p:nvPr/>
        </p:nvSpPr>
        <p:spPr>
          <a:xfrm>
            <a:off x="7676804" y="1130531"/>
            <a:ext cx="773083" cy="2227811"/>
          </a:xfrm>
          <a:custGeom>
            <a:avLst/>
            <a:gdLst>
              <a:gd name="connsiteX0" fmla="*/ 773083 w 773083"/>
              <a:gd name="connsiteY0" fmla="*/ 1338349 h 2227811"/>
              <a:gd name="connsiteX1" fmla="*/ 0 w 773083"/>
              <a:gd name="connsiteY1" fmla="*/ 0 h 2227811"/>
              <a:gd name="connsiteX2" fmla="*/ 4156 w 773083"/>
              <a:gd name="connsiteY2" fmla="*/ 2227811 h 2227811"/>
              <a:gd name="connsiteX3" fmla="*/ 760614 w 773083"/>
              <a:gd name="connsiteY3" fmla="*/ 1824644 h 2227811"/>
              <a:gd name="connsiteX4" fmla="*/ 773083 w 773083"/>
              <a:gd name="connsiteY4" fmla="*/ 1338349 h 2227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083" h="2227811">
                <a:moveTo>
                  <a:pt x="773083" y="1338349"/>
                </a:moveTo>
                <a:lnTo>
                  <a:pt x="0" y="0"/>
                </a:lnTo>
                <a:cubicBezTo>
                  <a:pt x="1385" y="742604"/>
                  <a:pt x="2771" y="1485207"/>
                  <a:pt x="4156" y="2227811"/>
                </a:cubicBezTo>
                <a:lnTo>
                  <a:pt x="760614" y="1824644"/>
                </a:lnTo>
                <a:lnTo>
                  <a:pt x="773083" y="1338349"/>
                </a:lnTo>
                <a:close/>
              </a:path>
            </a:pathLst>
          </a:custGeom>
          <a:gradFill flip="none" rotWithShape="1">
            <a:gsLst>
              <a:gs pos="0">
                <a:srgbClr val="E4E645"/>
              </a:gs>
              <a:gs pos="100000">
                <a:srgbClr val="E4E645">
                  <a:alpha val="37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Forma 98">
            <a:extLst>
              <a:ext uri="{FF2B5EF4-FFF2-40B4-BE49-F238E27FC236}">
                <a16:creationId xmlns:a16="http://schemas.microsoft.com/office/drawing/2014/main" id="{7B7B9F65-B539-B88B-5638-B5EF03726138}"/>
              </a:ext>
            </a:extLst>
          </p:cNvPr>
          <p:cNvSpPr/>
          <p:nvPr/>
        </p:nvSpPr>
        <p:spPr>
          <a:xfrm>
            <a:off x="7685037" y="2979080"/>
            <a:ext cx="762971" cy="1153193"/>
          </a:xfrm>
          <a:custGeom>
            <a:avLst/>
            <a:gdLst>
              <a:gd name="connsiteX0" fmla="*/ 757146 w 762971"/>
              <a:gd name="connsiteY0" fmla="*/ 0 h 1153193"/>
              <a:gd name="connsiteX1" fmla="*/ 0 w 762971"/>
              <a:gd name="connsiteY1" fmla="*/ 433903 h 1153193"/>
              <a:gd name="connsiteX2" fmla="*/ 5824 w 762971"/>
              <a:gd name="connsiteY2" fmla="*/ 1153193 h 1153193"/>
              <a:gd name="connsiteX3" fmla="*/ 762971 w 762971"/>
              <a:gd name="connsiteY3" fmla="*/ 369837 h 1153193"/>
              <a:gd name="connsiteX4" fmla="*/ 757146 w 762971"/>
              <a:gd name="connsiteY4" fmla="*/ 0 h 1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971" h="1153193">
                <a:moveTo>
                  <a:pt x="757146" y="0"/>
                </a:moveTo>
                <a:lnTo>
                  <a:pt x="0" y="433903"/>
                </a:lnTo>
                <a:cubicBezTo>
                  <a:pt x="1941" y="673666"/>
                  <a:pt x="3883" y="913430"/>
                  <a:pt x="5824" y="1153193"/>
                </a:cubicBezTo>
                <a:lnTo>
                  <a:pt x="762971" y="369837"/>
                </a:lnTo>
                <a:cubicBezTo>
                  <a:pt x="761029" y="246558"/>
                  <a:pt x="759088" y="123279"/>
                  <a:pt x="757146" y="0"/>
                </a:cubicBezTo>
                <a:close/>
              </a:path>
            </a:pathLst>
          </a:custGeom>
          <a:gradFill>
            <a:gsLst>
              <a:gs pos="0">
                <a:srgbClr val="E4E645"/>
              </a:gs>
              <a:gs pos="100000">
                <a:srgbClr val="E4E645">
                  <a:alpha val="3700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CaixaDeTexto 46">
            <a:extLst>
              <a:ext uri="{FF2B5EF4-FFF2-40B4-BE49-F238E27FC236}">
                <a16:creationId xmlns:a16="http://schemas.microsoft.com/office/drawing/2014/main" id="{CA1D4689-0A4D-104E-66AA-ED0AB25046BA}"/>
              </a:ext>
            </a:extLst>
          </p:cNvPr>
          <p:cNvSpPr txBox="1"/>
          <p:nvPr/>
        </p:nvSpPr>
        <p:spPr>
          <a:xfrm>
            <a:off x="8498196" y="2480069"/>
            <a:ext cx="566897" cy="230832"/>
          </a:xfrm>
          <a:prstGeom prst="rect">
            <a:avLst/>
          </a:prstGeom>
          <a:noFill/>
        </p:spPr>
        <p:txBody>
          <a:bodyPr wrap="square" rtlCol="0">
            <a:spAutoFit/>
          </a:bodyPr>
          <a:lstStyle/>
          <a:p>
            <a:pPr algn="ctr"/>
            <a:r>
              <a:rPr lang="pt-BR" sz="900" i="1">
                <a:solidFill>
                  <a:srgbClr val="1C2056"/>
                </a:solidFill>
                <a:latin typeface="Bahnschrift SemiCondensed" panose="020B0502040204020203" pitchFamily="34" charset="0"/>
                <a:cs typeface="Arial" panose="020B0604020202020204" pitchFamily="34" charset="0"/>
              </a:rPr>
              <a:t>800</a:t>
            </a:r>
            <a:endParaRPr lang="pt-BR" sz="900" i="1" dirty="0">
              <a:solidFill>
                <a:srgbClr val="1C2056"/>
              </a:solidFill>
              <a:latin typeface="Bahnschrift SemiCondensed" panose="020B0502040204020203" pitchFamily="34" charset="0"/>
              <a:cs typeface="Arial" panose="020B0604020202020204" pitchFamily="34" charset="0"/>
            </a:endParaRPr>
          </a:p>
        </p:txBody>
      </p:sp>
      <p:sp>
        <p:nvSpPr>
          <p:cNvPr id="49" name="CaixaDeTexto 48">
            <a:extLst>
              <a:ext uri="{FF2B5EF4-FFF2-40B4-BE49-F238E27FC236}">
                <a16:creationId xmlns:a16="http://schemas.microsoft.com/office/drawing/2014/main" id="{DAAE5580-9B07-F54D-D763-969ADFB2D1A4}"/>
              </a:ext>
            </a:extLst>
          </p:cNvPr>
          <p:cNvSpPr txBox="1"/>
          <p:nvPr/>
        </p:nvSpPr>
        <p:spPr>
          <a:xfrm>
            <a:off x="9225270" y="1473324"/>
            <a:ext cx="566897" cy="230832"/>
          </a:xfrm>
          <a:prstGeom prst="rect">
            <a:avLst/>
          </a:prstGeom>
          <a:noFill/>
        </p:spPr>
        <p:txBody>
          <a:bodyPr wrap="square" rtlCol="0">
            <a:spAutoFit/>
          </a:bodyPr>
          <a:lstStyle/>
          <a:p>
            <a:pPr algn="ctr"/>
            <a:r>
              <a:rPr lang="pt-BR" sz="900" i="1" dirty="0">
                <a:solidFill>
                  <a:schemeClr val="bg1"/>
                </a:solidFill>
                <a:latin typeface="Bahnschrift SemiCondensed" panose="020B0502040204020203" pitchFamily="34" charset="0"/>
                <a:cs typeface="Arial" panose="020B0604020202020204" pitchFamily="34" charset="0"/>
              </a:rPr>
              <a:t>3,005</a:t>
            </a:r>
          </a:p>
        </p:txBody>
      </p:sp>
      <p:sp>
        <p:nvSpPr>
          <p:cNvPr id="100" name="CaixaDeTexto 99">
            <a:extLst>
              <a:ext uri="{FF2B5EF4-FFF2-40B4-BE49-F238E27FC236}">
                <a16:creationId xmlns:a16="http://schemas.microsoft.com/office/drawing/2014/main" id="{3D5E441F-C918-750E-6F50-EB247121C858}"/>
              </a:ext>
            </a:extLst>
          </p:cNvPr>
          <p:cNvSpPr txBox="1"/>
          <p:nvPr/>
        </p:nvSpPr>
        <p:spPr>
          <a:xfrm>
            <a:off x="8498195" y="2958751"/>
            <a:ext cx="566897" cy="230832"/>
          </a:xfrm>
          <a:prstGeom prst="rect">
            <a:avLst/>
          </a:prstGeom>
          <a:noFill/>
        </p:spPr>
        <p:txBody>
          <a:bodyPr wrap="square" rtlCol="0">
            <a:spAutoFit/>
          </a:bodyPr>
          <a:lstStyle/>
          <a:p>
            <a:pPr algn="ctr"/>
            <a:r>
              <a:rPr lang="pt-BR" sz="900" i="1" dirty="0">
                <a:solidFill>
                  <a:srgbClr val="1C2056"/>
                </a:solidFill>
                <a:latin typeface="Bahnschrift SemiCondensed" panose="020B0502040204020203" pitchFamily="34" charset="0"/>
                <a:cs typeface="Arial" panose="020B0604020202020204" pitchFamily="34" charset="0"/>
              </a:rPr>
              <a:t>650</a:t>
            </a:r>
          </a:p>
        </p:txBody>
      </p:sp>
      <p:sp>
        <p:nvSpPr>
          <p:cNvPr id="101" name="CaixaDeTexto 100">
            <a:extLst>
              <a:ext uri="{FF2B5EF4-FFF2-40B4-BE49-F238E27FC236}">
                <a16:creationId xmlns:a16="http://schemas.microsoft.com/office/drawing/2014/main" id="{94F946BD-B29C-9204-A059-7A027218AE06}"/>
              </a:ext>
            </a:extLst>
          </p:cNvPr>
          <p:cNvSpPr txBox="1"/>
          <p:nvPr/>
        </p:nvSpPr>
        <p:spPr>
          <a:xfrm>
            <a:off x="9225270" y="4065757"/>
            <a:ext cx="566897" cy="230832"/>
          </a:xfrm>
          <a:prstGeom prst="rect">
            <a:avLst/>
          </a:prstGeom>
          <a:noFill/>
        </p:spPr>
        <p:txBody>
          <a:bodyPr wrap="square" rtlCol="0">
            <a:spAutoFit/>
          </a:bodyPr>
          <a:lstStyle/>
          <a:p>
            <a:pPr algn="ctr"/>
            <a:r>
              <a:rPr lang="pt-BR" sz="900" i="1" dirty="0">
                <a:solidFill>
                  <a:schemeClr val="bg1"/>
                </a:solidFill>
                <a:latin typeface="Bahnschrift SemiCondensed" panose="020B0502040204020203" pitchFamily="34" charset="0"/>
                <a:cs typeface="Arial" panose="020B0604020202020204" pitchFamily="34" charset="0"/>
              </a:rPr>
              <a:t>(1,651)</a:t>
            </a:r>
          </a:p>
        </p:txBody>
      </p:sp>
      <p:pic>
        <p:nvPicPr>
          <p:cNvPr id="114" name="Imagem 113">
            <a:extLst>
              <a:ext uri="{FF2B5EF4-FFF2-40B4-BE49-F238E27FC236}">
                <a16:creationId xmlns:a16="http://schemas.microsoft.com/office/drawing/2014/main" id="{67E732BE-18D0-1FD2-C9F6-0022F5767581}"/>
              </a:ext>
            </a:extLst>
          </p:cNvPr>
          <p:cNvPicPr>
            <a:picLocks noChangeAspect="1"/>
          </p:cNvPicPr>
          <p:nvPr/>
        </p:nvPicPr>
        <p:blipFill rotWithShape="1">
          <a:blip r:embed="rId6"/>
          <a:srcRect r="3523"/>
          <a:stretch/>
        </p:blipFill>
        <p:spPr>
          <a:xfrm rot="5400000">
            <a:off x="10231985" y="1239248"/>
            <a:ext cx="1952411" cy="1721240"/>
          </a:xfrm>
          <a:prstGeom prst="rect">
            <a:avLst/>
          </a:prstGeom>
        </p:spPr>
      </p:pic>
      <p:sp>
        <p:nvSpPr>
          <p:cNvPr id="115" name="CaixaDeTexto 114">
            <a:extLst>
              <a:ext uri="{FF2B5EF4-FFF2-40B4-BE49-F238E27FC236}">
                <a16:creationId xmlns:a16="http://schemas.microsoft.com/office/drawing/2014/main" id="{53801169-D78D-05C7-8F26-D61E8B15DDAE}"/>
              </a:ext>
            </a:extLst>
          </p:cNvPr>
          <p:cNvSpPr txBox="1"/>
          <p:nvPr/>
        </p:nvSpPr>
        <p:spPr>
          <a:xfrm>
            <a:off x="10314442" y="2106115"/>
            <a:ext cx="1281663" cy="523220"/>
          </a:xfrm>
          <a:prstGeom prst="rect">
            <a:avLst/>
          </a:prstGeom>
          <a:noFill/>
        </p:spPr>
        <p:txBody>
          <a:bodyPr wrap="square" rtlCol="0">
            <a:spAutoFit/>
          </a:bodyPr>
          <a:lstStyle/>
          <a:p>
            <a:r>
              <a:rPr lang="pt-BR" sz="1400" i="1" dirty="0" err="1">
                <a:solidFill>
                  <a:schemeClr val="bg1"/>
                </a:solidFill>
                <a:latin typeface="Bahnschrift SemiCondensed" panose="020B0502040204020203" pitchFamily="34" charset="0"/>
                <a:cs typeface="Arial" panose="020B0604020202020204" pitchFamily="34" charset="0"/>
              </a:rPr>
              <a:t>Loans</a:t>
            </a:r>
            <a:r>
              <a:rPr lang="pt-BR" sz="1400" i="1" dirty="0">
                <a:solidFill>
                  <a:schemeClr val="bg1"/>
                </a:solidFill>
                <a:latin typeface="Bahnschrift SemiCondensed" panose="020B0502040204020203" pitchFamily="34" charset="0"/>
                <a:cs typeface="Arial" panose="020B0604020202020204" pitchFamily="34" charset="0"/>
              </a:rPr>
              <a:t> &amp; </a:t>
            </a:r>
            <a:r>
              <a:rPr lang="pt-BR" sz="1400" i="1" dirty="0" err="1">
                <a:solidFill>
                  <a:schemeClr val="bg1"/>
                </a:solidFill>
                <a:latin typeface="Bahnschrift SemiCondensed" panose="020B0502040204020203" pitchFamily="34" charset="0"/>
                <a:cs typeface="Arial" panose="020B0604020202020204" pitchFamily="34" charset="0"/>
              </a:rPr>
              <a:t>Financing</a:t>
            </a:r>
            <a:endParaRPr lang="pt-BR" sz="1400" i="1" dirty="0">
              <a:solidFill>
                <a:schemeClr val="bg1"/>
              </a:solidFill>
              <a:latin typeface="Bahnschrift SemiCondensed" panose="020B0502040204020203" pitchFamily="34" charset="0"/>
              <a:cs typeface="Arial" panose="020B0604020202020204" pitchFamily="34" charset="0"/>
            </a:endParaRPr>
          </a:p>
        </p:txBody>
      </p:sp>
      <p:sp>
        <p:nvSpPr>
          <p:cNvPr id="116" name="CaixaDeTexto 115">
            <a:extLst>
              <a:ext uri="{FF2B5EF4-FFF2-40B4-BE49-F238E27FC236}">
                <a16:creationId xmlns:a16="http://schemas.microsoft.com/office/drawing/2014/main" id="{448A409E-8C39-8234-8716-6F8FBD9A2FD9}"/>
              </a:ext>
            </a:extLst>
          </p:cNvPr>
          <p:cNvSpPr txBox="1"/>
          <p:nvPr/>
        </p:nvSpPr>
        <p:spPr>
          <a:xfrm>
            <a:off x="10314442" y="2527484"/>
            <a:ext cx="1211092" cy="276999"/>
          </a:xfrm>
          <a:prstGeom prst="rect">
            <a:avLst/>
          </a:prstGeom>
          <a:noFill/>
        </p:spPr>
        <p:txBody>
          <a:bodyPr wrap="square" rtlCol="0">
            <a:spAutoFit/>
          </a:bodyPr>
          <a:lstStyle/>
          <a:p>
            <a:r>
              <a:rPr lang="pt-BR" sz="1200" b="1" i="1" dirty="0">
                <a:solidFill>
                  <a:schemeClr val="bg1"/>
                </a:solidFill>
                <a:latin typeface="Bahnschrift SemiCondensed" panose="020B0502040204020203" pitchFamily="34" charset="0"/>
                <a:cs typeface="Arial" panose="020B0604020202020204" pitchFamily="34" charset="0"/>
              </a:rPr>
              <a:t>2,580,902</a:t>
            </a:r>
          </a:p>
        </p:txBody>
      </p:sp>
      <p:sp>
        <p:nvSpPr>
          <p:cNvPr id="3" name="CaixaDeTexto 2">
            <a:extLst>
              <a:ext uri="{FF2B5EF4-FFF2-40B4-BE49-F238E27FC236}">
                <a16:creationId xmlns:a16="http://schemas.microsoft.com/office/drawing/2014/main" id="{BE287D97-A703-EF18-06DD-4053F74DC066}"/>
              </a:ext>
            </a:extLst>
          </p:cNvPr>
          <p:cNvSpPr txBox="1"/>
          <p:nvPr/>
        </p:nvSpPr>
        <p:spPr>
          <a:xfrm>
            <a:off x="10334029" y="2749101"/>
            <a:ext cx="812731" cy="276999"/>
          </a:xfrm>
          <a:prstGeom prst="rect">
            <a:avLst/>
          </a:prstGeom>
          <a:noFill/>
        </p:spPr>
        <p:txBody>
          <a:bodyPr wrap="square" rtlCol="0">
            <a:spAutoFit/>
          </a:bodyPr>
          <a:lstStyle/>
          <a:p>
            <a:r>
              <a:rPr lang="pt-BR" sz="600" i="1" dirty="0">
                <a:solidFill>
                  <a:schemeClr val="bg1"/>
                </a:solidFill>
                <a:latin typeface="Bahnschrift SemiCondensed" panose="020B0502040204020203" pitchFamily="34" charset="0"/>
                <a:cs typeface="Arial" panose="020B0604020202020204" pitchFamily="34" charset="0"/>
              </a:rPr>
              <a:t>Taxes &amp; </a:t>
            </a:r>
            <a:r>
              <a:rPr lang="pt-BR" sz="600" i="1" dirty="0" err="1">
                <a:solidFill>
                  <a:schemeClr val="bg1"/>
                </a:solidFill>
                <a:latin typeface="Bahnschrift SemiCondensed" panose="020B0502040204020203" pitchFamily="34" charset="0"/>
                <a:cs typeface="Arial" panose="020B0604020202020204" pitchFamily="34" charset="0"/>
              </a:rPr>
              <a:t>Contributions</a:t>
            </a:r>
            <a:endParaRPr lang="pt-BR" sz="600" i="1" dirty="0">
              <a:solidFill>
                <a:schemeClr val="bg1"/>
              </a:solidFill>
              <a:latin typeface="Bahnschrift SemiCondensed" panose="020B0502040204020203" pitchFamily="34" charset="0"/>
              <a:cs typeface="Arial" panose="020B0604020202020204" pitchFamily="34" charset="0"/>
            </a:endParaRPr>
          </a:p>
        </p:txBody>
      </p:sp>
      <p:sp>
        <p:nvSpPr>
          <p:cNvPr id="4" name="CaixaDeTexto 3">
            <a:extLst>
              <a:ext uri="{FF2B5EF4-FFF2-40B4-BE49-F238E27FC236}">
                <a16:creationId xmlns:a16="http://schemas.microsoft.com/office/drawing/2014/main" id="{3B4E3CB8-54C5-45AA-C153-746BD8AB7E9D}"/>
              </a:ext>
            </a:extLst>
          </p:cNvPr>
          <p:cNvSpPr txBox="1"/>
          <p:nvPr/>
        </p:nvSpPr>
        <p:spPr>
          <a:xfrm>
            <a:off x="10334029" y="2921712"/>
            <a:ext cx="1211092" cy="184666"/>
          </a:xfrm>
          <a:prstGeom prst="rect">
            <a:avLst/>
          </a:prstGeom>
          <a:noFill/>
        </p:spPr>
        <p:txBody>
          <a:bodyPr wrap="square" rtlCol="0">
            <a:spAutoFit/>
          </a:bodyPr>
          <a:lstStyle/>
          <a:p>
            <a:r>
              <a:rPr lang="pt-BR" sz="600" b="1" i="1" dirty="0">
                <a:solidFill>
                  <a:schemeClr val="bg1"/>
                </a:solidFill>
                <a:latin typeface="Bahnschrift SemiCondensed" panose="020B0502040204020203" pitchFamily="34" charset="0"/>
                <a:cs typeface="Arial" panose="020B0604020202020204" pitchFamily="34" charset="0"/>
              </a:rPr>
              <a:t>181,998</a:t>
            </a:r>
          </a:p>
        </p:txBody>
      </p:sp>
      <p:sp>
        <p:nvSpPr>
          <p:cNvPr id="5" name="CaixaDeTexto 4">
            <a:extLst>
              <a:ext uri="{FF2B5EF4-FFF2-40B4-BE49-F238E27FC236}">
                <a16:creationId xmlns:a16="http://schemas.microsoft.com/office/drawing/2014/main" id="{57BF1632-30C7-057C-920F-CF7702D0ED93}"/>
              </a:ext>
            </a:extLst>
          </p:cNvPr>
          <p:cNvSpPr txBox="1"/>
          <p:nvPr/>
        </p:nvSpPr>
        <p:spPr>
          <a:xfrm>
            <a:off x="11077486" y="2796238"/>
            <a:ext cx="812731" cy="184666"/>
          </a:xfrm>
          <a:prstGeom prst="rect">
            <a:avLst/>
          </a:prstGeom>
          <a:noFill/>
        </p:spPr>
        <p:txBody>
          <a:bodyPr wrap="square" rtlCol="0">
            <a:spAutoFit/>
          </a:bodyPr>
          <a:lstStyle/>
          <a:p>
            <a:r>
              <a:rPr lang="pt-BR" sz="600" i="1" dirty="0" err="1">
                <a:solidFill>
                  <a:schemeClr val="bg1"/>
                </a:solidFill>
                <a:latin typeface="Bahnschrift SemiCondensed" panose="020B0502040204020203" pitchFamily="34" charset="0"/>
                <a:cs typeface="Arial" panose="020B0604020202020204" pitchFamily="34" charset="0"/>
              </a:rPr>
              <a:t>Suppliers</a:t>
            </a:r>
            <a:endParaRPr lang="pt-BR" sz="600" i="1" dirty="0">
              <a:solidFill>
                <a:schemeClr val="bg1"/>
              </a:solidFill>
              <a:latin typeface="Bahnschrift SemiCondensed" panose="020B0502040204020203" pitchFamily="34" charset="0"/>
              <a:cs typeface="Arial" panose="020B0604020202020204" pitchFamily="34" charset="0"/>
            </a:endParaRPr>
          </a:p>
        </p:txBody>
      </p:sp>
      <p:sp>
        <p:nvSpPr>
          <p:cNvPr id="6" name="CaixaDeTexto 5">
            <a:extLst>
              <a:ext uri="{FF2B5EF4-FFF2-40B4-BE49-F238E27FC236}">
                <a16:creationId xmlns:a16="http://schemas.microsoft.com/office/drawing/2014/main" id="{DB6B259D-3A5F-7756-4461-7652743D1A87}"/>
              </a:ext>
            </a:extLst>
          </p:cNvPr>
          <p:cNvSpPr txBox="1"/>
          <p:nvPr/>
        </p:nvSpPr>
        <p:spPr>
          <a:xfrm>
            <a:off x="11077486" y="2913648"/>
            <a:ext cx="1211092" cy="184666"/>
          </a:xfrm>
          <a:prstGeom prst="rect">
            <a:avLst/>
          </a:prstGeom>
          <a:noFill/>
        </p:spPr>
        <p:txBody>
          <a:bodyPr wrap="square" rtlCol="0">
            <a:spAutoFit/>
          </a:bodyPr>
          <a:lstStyle/>
          <a:p>
            <a:r>
              <a:rPr lang="pt-BR" sz="600" b="1" i="1" dirty="0">
                <a:solidFill>
                  <a:schemeClr val="bg1"/>
                </a:solidFill>
                <a:latin typeface="Bahnschrift SemiCondensed" panose="020B0502040204020203" pitchFamily="34" charset="0"/>
                <a:cs typeface="Arial" panose="020B0604020202020204" pitchFamily="34" charset="0"/>
              </a:rPr>
              <a:t>231,734</a:t>
            </a:r>
          </a:p>
        </p:txBody>
      </p:sp>
      <p:sp>
        <p:nvSpPr>
          <p:cNvPr id="7" name="Forma Livre: Forma 6">
            <a:extLst>
              <a:ext uri="{FF2B5EF4-FFF2-40B4-BE49-F238E27FC236}">
                <a16:creationId xmlns:a16="http://schemas.microsoft.com/office/drawing/2014/main" id="{E11B1C6A-2765-4EAA-A15F-5BF6553CDD6C}"/>
              </a:ext>
            </a:extLst>
          </p:cNvPr>
          <p:cNvSpPr/>
          <p:nvPr/>
        </p:nvSpPr>
        <p:spPr>
          <a:xfrm>
            <a:off x="9841735" y="1149427"/>
            <a:ext cx="499431" cy="2140944"/>
          </a:xfrm>
          <a:custGeom>
            <a:avLst/>
            <a:gdLst>
              <a:gd name="connsiteX0" fmla="*/ 7345 w 499431"/>
              <a:gd name="connsiteY0" fmla="*/ 297455 h 2140944"/>
              <a:gd name="connsiteX1" fmla="*/ 499431 w 499431"/>
              <a:gd name="connsiteY1" fmla="*/ 0 h 2140944"/>
              <a:gd name="connsiteX2" fmla="*/ 499431 w 499431"/>
              <a:gd name="connsiteY2" fmla="*/ 1916934 h 2140944"/>
              <a:gd name="connsiteX3" fmla="*/ 0 w 499431"/>
              <a:gd name="connsiteY3" fmla="*/ 2140944 h 2140944"/>
              <a:gd name="connsiteX4" fmla="*/ 7345 w 499431"/>
              <a:gd name="connsiteY4" fmla="*/ 297455 h 2140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431" h="2140944">
                <a:moveTo>
                  <a:pt x="7345" y="297455"/>
                </a:moveTo>
                <a:lnTo>
                  <a:pt x="499431" y="0"/>
                </a:lnTo>
                <a:lnTo>
                  <a:pt x="499431" y="1916934"/>
                </a:lnTo>
                <a:lnTo>
                  <a:pt x="0" y="2140944"/>
                </a:lnTo>
                <a:cubicBezTo>
                  <a:pt x="2448" y="1526448"/>
                  <a:pt x="4897" y="911951"/>
                  <a:pt x="7345" y="297455"/>
                </a:cubicBezTo>
                <a:close/>
              </a:path>
            </a:pathLst>
          </a:custGeom>
          <a:gradFill flip="none" rotWithShape="1">
            <a:gsLst>
              <a:gs pos="0">
                <a:srgbClr val="7030A0">
                  <a:alpha val="14000"/>
                </a:srgbClr>
              </a:gs>
              <a:gs pos="100000">
                <a:srgbClr val="7030A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Conector reto 7">
            <a:extLst>
              <a:ext uri="{FF2B5EF4-FFF2-40B4-BE49-F238E27FC236}">
                <a16:creationId xmlns:a16="http://schemas.microsoft.com/office/drawing/2014/main" id="{5836341E-F57F-4589-7DCD-EABBD1D2BA4D}"/>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827938A8-53E0-6A2F-1322-8B6A903A43FB}"/>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en-US" sz="800" b="1" dirty="0" err="1">
                <a:solidFill>
                  <a:srgbClr val="002060"/>
                </a:solidFill>
                <a:latin typeface="Arial" panose="020B0604020202020204" pitchFamily="34" charset="0"/>
                <a:cs typeface="Arial" panose="020B0604020202020204" pitchFamily="34" charset="0"/>
              </a:rPr>
              <a:t>Buritirama’s</a:t>
            </a:r>
            <a:r>
              <a:rPr lang="en-US" sz="800" b="1" dirty="0">
                <a:solidFill>
                  <a:srgbClr val="002060"/>
                </a:solidFill>
                <a:latin typeface="Arial" panose="020B0604020202020204" pitchFamily="34" charset="0"/>
                <a:cs typeface="Arial" panose="020B0604020202020204" pitchFamily="34" charset="0"/>
              </a:rPr>
              <a:t> Financials</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
        <p:nvSpPr>
          <p:cNvPr id="14" name="Retângulo 13">
            <a:extLst>
              <a:ext uri="{FF2B5EF4-FFF2-40B4-BE49-F238E27FC236}">
                <a16:creationId xmlns:a16="http://schemas.microsoft.com/office/drawing/2014/main" id="{2C916629-4BBC-A971-14EF-3EFAA5E2F336}"/>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6" name="Imagem 23">
            <a:extLst>
              <a:ext uri="{FF2B5EF4-FFF2-40B4-BE49-F238E27FC236}">
                <a16:creationId xmlns:a16="http://schemas.microsoft.com/office/drawing/2014/main" id="{01C0B0F7-14C1-0CF4-96CF-495F8A7F8F9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19" name="CaixaDeTexto 18">
            <a:extLst>
              <a:ext uri="{FF2B5EF4-FFF2-40B4-BE49-F238E27FC236}">
                <a16:creationId xmlns:a16="http://schemas.microsoft.com/office/drawing/2014/main" id="{DC6F1262-6696-65AE-654C-C0F9A2DA20FA}"/>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2023 BALANCE SHEET</a:t>
            </a:r>
          </a:p>
        </p:txBody>
      </p:sp>
      <p:sp>
        <p:nvSpPr>
          <p:cNvPr id="20" name="CaixaDeTexto 19">
            <a:extLst>
              <a:ext uri="{FF2B5EF4-FFF2-40B4-BE49-F238E27FC236}">
                <a16:creationId xmlns:a16="http://schemas.microsoft.com/office/drawing/2014/main" id="{5F3D3216-D768-EC0E-838E-CD02BFCA6190}"/>
              </a:ext>
            </a:extLst>
          </p:cNvPr>
          <p:cNvSpPr txBox="1"/>
          <p:nvPr/>
        </p:nvSpPr>
        <p:spPr>
          <a:xfrm>
            <a:off x="41025" y="631879"/>
            <a:ext cx="1766216" cy="307777"/>
          </a:xfrm>
          <a:prstGeom prst="rect">
            <a:avLst/>
          </a:prstGeom>
          <a:noFill/>
        </p:spPr>
        <p:txBody>
          <a:bodyPr wrap="square" rtlCol="0">
            <a:spAutoFit/>
          </a:bodyPr>
          <a:lstStyle/>
          <a:p>
            <a:r>
              <a:rPr lang="pt-BR" sz="1400" dirty="0">
                <a:latin typeface="Bahnschrift SemiCondensed" panose="020B0502040204020203" pitchFamily="34" charset="0"/>
              </a:rPr>
              <a:t>ASSETS</a:t>
            </a:r>
          </a:p>
        </p:txBody>
      </p:sp>
      <p:sp>
        <p:nvSpPr>
          <p:cNvPr id="24" name="CaixaDeTexto 23">
            <a:extLst>
              <a:ext uri="{FF2B5EF4-FFF2-40B4-BE49-F238E27FC236}">
                <a16:creationId xmlns:a16="http://schemas.microsoft.com/office/drawing/2014/main" id="{CCC9624A-4847-1838-0BB8-CD27D34DD1D9}"/>
              </a:ext>
            </a:extLst>
          </p:cNvPr>
          <p:cNvSpPr txBox="1"/>
          <p:nvPr/>
        </p:nvSpPr>
        <p:spPr>
          <a:xfrm>
            <a:off x="1941641" y="678045"/>
            <a:ext cx="1079168" cy="215444"/>
          </a:xfrm>
          <a:prstGeom prst="rect">
            <a:avLst/>
          </a:prstGeom>
          <a:noFill/>
        </p:spPr>
        <p:txBody>
          <a:bodyPr wrap="square" rtlCol="0">
            <a:spAutoFit/>
          </a:bodyPr>
          <a:lstStyle/>
          <a:p>
            <a:pPr algn="r"/>
            <a:r>
              <a:rPr lang="pt-BR" sz="800" dirty="0">
                <a:latin typeface="Bahnschrift SemiCondensed" panose="020B0502040204020203" pitchFamily="34" charset="0"/>
              </a:rPr>
              <a:t>BRL ‘000 </a:t>
            </a:r>
          </a:p>
        </p:txBody>
      </p:sp>
      <p:sp>
        <p:nvSpPr>
          <p:cNvPr id="25" name="CaixaDeTexto 24">
            <a:extLst>
              <a:ext uri="{FF2B5EF4-FFF2-40B4-BE49-F238E27FC236}">
                <a16:creationId xmlns:a16="http://schemas.microsoft.com/office/drawing/2014/main" id="{3D054FAB-7F6A-2861-C271-A72F62BE3661}"/>
              </a:ext>
            </a:extLst>
          </p:cNvPr>
          <p:cNvSpPr txBox="1"/>
          <p:nvPr/>
        </p:nvSpPr>
        <p:spPr>
          <a:xfrm>
            <a:off x="41025" y="874363"/>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CURRENT ASSETS</a:t>
            </a:r>
          </a:p>
        </p:txBody>
      </p:sp>
      <p:sp>
        <p:nvSpPr>
          <p:cNvPr id="26" name="CaixaDeTexto 25">
            <a:extLst>
              <a:ext uri="{FF2B5EF4-FFF2-40B4-BE49-F238E27FC236}">
                <a16:creationId xmlns:a16="http://schemas.microsoft.com/office/drawing/2014/main" id="{564570E3-6ED5-D2E9-4FE8-A068FC88E22A}"/>
              </a:ext>
            </a:extLst>
          </p:cNvPr>
          <p:cNvSpPr txBox="1"/>
          <p:nvPr/>
        </p:nvSpPr>
        <p:spPr>
          <a:xfrm>
            <a:off x="142438" y="1079185"/>
            <a:ext cx="2155580" cy="246221"/>
          </a:xfrm>
          <a:prstGeom prst="rect">
            <a:avLst/>
          </a:prstGeom>
          <a:noFill/>
        </p:spPr>
        <p:txBody>
          <a:bodyPr wrap="square" rtlCol="0">
            <a:spAutoFit/>
          </a:bodyPr>
          <a:lstStyle/>
          <a:p>
            <a:r>
              <a:rPr lang="pt-BR" sz="1000" dirty="0">
                <a:latin typeface="Bahnschrift SemiCondensed" panose="020B0502040204020203" pitchFamily="34" charset="0"/>
              </a:rPr>
              <a:t>Cash &amp; </a:t>
            </a:r>
            <a:r>
              <a:rPr lang="pt-BR" sz="1000" dirty="0" err="1">
                <a:latin typeface="Bahnschrift SemiCondensed" panose="020B0502040204020203" pitchFamily="34" charset="0"/>
              </a:rPr>
              <a:t>Equivalents</a:t>
            </a:r>
            <a:endParaRPr lang="pt-BR" sz="1000" dirty="0">
              <a:latin typeface="Bahnschrift SemiCondensed" panose="020B0502040204020203" pitchFamily="34" charset="0"/>
            </a:endParaRPr>
          </a:p>
        </p:txBody>
      </p:sp>
      <p:sp>
        <p:nvSpPr>
          <p:cNvPr id="27" name="CaixaDeTexto 26">
            <a:extLst>
              <a:ext uri="{FF2B5EF4-FFF2-40B4-BE49-F238E27FC236}">
                <a16:creationId xmlns:a16="http://schemas.microsoft.com/office/drawing/2014/main" id="{8EB5B64D-4664-DD28-A2AC-9EB76D152D56}"/>
              </a:ext>
            </a:extLst>
          </p:cNvPr>
          <p:cNvSpPr txBox="1"/>
          <p:nvPr/>
        </p:nvSpPr>
        <p:spPr>
          <a:xfrm>
            <a:off x="142438" y="1299694"/>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Accounts</a:t>
            </a:r>
            <a:r>
              <a:rPr lang="pt-BR" sz="1000" dirty="0">
                <a:latin typeface="Bahnschrift SemiCondensed" panose="020B0502040204020203" pitchFamily="34" charset="0"/>
              </a:rPr>
              <a:t> </a:t>
            </a:r>
            <a:r>
              <a:rPr lang="pt-BR" sz="1000" dirty="0" err="1">
                <a:latin typeface="Bahnschrift SemiCondensed" panose="020B0502040204020203" pitchFamily="34" charset="0"/>
              </a:rPr>
              <a:t>Receivable</a:t>
            </a:r>
            <a:endParaRPr lang="pt-BR" sz="1000" dirty="0">
              <a:latin typeface="Bahnschrift SemiCondensed" panose="020B0502040204020203" pitchFamily="34" charset="0"/>
            </a:endParaRPr>
          </a:p>
        </p:txBody>
      </p:sp>
      <p:sp>
        <p:nvSpPr>
          <p:cNvPr id="28" name="CaixaDeTexto 27">
            <a:extLst>
              <a:ext uri="{FF2B5EF4-FFF2-40B4-BE49-F238E27FC236}">
                <a16:creationId xmlns:a16="http://schemas.microsoft.com/office/drawing/2014/main" id="{9B9B6D0A-2814-E553-EFF7-324E38D3A1F8}"/>
              </a:ext>
            </a:extLst>
          </p:cNvPr>
          <p:cNvSpPr txBox="1"/>
          <p:nvPr/>
        </p:nvSpPr>
        <p:spPr>
          <a:xfrm>
            <a:off x="142438" y="1512605"/>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Related</a:t>
            </a:r>
            <a:r>
              <a:rPr lang="pt-BR" sz="1000" dirty="0">
                <a:latin typeface="Bahnschrift SemiCondensed" panose="020B0502040204020203" pitchFamily="34" charset="0"/>
              </a:rPr>
              <a:t> </a:t>
            </a:r>
            <a:r>
              <a:rPr lang="pt-BR" sz="1000" dirty="0" err="1">
                <a:latin typeface="Bahnschrift SemiCondensed" panose="020B0502040204020203" pitchFamily="34" charset="0"/>
              </a:rPr>
              <a:t>Parties</a:t>
            </a:r>
            <a:endParaRPr lang="pt-BR" sz="1000" dirty="0">
              <a:latin typeface="Bahnschrift SemiCondensed" panose="020B0502040204020203" pitchFamily="34" charset="0"/>
            </a:endParaRPr>
          </a:p>
        </p:txBody>
      </p:sp>
      <p:sp>
        <p:nvSpPr>
          <p:cNvPr id="29" name="CaixaDeTexto 28">
            <a:extLst>
              <a:ext uri="{FF2B5EF4-FFF2-40B4-BE49-F238E27FC236}">
                <a16:creationId xmlns:a16="http://schemas.microsoft.com/office/drawing/2014/main" id="{CAD07C98-F1F6-C0CF-9415-16FCFFD909F7}"/>
              </a:ext>
            </a:extLst>
          </p:cNvPr>
          <p:cNvSpPr txBox="1"/>
          <p:nvPr/>
        </p:nvSpPr>
        <p:spPr>
          <a:xfrm>
            <a:off x="142438" y="1720392"/>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Inventory</a:t>
            </a:r>
            <a:endParaRPr lang="pt-BR" sz="1000" dirty="0">
              <a:latin typeface="Bahnschrift SemiCondensed" panose="020B0502040204020203" pitchFamily="34" charset="0"/>
            </a:endParaRPr>
          </a:p>
        </p:txBody>
      </p:sp>
      <p:sp>
        <p:nvSpPr>
          <p:cNvPr id="30" name="CaixaDeTexto 29">
            <a:extLst>
              <a:ext uri="{FF2B5EF4-FFF2-40B4-BE49-F238E27FC236}">
                <a16:creationId xmlns:a16="http://schemas.microsoft.com/office/drawing/2014/main" id="{715B4D7C-C423-D224-079E-0B0B5202C339}"/>
              </a:ext>
            </a:extLst>
          </p:cNvPr>
          <p:cNvSpPr txBox="1"/>
          <p:nvPr/>
        </p:nvSpPr>
        <p:spPr>
          <a:xfrm>
            <a:off x="142438" y="1928950"/>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Others</a:t>
            </a:r>
            <a:endParaRPr lang="pt-BR" sz="1000" dirty="0">
              <a:latin typeface="Bahnschrift SemiCondensed" panose="020B0502040204020203" pitchFamily="34" charset="0"/>
            </a:endParaRPr>
          </a:p>
        </p:txBody>
      </p:sp>
      <p:sp>
        <p:nvSpPr>
          <p:cNvPr id="33" name="CaixaDeTexto 32">
            <a:extLst>
              <a:ext uri="{FF2B5EF4-FFF2-40B4-BE49-F238E27FC236}">
                <a16:creationId xmlns:a16="http://schemas.microsoft.com/office/drawing/2014/main" id="{6E3DCCA8-C1E9-47B1-8A2D-8A3C200FF4B5}"/>
              </a:ext>
            </a:extLst>
          </p:cNvPr>
          <p:cNvSpPr txBox="1"/>
          <p:nvPr/>
        </p:nvSpPr>
        <p:spPr>
          <a:xfrm>
            <a:off x="2226898" y="1079185"/>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22</a:t>
            </a:r>
          </a:p>
        </p:txBody>
      </p:sp>
      <p:sp>
        <p:nvSpPr>
          <p:cNvPr id="34" name="CaixaDeTexto 33">
            <a:extLst>
              <a:ext uri="{FF2B5EF4-FFF2-40B4-BE49-F238E27FC236}">
                <a16:creationId xmlns:a16="http://schemas.microsoft.com/office/drawing/2014/main" id="{76AF62F7-AE7F-0214-8AC8-C6CBB43C4FBA}"/>
              </a:ext>
            </a:extLst>
          </p:cNvPr>
          <p:cNvSpPr txBox="1"/>
          <p:nvPr/>
        </p:nvSpPr>
        <p:spPr>
          <a:xfrm>
            <a:off x="2226898" y="1299694"/>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3,018</a:t>
            </a:r>
          </a:p>
        </p:txBody>
      </p:sp>
      <p:sp>
        <p:nvSpPr>
          <p:cNvPr id="35" name="CaixaDeTexto 34">
            <a:extLst>
              <a:ext uri="{FF2B5EF4-FFF2-40B4-BE49-F238E27FC236}">
                <a16:creationId xmlns:a16="http://schemas.microsoft.com/office/drawing/2014/main" id="{C17FD02D-DAEF-AE8E-B5F4-D3FAA10729D3}"/>
              </a:ext>
            </a:extLst>
          </p:cNvPr>
          <p:cNvSpPr txBox="1"/>
          <p:nvPr/>
        </p:nvSpPr>
        <p:spPr>
          <a:xfrm>
            <a:off x="2226898" y="1512605"/>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614,736</a:t>
            </a:r>
          </a:p>
        </p:txBody>
      </p:sp>
      <p:sp>
        <p:nvSpPr>
          <p:cNvPr id="36" name="CaixaDeTexto 35">
            <a:extLst>
              <a:ext uri="{FF2B5EF4-FFF2-40B4-BE49-F238E27FC236}">
                <a16:creationId xmlns:a16="http://schemas.microsoft.com/office/drawing/2014/main" id="{34965C3E-061A-6591-9D06-B7458086E675}"/>
              </a:ext>
            </a:extLst>
          </p:cNvPr>
          <p:cNvSpPr txBox="1"/>
          <p:nvPr/>
        </p:nvSpPr>
        <p:spPr>
          <a:xfrm>
            <a:off x="2226898" y="1720392"/>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110,731</a:t>
            </a:r>
          </a:p>
        </p:txBody>
      </p:sp>
      <p:sp>
        <p:nvSpPr>
          <p:cNvPr id="37" name="CaixaDeTexto 36">
            <a:extLst>
              <a:ext uri="{FF2B5EF4-FFF2-40B4-BE49-F238E27FC236}">
                <a16:creationId xmlns:a16="http://schemas.microsoft.com/office/drawing/2014/main" id="{CECF532F-2962-CF7A-36CB-4BF934899B70}"/>
              </a:ext>
            </a:extLst>
          </p:cNvPr>
          <p:cNvSpPr txBox="1"/>
          <p:nvPr/>
        </p:nvSpPr>
        <p:spPr>
          <a:xfrm>
            <a:off x="2226898" y="1928950"/>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71,205</a:t>
            </a:r>
          </a:p>
        </p:txBody>
      </p:sp>
      <p:sp>
        <p:nvSpPr>
          <p:cNvPr id="38" name="CaixaDeTexto 37">
            <a:extLst>
              <a:ext uri="{FF2B5EF4-FFF2-40B4-BE49-F238E27FC236}">
                <a16:creationId xmlns:a16="http://schemas.microsoft.com/office/drawing/2014/main" id="{8D615D91-5529-6182-7A5E-0B3C90FC78A1}"/>
              </a:ext>
            </a:extLst>
          </p:cNvPr>
          <p:cNvSpPr txBox="1"/>
          <p:nvPr/>
        </p:nvSpPr>
        <p:spPr>
          <a:xfrm>
            <a:off x="41025" y="2154747"/>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Total </a:t>
            </a:r>
            <a:r>
              <a:rPr lang="pt-BR" sz="1000" b="1" dirty="0" err="1">
                <a:latin typeface="Bahnschrift SemiCondensed" panose="020B0502040204020203" pitchFamily="34" charset="0"/>
              </a:rPr>
              <a:t>Current</a:t>
            </a:r>
            <a:r>
              <a:rPr lang="pt-BR" sz="1000" b="1" dirty="0">
                <a:latin typeface="Bahnschrift SemiCondensed" panose="020B0502040204020203" pitchFamily="34" charset="0"/>
              </a:rPr>
              <a:t> </a:t>
            </a:r>
            <a:r>
              <a:rPr lang="pt-BR" sz="1000" b="1" dirty="0" err="1">
                <a:latin typeface="Bahnschrift SemiCondensed" panose="020B0502040204020203" pitchFamily="34" charset="0"/>
              </a:rPr>
              <a:t>Assets</a:t>
            </a:r>
            <a:endParaRPr lang="pt-BR" sz="1000" b="1" dirty="0">
              <a:latin typeface="Bahnschrift SemiCondensed" panose="020B0502040204020203" pitchFamily="34" charset="0"/>
            </a:endParaRPr>
          </a:p>
        </p:txBody>
      </p:sp>
      <p:sp>
        <p:nvSpPr>
          <p:cNvPr id="39" name="CaixaDeTexto 38">
            <a:extLst>
              <a:ext uri="{FF2B5EF4-FFF2-40B4-BE49-F238E27FC236}">
                <a16:creationId xmlns:a16="http://schemas.microsoft.com/office/drawing/2014/main" id="{9E38945A-0377-1A3D-E577-DF00534348DF}"/>
              </a:ext>
            </a:extLst>
          </p:cNvPr>
          <p:cNvSpPr txBox="1"/>
          <p:nvPr/>
        </p:nvSpPr>
        <p:spPr>
          <a:xfrm>
            <a:off x="2226898" y="2154747"/>
            <a:ext cx="827005" cy="246221"/>
          </a:xfrm>
          <a:prstGeom prst="rect">
            <a:avLst/>
          </a:prstGeom>
          <a:noFill/>
        </p:spPr>
        <p:txBody>
          <a:bodyPr wrap="square" rtlCol="0">
            <a:spAutoFit/>
          </a:bodyPr>
          <a:lstStyle/>
          <a:p>
            <a:pPr algn="r"/>
            <a:r>
              <a:rPr lang="pt-BR" sz="1000" b="1" dirty="0">
                <a:latin typeface="Bahnschrift SemiCondensed" panose="020B0502040204020203" pitchFamily="34" charset="0"/>
              </a:rPr>
              <a:t>799,712</a:t>
            </a:r>
          </a:p>
        </p:txBody>
      </p:sp>
      <p:sp>
        <p:nvSpPr>
          <p:cNvPr id="40" name="CaixaDeTexto 39">
            <a:extLst>
              <a:ext uri="{FF2B5EF4-FFF2-40B4-BE49-F238E27FC236}">
                <a16:creationId xmlns:a16="http://schemas.microsoft.com/office/drawing/2014/main" id="{53DD0315-E75F-9277-AA42-2EA011CB8CDF}"/>
              </a:ext>
            </a:extLst>
          </p:cNvPr>
          <p:cNvSpPr txBox="1"/>
          <p:nvPr/>
        </p:nvSpPr>
        <p:spPr>
          <a:xfrm>
            <a:off x="41025" y="2480069"/>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NON-CURRENT ASSETS</a:t>
            </a:r>
          </a:p>
        </p:txBody>
      </p:sp>
      <p:sp>
        <p:nvSpPr>
          <p:cNvPr id="41" name="CaixaDeTexto 40">
            <a:extLst>
              <a:ext uri="{FF2B5EF4-FFF2-40B4-BE49-F238E27FC236}">
                <a16:creationId xmlns:a16="http://schemas.microsoft.com/office/drawing/2014/main" id="{0717212F-FD54-AF30-646F-253B67DD99FC}"/>
              </a:ext>
            </a:extLst>
          </p:cNvPr>
          <p:cNvSpPr txBox="1"/>
          <p:nvPr/>
        </p:nvSpPr>
        <p:spPr>
          <a:xfrm>
            <a:off x="142438" y="2688157"/>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Recoverable</a:t>
            </a:r>
            <a:r>
              <a:rPr lang="pt-BR" sz="1000" dirty="0">
                <a:latin typeface="Bahnschrift SemiCondensed" panose="020B0502040204020203" pitchFamily="34" charset="0"/>
              </a:rPr>
              <a:t> Taxes</a:t>
            </a:r>
          </a:p>
        </p:txBody>
      </p:sp>
      <p:sp>
        <p:nvSpPr>
          <p:cNvPr id="46" name="CaixaDeTexto 45">
            <a:extLst>
              <a:ext uri="{FF2B5EF4-FFF2-40B4-BE49-F238E27FC236}">
                <a16:creationId xmlns:a16="http://schemas.microsoft.com/office/drawing/2014/main" id="{E930FD10-1960-52D3-4A85-E982AD530626}"/>
              </a:ext>
            </a:extLst>
          </p:cNvPr>
          <p:cNvSpPr txBox="1"/>
          <p:nvPr/>
        </p:nvSpPr>
        <p:spPr>
          <a:xfrm>
            <a:off x="142438" y="2906859"/>
            <a:ext cx="2155580" cy="246221"/>
          </a:xfrm>
          <a:prstGeom prst="rect">
            <a:avLst/>
          </a:prstGeom>
          <a:noFill/>
        </p:spPr>
        <p:txBody>
          <a:bodyPr wrap="square" rtlCol="0">
            <a:spAutoFit/>
          </a:bodyPr>
          <a:lstStyle/>
          <a:p>
            <a:r>
              <a:rPr lang="pt-BR" sz="1000" dirty="0">
                <a:latin typeface="Bahnschrift SemiCondensed" panose="020B0502040204020203" pitchFamily="34" charset="0"/>
              </a:rPr>
              <a:t>Investments</a:t>
            </a:r>
          </a:p>
        </p:txBody>
      </p:sp>
      <p:sp>
        <p:nvSpPr>
          <p:cNvPr id="48" name="CaixaDeTexto 47">
            <a:extLst>
              <a:ext uri="{FF2B5EF4-FFF2-40B4-BE49-F238E27FC236}">
                <a16:creationId xmlns:a16="http://schemas.microsoft.com/office/drawing/2014/main" id="{489ADDF9-F6B2-4731-E926-38C0B00A5D98}"/>
              </a:ext>
            </a:extLst>
          </p:cNvPr>
          <p:cNvSpPr txBox="1"/>
          <p:nvPr/>
        </p:nvSpPr>
        <p:spPr>
          <a:xfrm>
            <a:off x="142438" y="3122968"/>
            <a:ext cx="2155580" cy="246221"/>
          </a:xfrm>
          <a:prstGeom prst="rect">
            <a:avLst/>
          </a:prstGeom>
          <a:noFill/>
        </p:spPr>
        <p:txBody>
          <a:bodyPr wrap="square" rtlCol="0">
            <a:spAutoFit/>
          </a:bodyPr>
          <a:lstStyle/>
          <a:p>
            <a:r>
              <a:rPr lang="pt-BR" sz="1000" dirty="0">
                <a:latin typeface="Bahnschrift SemiCondensed" panose="020B0502040204020203" pitchFamily="34" charset="0"/>
              </a:rPr>
              <a:t>Judicial </a:t>
            </a:r>
            <a:r>
              <a:rPr lang="pt-BR" sz="1000" dirty="0" err="1">
                <a:latin typeface="Bahnschrift SemiCondensed" panose="020B0502040204020203" pitchFamily="34" charset="0"/>
              </a:rPr>
              <a:t>Deposits</a:t>
            </a:r>
            <a:endParaRPr lang="pt-BR" sz="1000" dirty="0">
              <a:latin typeface="Bahnschrift SemiCondensed" panose="020B0502040204020203" pitchFamily="34" charset="0"/>
            </a:endParaRPr>
          </a:p>
        </p:txBody>
      </p:sp>
      <p:sp>
        <p:nvSpPr>
          <p:cNvPr id="50" name="CaixaDeTexto 49">
            <a:extLst>
              <a:ext uri="{FF2B5EF4-FFF2-40B4-BE49-F238E27FC236}">
                <a16:creationId xmlns:a16="http://schemas.microsoft.com/office/drawing/2014/main" id="{04175F4F-3808-3E64-5FFE-B3806F886F30}"/>
              </a:ext>
            </a:extLst>
          </p:cNvPr>
          <p:cNvSpPr txBox="1"/>
          <p:nvPr/>
        </p:nvSpPr>
        <p:spPr>
          <a:xfrm>
            <a:off x="142438" y="3329210"/>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Fixed</a:t>
            </a:r>
            <a:r>
              <a:rPr lang="pt-BR" sz="1000" dirty="0">
                <a:latin typeface="Bahnschrift SemiCondensed" panose="020B0502040204020203" pitchFamily="34" charset="0"/>
              </a:rPr>
              <a:t> </a:t>
            </a:r>
            <a:r>
              <a:rPr lang="pt-BR" sz="1000" dirty="0" err="1">
                <a:latin typeface="Bahnschrift SemiCondensed" panose="020B0502040204020203" pitchFamily="34" charset="0"/>
              </a:rPr>
              <a:t>Assets</a:t>
            </a:r>
            <a:endParaRPr lang="pt-BR" sz="1000" dirty="0">
              <a:latin typeface="Bahnschrift SemiCondensed" panose="020B0502040204020203" pitchFamily="34" charset="0"/>
            </a:endParaRPr>
          </a:p>
        </p:txBody>
      </p:sp>
      <p:sp>
        <p:nvSpPr>
          <p:cNvPr id="51" name="CaixaDeTexto 50">
            <a:extLst>
              <a:ext uri="{FF2B5EF4-FFF2-40B4-BE49-F238E27FC236}">
                <a16:creationId xmlns:a16="http://schemas.microsoft.com/office/drawing/2014/main" id="{FBBB7FEE-FD29-E307-82DF-997707316590}"/>
              </a:ext>
            </a:extLst>
          </p:cNvPr>
          <p:cNvSpPr txBox="1"/>
          <p:nvPr/>
        </p:nvSpPr>
        <p:spPr>
          <a:xfrm>
            <a:off x="142438" y="3543317"/>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Intangible</a:t>
            </a:r>
            <a:r>
              <a:rPr lang="pt-BR" sz="1000" dirty="0">
                <a:latin typeface="Bahnschrift SemiCondensed" panose="020B0502040204020203" pitchFamily="34" charset="0"/>
              </a:rPr>
              <a:t> </a:t>
            </a:r>
            <a:r>
              <a:rPr lang="pt-BR" sz="1000" dirty="0" err="1">
                <a:latin typeface="Bahnschrift SemiCondensed" panose="020B0502040204020203" pitchFamily="34" charset="0"/>
              </a:rPr>
              <a:t>Assets</a:t>
            </a:r>
            <a:endParaRPr lang="pt-BR" sz="1000" dirty="0">
              <a:latin typeface="Bahnschrift SemiCondensed" panose="020B0502040204020203" pitchFamily="34" charset="0"/>
            </a:endParaRPr>
          </a:p>
        </p:txBody>
      </p:sp>
      <p:sp>
        <p:nvSpPr>
          <p:cNvPr id="52" name="CaixaDeTexto 51">
            <a:extLst>
              <a:ext uri="{FF2B5EF4-FFF2-40B4-BE49-F238E27FC236}">
                <a16:creationId xmlns:a16="http://schemas.microsoft.com/office/drawing/2014/main" id="{331B01FC-72B2-7A83-7D41-2660D58E7833}"/>
              </a:ext>
            </a:extLst>
          </p:cNvPr>
          <p:cNvSpPr txBox="1"/>
          <p:nvPr/>
        </p:nvSpPr>
        <p:spPr>
          <a:xfrm>
            <a:off x="142438" y="3751863"/>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Others</a:t>
            </a:r>
            <a:endParaRPr lang="pt-BR" sz="1000" dirty="0">
              <a:latin typeface="Bahnschrift SemiCondensed" panose="020B0502040204020203" pitchFamily="34" charset="0"/>
            </a:endParaRPr>
          </a:p>
        </p:txBody>
      </p:sp>
      <p:sp>
        <p:nvSpPr>
          <p:cNvPr id="53" name="CaixaDeTexto 52">
            <a:extLst>
              <a:ext uri="{FF2B5EF4-FFF2-40B4-BE49-F238E27FC236}">
                <a16:creationId xmlns:a16="http://schemas.microsoft.com/office/drawing/2014/main" id="{1717C5A9-D3DC-C1A4-0478-0262225A6A4E}"/>
              </a:ext>
            </a:extLst>
          </p:cNvPr>
          <p:cNvSpPr txBox="1"/>
          <p:nvPr/>
        </p:nvSpPr>
        <p:spPr>
          <a:xfrm>
            <a:off x="2226898" y="2688157"/>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119,436</a:t>
            </a:r>
          </a:p>
        </p:txBody>
      </p:sp>
      <p:sp>
        <p:nvSpPr>
          <p:cNvPr id="54" name="CaixaDeTexto 53">
            <a:extLst>
              <a:ext uri="{FF2B5EF4-FFF2-40B4-BE49-F238E27FC236}">
                <a16:creationId xmlns:a16="http://schemas.microsoft.com/office/drawing/2014/main" id="{7EA3178A-ADC1-DF26-E8D9-3D185AD4BE0E}"/>
              </a:ext>
            </a:extLst>
          </p:cNvPr>
          <p:cNvSpPr txBox="1"/>
          <p:nvPr/>
        </p:nvSpPr>
        <p:spPr>
          <a:xfrm>
            <a:off x="2226898" y="2906859"/>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354,316</a:t>
            </a:r>
          </a:p>
        </p:txBody>
      </p:sp>
      <p:sp>
        <p:nvSpPr>
          <p:cNvPr id="55" name="CaixaDeTexto 54">
            <a:extLst>
              <a:ext uri="{FF2B5EF4-FFF2-40B4-BE49-F238E27FC236}">
                <a16:creationId xmlns:a16="http://schemas.microsoft.com/office/drawing/2014/main" id="{6738FE65-F649-BFB3-5194-342098D96903}"/>
              </a:ext>
            </a:extLst>
          </p:cNvPr>
          <p:cNvSpPr txBox="1"/>
          <p:nvPr/>
        </p:nvSpPr>
        <p:spPr>
          <a:xfrm>
            <a:off x="2226898" y="3122968"/>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54,905</a:t>
            </a:r>
          </a:p>
        </p:txBody>
      </p:sp>
      <p:sp>
        <p:nvSpPr>
          <p:cNvPr id="56" name="CaixaDeTexto 55">
            <a:extLst>
              <a:ext uri="{FF2B5EF4-FFF2-40B4-BE49-F238E27FC236}">
                <a16:creationId xmlns:a16="http://schemas.microsoft.com/office/drawing/2014/main" id="{FF4BF77C-A6AB-89E0-AAF8-A5A3A3B22F2C}"/>
              </a:ext>
            </a:extLst>
          </p:cNvPr>
          <p:cNvSpPr txBox="1"/>
          <p:nvPr/>
        </p:nvSpPr>
        <p:spPr>
          <a:xfrm>
            <a:off x="2226898" y="3329210"/>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115,224</a:t>
            </a:r>
          </a:p>
        </p:txBody>
      </p:sp>
      <p:sp>
        <p:nvSpPr>
          <p:cNvPr id="57" name="CaixaDeTexto 56">
            <a:extLst>
              <a:ext uri="{FF2B5EF4-FFF2-40B4-BE49-F238E27FC236}">
                <a16:creationId xmlns:a16="http://schemas.microsoft.com/office/drawing/2014/main" id="{9C4EA600-A121-8F28-2CAA-BFDD8EA8CC3A}"/>
              </a:ext>
            </a:extLst>
          </p:cNvPr>
          <p:cNvSpPr txBox="1"/>
          <p:nvPr/>
        </p:nvSpPr>
        <p:spPr>
          <a:xfrm>
            <a:off x="2226898" y="3543317"/>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5,920</a:t>
            </a:r>
          </a:p>
        </p:txBody>
      </p:sp>
      <p:sp>
        <p:nvSpPr>
          <p:cNvPr id="58" name="CaixaDeTexto 57">
            <a:extLst>
              <a:ext uri="{FF2B5EF4-FFF2-40B4-BE49-F238E27FC236}">
                <a16:creationId xmlns:a16="http://schemas.microsoft.com/office/drawing/2014/main" id="{D9231585-0982-3B60-0BD3-E2FF468BF5EB}"/>
              </a:ext>
            </a:extLst>
          </p:cNvPr>
          <p:cNvSpPr txBox="1"/>
          <p:nvPr/>
        </p:nvSpPr>
        <p:spPr>
          <a:xfrm>
            <a:off x="2226898" y="3751863"/>
            <a:ext cx="827005" cy="246221"/>
          </a:xfrm>
          <a:prstGeom prst="rect">
            <a:avLst/>
          </a:prstGeom>
          <a:noFill/>
        </p:spPr>
        <p:txBody>
          <a:bodyPr wrap="square" rtlCol="0">
            <a:spAutoFit/>
          </a:bodyPr>
          <a:lstStyle/>
          <a:p>
            <a:pPr algn="r"/>
            <a:r>
              <a:rPr lang="pt-BR" sz="1000">
                <a:latin typeface="Bahnschrift SemiCondensed" panose="020B0502040204020203" pitchFamily="34" charset="0"/>
              </a:rPr>
              <a:t>0</a:t>
            </a:r>
            <a:endParaRPr lang="pt-BR" sz="1000" dirty="0">
              <a:latin typeface="Bahnschrift SemiCondensed" panose="020B0502040204020203" pitchFamily="34" charset="0"/>
            </a:endParaRPr>
          </a:p>
        </p:txBody>
      </p:sp>
      <p:sp>
        <p:nvSpPr>
          <p:cNvPr id="59" name="CaixaDeTexto 58">
            <a:extLst>
              <a:ext uri="{FF2B5EF4-FFF2-40B4-BE49-F238E27FC236}">
                <a16:creationId xmlns:a16="http://schemas.microsoft.com/office/drawing/2014/main" id="{FC6949E3-0316-0836-2191-EAF6522F43F1}"/>
              </a:ext>
            </a:extLst>
          </p:cNvPr>
          <p:cNvSpPr txBox="1"/>
          <p:nvPr/>
        </p:nvSpPr>
        <p:spPr>
          <a:xfrm>
            <a:off x="41025" y="3970879"/>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Total Non-</a:t>
            </a:r>
            <a:r>
              <a:rPr lang="pt-BR" sz="1000" b="1" dirty="0" err="1">
                <a:latin typeface="Bahnschrift SemiCondensed" panose="020B0502040204020203" pitchFamily="34" charset="0"/>
              </a:rPr>
              <a:t>Current</a:t>
            </a:r>
            <a:r>
              <a:rPr lang="pt-BR" sz="1000" b="1" dirty="0">
                <a:latin typeface="Bahnschrift SemiCondensed" panose="020B0502040204020203" pitchFamily="34" charset="0"/>
              </a:rPr>
              <a:t> </a:t>
            </a:r>
            <a:r>
              <a:rPr lang="pt-BR" sz="1000" b="1" dirty="0" err="1">
                <a:latin typeface="Bahnschrift SemiCondensed" panose="020B0502040204020203" pitchFamily="34" charset="0"/>
              </a:rPr>
              <a:t>Assets</a:t>
            </a:r>
            <a:endParaRPr lang="pt-BR" sz="1000" b="1" dirty="0">
              <a:latin typeface="Bahnschrift SemiCondensed" panose="020B0502040204020203" pitchFamily="34" charset="0"/>
            </a:endParaRPr>
          </a:p>
        </p:txBody>
      </p:sp>
      <p:sp>
        <p:nvSpPr>
          <p:cNvPr id="60" name="CaixaDeTexto 59">
            <a:extLst>
              <a:ext uri="{FF2B5EF4-FFF2-40B4-BE49-F238E27FC236}">
                <a16:creationId xmlns:a16="http://schemas.microsoft.com/office/drawing/2014/main" id="{A10CAB76-58EE-829D-A28A-EB48B7D5D394}"/>
              </a:ext>
            </a:extLst>
          </p:cNvPr>
          <p:cNvSpPr txBox="1"/>
          <p:nvPr/>
        </p:nvSpPr>
        <p:spPr>
          <a:xfrm>
            <a:off x="2226898" y="3970879"/>
            <a:ext cx="827005" cy="246221"/>
          </a:xfrm>
          <a:prstGeom prst="rect">
            <a:avLst/>
          </a:prstGeom>
          <a:noFill/>
        </p:spPr>
        <p:txBody>
          <a:bodyPr wrap="square" rtlCol="0">
            <a:spAutoFit/>
          </a:bodyPr>
          <a:lstStyle/>
          <a:p>
            <a:pPr algn="r"/>
            <a:r>
              <a:rPr lang="pt-BR" sz="1000" b="1" dirty="0">
                <a:latin typeface="Bahnschrift SemiCondensed" panose="020B0502040204020203" pitchFamily="34" charset="0"/>
              </a:rPr>
              <a:t>649,801</a:t>
            </a:r>
          </a:p>
        </p:txBody>
      </p:sp>
      <p:sp>
        <p:nvSpPr>
          <p:cNvPr id="61" name="CaixaDeTexto 60">
            <a:extLst>
              <a:ext uri="{FF2B5EF4-FFF2-40B4-BE49-F238E27FC236}">
                <a16:creationId xmlns:a16="http://schemas.microsoft.com/office/drawing/2014/main" id="{EAD1AC91-AB64-4ABA-EC0B-C9E40FAECE67}"/>
              </a:ext>
            </a:extLst>
          </p:cNvPr>
          <p:cNvSpPr txBox="1"/>
          <p:nvPr/>
        </p:nvSpPr>
        <p:spPr>
          <a:xfrm>
            <a:off x="41025" y="4407827"/>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Total </a:t>
            </a:r>
            <a:r>
              <a:rPr lang="pt-BR" sz="1000" b="1" dirty="0" err="1">
                <a:latin typeface="Bahnschrift SemiCondensed" panose="020B0502040204020203" pitchFamily="34" charset="0"/>
              </a:rPr>
              <a:t>Assets</a:t>
            </a:r>
            <a:endParaRPr lang="pt-BR" sz="1000" b="1" dirty="0">
              <a:latin typeface="Bahnschrift SemiCondensed" panose="020B0502040204020203" pitchFamily="34" charset="0"/>
            </a:endParaRPr>
          </a:p>
        </p:txBody>
      </p:sp>
      <p:sp>
        <p:nvSpPr>
          <p:cNvPr id="65" name="CaixaDeTexto 64">
            <a:extLst>
              <a:ext uri="{FF2B5EF4-FFF2-40B4-BE49-F238E27FC236}">
                <a16:creationId xmlns:a16="http://schemas.microsoft.com/office/drawing/2014/main" id="{4B4734A4-716E-739D-75C6-B202EA2F648E}"/>
              </a:ext>
            </a:extLst>
          </p:cNvPr>
          <p:cNvSpPr txBox="1"/>
          <p:nvPr/>
        </p:nvSpPr>
        <p:spPr>
          <a:xfrm>
            <a:off x="2226898" y="4407827"/>
            <a:ext cx="827005" cy="246221"/>
          </a:xfrm>
          <a:prstGeom prst="rect">
            <a:avLst/>
          </a:prstGeom>
          <a:noFill/>
        </p:spPr>
        <p:txBody>
          <a:bodyPr wrap="square" rtlCol="0">
            <a:spAutoFit/>
          </a:bodyPr>
          <a:lstStyle/>
          <a:p>
            <a:pPr algn="r"/>
            <a:r>
              <a:rPr lang="pt-BR" sz="1000" b="1" dirty="0">
                <a:latin typeface="Bahnschrift SemiCondensed" panose="020B0502040204020203" pitchFamily="34" charset="0"/>
              </a:rPr>
              <a:t>1,449,513</a:t>
            </a:r>
          </a:p>
        </p:txBody>
      </p:sp>
      <p:cxnSp>
        <p:nvCxnSpPr>
          <p:cNvPr id="76" name="Conector reto 75">
            <a:extLst>
              <a:ext uri="{FF2B5EF4-FFF2-40B4-BE49-F238E27FC236}">
                <a16:creationId xmlns:a16="http://schemas.microsoft.com/office/drawing/2014/main" id="{C68297A7-7EDD-0ACD-DD78-BC0ED2F224DA}"/>
              </a:ext>
            </a:extLst>
          </p:cNvPr>
          <p:cNvCxnSpPr/>
          <p:nvPr/>
        </p:nvCxnSpPr>
        <p:spPr>
          <a:xfrm>
            <a:off x="80802" y="882676"/>
            <a:ext cx="2927793"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77" name="CaixaDeTexto 76">
            <a:extLst>
              <a:ext uri="{FF2B5EF4-FFF2-40B4-BE49-F238E27FC236}">
                <a16:creationId xmlns:a16="http://schemas.microsoft.com/office/drawing/2014/main" id="{AC36A05A-52DF-975D-4C06-AE89BCC4A386}"/>
              </a:ext>
            </a:extLst>
          </p:cNvPr>
          <p:cNvSpPr txBox="1"/>
          <p:nvPr/>
        </p:nvSpPr>
        <p:spPr>
          <a:xfrm>
            <a:off x="3041694" y="631879"/>
            <a:ext cx="1766216" cy="307777"/>
          </a:xfrm>
          <a:prstGeom prst="rect">
            <a:avLst/>
          </a:prstGeom>
          <a:noFill/>
        </p:spPr>
        <p:txBody>
          <a:bodyPr wrap="square" rtlCol="0">
            <a:spAutoFit/>
          </a:bodyPr>
          <a:lstStyle/>
          <a:p>
            <a:r>
              <a:rPr lang="pt-BR" sz="1400" dirty="0">
                <a:latin typeface="Bahnschrift SemiCondensed" panose="020B0502040204020203" pitchFamily="34" charset="0"/>
              </a:rPr>
              <a:t>LIABILITIES</a:t>
            </a:r>
          </a:p>
        </p:txBody>
      </p:sp>
      <p:sp>
        <p:nvSpPr>
          <p:cNvPr id="79" name="CaixaDeTexto 78">
            <a:extLst>
              <a:ext uri="{FF2B5EF4-FFF2-40B4-BE49-F238E27FC236}">
                <a16:creationId xmlns:a16="http://schemas.microsoft.com/office/drawing/2014/main" id="{F638CFA1-05DC-80D4-416F-8120C1D4DB4C}"/>
              </a:ext>
            </a:extLst>
          </p:cNvPr>
          <p:cNvSpPr txBox="1"/>
          <p:nvPr/>
        </p:nvSpPr>
        <p:spPr>
          <a:xfrm>
            <a:off x="5003318" y="678045"/>
            <a:ext cx="1079168" cy="215444"/>
          </a:xfrm>
          <a:prstGeom prst="rect">
            <a:avLst/>
          </a:prstGeom>
          <a:noFill/>
        </p:spPr>
        <p:txBody>
          <a:bodyPr wrap="square" rtlCol="0">
            <a:spAutoFit/>
          </a:bodyPr>
          <a:lstStyle/>
          <a:p>
            <a:pPr algn="r"/>
            <a:r>
              <a:rPr lang="pt-BR" sz="800" dirty="0">
                <a:latin typeface="Bahnschrift SemiCondensed" panose="020B0502040204020203" pitchFamily="34" charset="0"/>
              </a:rPr>
              <a:t>BRL ‘000 </a:t>
            </a:r>
          </a:p>
        </p:txBody>
      </p:sp>
      <p:cxnSp>
        <p:nvCxnSpPr>
          <p:cNvPr id="80" name="Conector reto 79">
            <a:extLst>
              <a:ext uri="{FF2B5EF4-FFF2-40B4-BE49-F238E27FC236}">
                <a16:creationId xmlns:a16="http://schemas.microsoft.com/office/drawing/2014/main" id="{3029EE3B-D1AE-F8F4-DC79-08F0329A4FE8}"/>
              </a:ext>
            </a:extLst>
          </p:cNvPr>
          <p:cNvCxnSpPr/>
          <p:nvPr/>
        </p:nvCxnSpPr>
        <p:spPr>
          <a:xfrm>
            <a:off x="3084071" y="882676"/>
            <a:ext cx="2927793"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81" name="CaixaDeTexto 80">
            <a:extLst>
              <a:ext uri="{FF2B5EF4-FFF2-40B4-BE49-F238E27FC236}">
                <a16:creationId xmlns:a16="http://schemas.microsoft.com/office/drawing/2014/main" id="{6088355A-BD7C-570F-934D-E72E63854174}"/>
              </a:ext>
            </a:extLst>
          </p:cNvPr>
          <p:cNvSpPr txBox="1"/>
          <p:nvPr/>
        </p:nvSpPr>
        <p:spPr>
          <a:xfrm>
            <a:off x="3041209" y="873735"/>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CURRENT LIABILITIES</a:t>
            </a:r>
          </a:p>
        </p:txBody>
      </p:sp>
      <p:sp>
        <p:nvSpPr>
          <p:cNvPr id="85" name="CaixaDeTexto 84">
            <a:extLst>
              <a:ext uri="{FF2B5EF4-FFF2-40B4-BE49-F238E27FC236}">
                <a16:creationId xmlns:a16="http://schemas.microsoft.com/office/drawing/2014/main" id="{946E3904-3CD5-8723-F104-45910B7837F7}"/>
              </a:ext>
            </a:extLst>
          </p:cNvPr>
          <p:cNvSpPr txBox="1"/>
          <p:nvPr/>
        </p:nvSpPr>
        <p:spPr>
          <a:xfrm>
            <a:off x="3142432" y="1085513"/>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Suppliers</a:t>
            </a:r>
            <a:endParaRPr lang="pt-BR" sz="1000" dirty="0">
              <a:latin typeface="Bahnschrift SemiCondensed" panose="020B0502040204020203" pitchFamily="34" charset="0"/>
            </a:endParaRPr>
          </a:p>
        </p:txBody>
      </p:sp>
      <p:sp>
        <p:nvSpPr>
          <p:cNvPr id="86" name="CaixaDeTexto 85">
            <a:extLst>
              <a:ext uri="{FF2B5EF4-FFF2-40B4-BE49-F238E27FC236}">
                <a16:creationId xmlns:a16="http://schemas.microsoft.com/office/drawing/2014/main" id="{D410B3C1-3A2C-78CB-8F8A-670D271C917D}"/>
              </a:ext>
            </a:extLst>
          </p:cNvPr>
          <p:cNvSpPr txBox="1"/>
          <p:nvPr/>
        </p:nvSpPr>
        <p:spPr>
          <a:xfrm>
            <a:off x="3142432" y="1299693"/>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Loans</a:t>
            </a:r>
            <a:r>
              <a:rPr lang="pt-BR" sz="1000" dirty="0">
                <a:latin typeface="Bahnschrift SemiCondensed" panose="020B0502040204020203" pitchFamily="34" charset="0"/>
              </a:rPr>
              <a:t> </a:t>
            </a:r>
            <a:r>
              <a:rPr lang="pt-BR" sz="1000" dirty="0" err="1">
                <a:latin typeface="Bahnschrift SemiCondensed" panose="020B0502040204020203" pitchFamily="34" charset="0"/>
              </a:rPr>
              <a:t>and</a:t>
            </a:r>
            <a:r>
              <a:rPr lang="pt-BR" sz="1000" dirty="0">
                <a:latin typeface="Bahnschrift SemiCondensed" panose="020B0502040204020203" pitchFamily="34" charset="0"/>
              </a:rPr>
              <a:t> </a:t>
            </a:r>
            <a:r>
              <a:rPr lang="pt-BR" sz="1000" dirty="0" err="1">
                <a:latin typeface="Bahnschrift SemiCondensed" panose="020B0502040204020203" pitchFamily="34" charset="0"/>
              </a:rPr>
              <a:t>Financing</a:t>
            </a:r>
            <a:endParaRPr lang="pt-BR" sz="1000" dirty="0">
              <a:latin typeface="Bahnschrift SemiCondensed" panose="020B0502040204020203" pitchFamily="34" charset="0"/>
            </a:endParaRPr>
          </a:p>
        </p:txBody>
      </p:sp>
      <p:sp>
        <p:nvSpPr>
          <p:cNvPr id="98" name="CaixaDeTexto 97">
            <a:extLst>
              <a:ext uri="{FF2B5EF4-FFF2-40B4-BE49-F238E27FC236}">
                <a16:creationId xmlns:a16="http://schemas.microsoft.com/office/drawing/2014/main" id="{84E37331-40FF-663F-FFFE-80AC3DF0C1BC}"/>
              </a:ext>
            </a:extLst>
          </p:cNvPr>
          <p:cNvSpPr txBox="1"/>
          <p:nvPr/>
        </p:nvSpPr>
        <p:spPr>
          <a:xfrm>
            <a:off x="3142432" y="1507294"/>
            <a:ext cx="2155580" cy="246221"/>
          </a:xfrm>
          <a:prstGeom prst="rect">
            <a:avLst/>
          </a:prstGeom>
          <a:noFill/>
        </p:spPr>
        <p:txBody>
          <a:bodyPr wrap="square" rtlCol="0">
            <a:spAutoFit/>
          </a:bodyPr>
          <a:lstStyle/>
          <a:p>
            <a:r>
              <a:rPr lang="pt-BR" sz="1000" dirty="0">
                <a:latin typeface="Bahnschrift SemiCondensed" panose="020B0502040204020203" pitchFamily="34" charset="0"/>
              </a:rPr>
              <a:t>Taxes &amp; </a:t>
            </a:r>
            <a:r>
              <a:rPr lang="pt-BR" sz="1000" dirty="0" err="1">
                <a:latin typeface="Bahnschrift SemiCondensed" panose="020B0502040204020203" pitchFamily="34" charset="0"/>
              </a:rPr>
              <a:t>Contributions</a:t>
            </a:r>
            <a:endParaRPr lang="pt-BR" sz="1000" dirty="0">
              <a:latin typeface="Bahnschrift SemiCondensed" panose="020B0502040204020203" pitchFamily="34" charset="0"/>
            </a:endParaRPr>
          </a:p>
        </p:txBody>
      </p:sp>
      <p:sp>
        <p:nvSpPr>
          <p:cNvPr id="102" name="CaixaDeTexto 101">
            <a:extLst>
              <a:ext uri="{FF2B5EF4-FFF2-40B4-BE49-F238E27FC236}">
                <a16:creationId xmlns:a16="http://schemas.microsoft.com/office/drawing/2014/main" id="{F5248D86-52F9-296D-D0B6-F01D00C77436}"/>
              </a:ext>
            </a:extLst>
          </p:cNvPr>
          <p:cNvSpPr txBox="1"/>
          <p:nvPr/>
        </p:nvSpPr>
        <p:spPr>
          <a:xfrm>
            <a:off x="3142432" y="1718116"/>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Others</a:t>
            </a:r>
            <a:endParaRPr lang="pt-BR" sz="1000" dirty="0">
              <a:latin typeface="Bahnschrift SemiCondensed" panose="020B0502040204020203" pitchFamily="34" charset="0"/>
            </a:endParaRPr>
          </a:p>
        </p:txBody>
      </p:sp>
      <p:sp>
        <p:nvSpPr>
          <p:cNvPr id="103" name="CaixaDeTexto 102">
            <a:extLst>
              <a:ext uri="{FF2B5EF4-FFF2-40B4-BE49-F238E27FC236}">
                <a16:creationId xmlns:a16="http://schemas.microsoft.com/office/drawing/2014/main" id="{20EE72BF-210A-390A-7ACA-EF759E8ECD7C}"/>
              </a:ext>
            </a:extLst>
          </p:cNvPr>
          <p:cNvSpPr txBox="1"/>
          <p:nvPr/>
        </p:nvSpPr>
        <p:spPr>
          <a:xfrm>
            <a:off x="3041209" y="1936577"/>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Total </a:t>
            </a:r>
            <a:r>
              <a:rPr lang="pt-BR" sz="1000" b="1" dirty="0" err="1">
                <a:latin typeface="Bahnschrift SemiCondensed" panose="020B0502040204020203" pitchFamily="34" charset="0"/>
              </a:rPr>
              <a:t>Current</a:t>
            </a:r>
            <a:r>
              <a:rPr lang="pt-BR" sz="1000" b="1" dirty="0">
                <a:latin typeface="Bahnschrift SemiCondensed" panose="020B0502040204020203" pitchFamily="34" charset="0"/>
              </a:rPr>
              <a:t> </a:t>
            </a:r>
            <a:r>
              <a:rPr lang="pt-BR" sz="1000" b="1" dirty="0" err="1">
                <a:latin typeface="Bahnschrift SemiCondensed" panose="020B0502040204020203" pitchFamily="34" charset="0"/>
              </a:rPr>
              <a:t>Liabilities</a:t>
            </a:r>
            <a:endParaRPr lang="pt-BR" sz="1000" b="1" dirty="0">
              <a:latin typeface="Bahnschrift SemiCondensed" panose="020B0502040204020203" pitchFamily="34" charset="0"/>
            </a:endParaRPr>
          </a:p>
        </p:txBody>
      </p:sp>
      <p:sp>
        <p:nvSpPr>
          <p:cNvPr id="104" name="CaixaDeTexto 103">
            <a:extLst>
              <a:ext uri="{FF2B5EF4-FFF2-40B4-BE49-F238E27FC236}">
                <a16:creationId xmlns:a16="http://schemas.microsoft.com/office/drawing/2014/main" id="{E1527B1D-117C-5B70-A8ED-FD53CBF91EB5}"/>
              </a:ext>
            </a:extLst>
          </p:cNvPr>
          <p:cNvSpPr txBox="1"/>
          <p:nvPr/>
        </p:nvSpPr>
        <p:spPr>
          <a:xfrm>
            <a:off x="3041209" y="2257005"/>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NON-CURRENT LIABILITIES</a:t>
            </a:r>
          </a:p>
        </p:txBody>
      </p:sp>
      <p:sp>
        <p:nvSpPr>
          <p:cNvPr id="106" name="CaixaDeTexto 105">
            <a:extLst>
              <a:ext uri="{FF2B5EF4-FFF2-40B4-BE49-F238E27FC236}">
                <a16:creationId xmlns:a16="http://schemas.microsoft.com/office/drawing/2014/main" id="{F9AACF27-B493-E5CA-3A83-C4A05F7D6F15}"/>
              </a:ext>
            </a:extLst>
          </p:cNvPr>
          <p:cNvSpPr txBox="1"/>
          <p:nvPr/>
        </p:nvSpPr>
        <p:spPr>
          <a:xfrm>
            <a:off x="3142432" y="2473265"/>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Loans</a:t>
            </a:r>
            <a:r>
              <a:rPr lang="pt-BR" sz="1000" dirty="0">
                <a:latin typeface="Bahnschrift SemiCondensed" panose="020B0502040204020203" pitchFamily="34" charset="0"/>
              </a:rPr>
              <a:t> </a:t>
            </a:r>
            <a:r>
              <a:rPr lang="pt-BR" sz="1000" dirty="0" err="1">
                <a:latin typeface="Bahnschrift SemiCondensed" panose="020B0502040204020203" pitchFamily="34" charset="0"/>
              </a:rPr>
              <a:t>and</a:t>
            </a:r>
            <a:r>
              <a:rPr lang="pt-BR" sz="1000" dirty="0">
                <a:latin typeface="Bahnschrift SemiCondensed" panose="020B0502040204020203" pitchFamily="34" charset="0"/>
              </a:rPr>
              <a:t> </a:t>
            </a:r>
            <a:r>
              <a:rPr lang="pt-BR" sz="1000" dirty="0" err="1">
                <a:latin typeface="Bahnschrift SemiCondensed" panose="020B0502040204020203" pitchFamily="34" charset="0"/>
              </a:rPr>
              <a:t>Financing</a:t>
            </a:r>
            <a:endParaRPr lang="pt-BR" sz="1000" dirty="0">
              <a:latin typeface="Bahnschrift SemiCondensed" panose="020B0502040204020203" pitchFamily="34" charset="0"/>
            </a:endParaRPr>
          </a:p>
        </p:txBody>
      </p:sp>
      <p:sp>
        <p:nvSpPr>
          <p:cNvPr id="107" name="CaixaDeTexto 106">
            <a:extLst>
              <a:ext uri="{FF2B5EF4-FFF2-40B4-BE49-F238E27FC236}">
                <a16:creationId xmlns:a16="http://schemas.microsoft.com/office/drawing/2014/main" id="{CB3EE98D-873A-2E07-FBDE-E390C4ED9888}"/>
              </a:ext>
            </a:extLst>
          </p:cNvPr>
          <p:cNvSpPr txBox="1"/>
          <p:nvPr/>
        </p:nvSpPr>
        <p:spPr>
          <a:xfrm>
            <a:off x="3142432" y="2689759"/>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Provision</a:t>
            </a:r>
            <a:r>
              <a:rPr lang="pt-BR" sz="1000" dirty="0">
                <a:latin typeface="Bahnschrift SemiCondensed" panose="020B0502040204020203" pitchFamily="34" charset="0"/>
              </a:rPr>
              <a:t> for </a:t>
            </a:r>
            <a:r>
              <a:rPr lang="pt-BR" sz="1000" dirty="0" err="1">
                <a:latin typeface="Bahnschrift SemiCondensed" panose="020B0502040204020203" pitchFamily="34" charset="0"/>
              </a:rPr>
              <a:t>Litigation</a:t>
            </a:r>
            <a:endParaRPr lang="pt-BR" sz="1000" dirty="0">
              <a:latin typeface="Bahnschrift SemiCondensed" panose="020B0502040204020203" pitchFamily="34" charset="0"/>
            </a:endParaRPr>
          </a:p>
        </p:txBody>
      </p:sp>
      <p:sp>
        <p:nvSpPr>
          <p:cNvPr id="108" name="CaixaDeTexto 107">
            <a:extLst>
              <a:ext uri="{FF2B5EF4-FFF2-40B4-BE49-F238E27FC236}">
                <a16:creationId xmlns:a16="http://schemas.microsoft.com/office/drawing/2014/main" id="{E5011996-8907-A233-E5FD-19CB061C4FCF}"/>
              </a:ext>
            </a:extLst>
          </p:cNvPr>
          <p:cNvSpPr txBox="1"/>
          <p:nvPr/>
        </p:nvSpPr>
        <p:spPr>
          <a:xfrm>
            <a:off x="3142432" y="2900036"/>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Deferred</a:t>
            </a:r>
            <a:r>
              <a:rPr lang="pt-BR" sz="1000" dirty="0">
                <a:latin typeface="Bahnschrift SemiCondensed" panose="020B0502040204020203" pitchFamily="34" charset="0"/>
              </a:rPr>
              <a:t> Income </a:t>
            </a:r>
            <a:r>
              <a:rPr lang="pt-BR" sz="1000" dirty="0" err="1">
                <a:latin typeface="Bahnschrift SemiCondensed" panose="020B0502040204020203" pitchFamily="34" charset="0"/>
              </a:rPr>
              <a:t>Tax</a:t>
            </a:r>
            <a:endParaRPr lang="pt-BR" sz="1000" dirty="0">
              <a:latin typeface="Bahnschrift SemiCondensed" panose="020B0502040204020203" pitchFamily="34" charset="0"/>
            </a:endParaRPr>
          </a:p>
        </p:txBody>
      </p:sp>
      <p:sp>
        <p:nvSpPr>
          <p:cNvPr id="110" name="CaixaDeTexto 109">
            <a:extLst>
              <a:ext uri="{FF2B5EF4-FFF2-40B4-BE49-F238E27FC236}">
                <a16:creationId xmlns:a16="http://schemas.microsoft.com/office/drawing/2014/main" id="{3A351F26-DE99-F6FF-DE11-D4DE2B504FB5}"/>
              </a:ext>
            </a:extLst>
          </p:cNvPr>
          <p:cNvSpPr txBox="1"/>
          <p:nvPr/>
        </p:nvSpPr>
        <p:spPr>
          <a:xfrm>
            <a:off x="3142432" y="3117453"/>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Others</a:t>
            </a:r>
            <a:endParaRPr lang="pt-BR" sz="1000" dirty="0">
              <a:latin typeface="Bahnschrift SemiCondensed" panose="020B0502040204020203" pitchFamily="34" charset="0"/>
            </a:endParaRPr>
          </a:p>
        </p:txBody>
      </p:sp>
      <p:sp>
        <p:nvSpPr>
          <p:cNvPr id="111" name="CaixaDeTexto 110">
            <a:extLst>
              <a:ext uri="{FF2B5EF4-FFF2-40B4-BE49-F238E27FC236}">
                <a16:creationId xmlns:a16="http://schemas.microsoft.com/office/drawing/2014/main" id="{9FBFF18E-3043-21E9-2787-115ED22CF8D1}"/>
              </a:ext>
            </a:extLst>
          </p:cNvPr>
          <p:cNvSpPr txBox="1"/>
          <p:nvPr/>
        </p:nvSpPr>
        <p:spPr>
          <a:xfrm>
            <a:off x="3041209" y="3336872"/>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Total Non-</a:t>
            </a:r>
            <a:r>
              <a:rPr lang="pt-BR" sz="1000" b="1" dirty="0" err="1">
                <a:latin typeface="Bahnschrift SemiCondensed" panose="020B0502040204020203" pitchFamily="34" charset="0"/>
              </a:rPr>
              <a:t>Current</a:t>
            </a:r>
            <a:r>
              <a:rPr lang="pt-BR" sz="1000" b="1" dirty="0">
                <a:latin typeface="Bahnschrift SemiCondensed" panose="020B0502040204020203" pitchFamily="34" charset="0"/>
              </a:rPr>
              <a:t> </a:t>
            </a:r>
            <a:r>
              <a:rPr lang="pt-BR" sz="1000" b="1" dirty="0" err="1">
                <a:latin typeface="Bahnschrift SemiCondensed" panose="020B0502040204020203" pitchFamily="34" charset="0"/>
              </a:rPr>
              <a:t>Liabilities</a:t>
            </a:r>
            <a:endParaRPr lang="pt-BR" sz="1000" b="1" dirty="0">
              <a:latin typeface="Bahnschrift SemiCondensed" panose="020B0502040204020203" pitchFamily="34" charset="0"/>
            </a:endParaRPr>
          </a:p>
        </p:txBody>
      </p:sp>
      <p:sp>
        <p:nvSpPr>
          <p:cNvPr id="112" name="CaixaDeTexto 111">
            <a:extLst>
              <a:ext uri="{FF2B5EF4-FFF2-40B4-BE49-F238E27FC236}">
                <a16:creationId xmlns:a16="http://schemas.microsoft.com/office/drawing/2014/main" id="{3A1CCDC1-C850-A4F0-9FF2-0A1C91013627}"/>
              </a:ext>
            </a:extLst>
          </p:cNvPr>
          <p:cNvSpPr txBox="1"/>
          <p:nvPr/>
        </p:nvSpPr>
        <p:spPr>
          <a:xfrm>
            <a:off x="3041209" y="3661768"/>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EQUITY</a:t>
            </a:r>
          </a:p>
        </p:txBody>
      </p:sp>
      <p:sp>
        <p:nvSpPr>
          <p:cNvPr id="113" name="CaixaDeTexto 112">
            <a:extLst>
              <a:ext uri="{FF2B5EF4-FFF2-40B4-BE49-F238E27FC236}">
                <a16:creationId xmlns:a16="http://schemas.microsoft.com/office/drawing/2014/main" id="{5D4B7F6E-10AD-FE52-59EE-39B9ACB216F0}"/>
              </a:ext>
            </a:extLst>
          </p:cNvPr>
          <p:cNvSpPr txBox="1"/>
          <p:nvPr/>
        </p:nvSpPr>
        <p:spPr>
          <a:xfrm>
            <a:off x="3142432" y="3880120"/>
            <a:ext cx="2155580" cy="246221"/>
          </a:xfrm>
          <a:prstGeom prst="rect">
            <a:avLst/>
          </a:prstGeom>
          <a:noFill/>
        </p:spPr>
        <p:txBody>
          <a:bodyPr wrap="square" rtlCol="0">
            <a:spAutoFit/>
          </a:bodyPr>
          <a:lstStyle/>
          <a:p>
            <a:r>
              <a:rPr lang="pt-BR" sz="1000" dirty="0">
                <a:latin typeface="Bahnschrift SemiCondensed" panose="020B0502040204020203" pitchFamily="34" charset="0"/>
              </a:rPr>
              <a:t>Capital</a:t>
            </a:r>
          </a:p>
        </p:txBody>
      </p:sp>
      <p:sp>
        <p:nvSpPr>
          <p:cNvPr id="117" name="CaixaDeTexto 116">
            <a:extLst>
              <a:ext uri="{FF2B5EF4-FFF2-40B4-BE49-F238E27FC236}">
                <a16:creationId xmlns:a16="http://schemas.microsoft.com/office/drawing/2014/main" id="{F00D5EDD-0AE7-14DA-E234-5BADD20A4329}"/>
              </a:ext>
            </a:extLst>
          </p:cNvPr>
          <p:cNvSpPr txBox="1"/>
          <p:nvPr/>
        </p:nvSpPr>
        <p:spPr>
          <a:xfrm>
            <a:off x="3142432" y="4076457"/>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Retained</a:t>
            </a:r>
            <a:r>
              <a:rPr lang="pt-BR" sz="1000" dirty="0">
                <a:latin typeface="Bahnschrift SemiCondensed" panose="020B0502040204020203" pitchFamily="34" charset="0"/>
              </a:rPr>
              <a:t> </a:t>
            </a:r>
            <a:r>
              <a:rPr lang="pt-BR" sz="1000" dirty="0" err="1">
                <a:latin typeface="Bahnschrift SemiCondensed" panose="020B0502040204020203" pitchFamily="34" charset="0"/>
              </a:rPr>
              <a:t>Earnings</a:t>
            </a:r>
            <a:endParaRPr lang="pt-BR" sz="1000" dirty="0">
              <a:latin typeface="Bahnschrift SemiCondensed" panose="020B0502040204020203" pitchFamily="34" charset="0"/>
            </a:endParaRPr>
          </a:p>
        </p:txBody>
      </p:sp>
      <p:sp>
        <p:nvSpPr>
          <p:cNvPr id="118" name="CaixaDeTexto 117">
            <a:extLst>
              <a:ext uri="{FF2B5EF4-FFF2-40B4-BE49-F238E27FC236}">
                <a16:creationId xmlns:a16="http://schemas.microsoft.com/office/drawing/2014/main" id="{BA603E7F-791F-25B1-308F-51B752C2D6FB}"/>
              </a:ext>
            </a:extLst>
          </p:cNvPr>
          <p:cNvSpPr txBox="1"/>
          <p:nvPr/>
        </p:nvSpPr>
        <p:spPr>
          <a:xfrm>
            <a:off x="3142432" y="4295811"/>
            <a:ext cx="2155580" cy="246221"/>
          </a:xfrm>
          <a:prstGeom prst="rect">
            <a:avLst/>
          </a:prstGeom>
          <a:noFill/>
        </p:spPr>
        <p:txBody>
          <a:bodyPr wrap="square" rtlCol="0">
            <a:spAutoFit/>
          </a:bodyPr>
          <a:lstStyle/>
          <a:p>
            <a:r>
              <a:rPr lang="pt-BR" sz="1000" dirty="0">
                <a:latin typeface="Bahnschrift SemiCondensed" panose="020B0502040204020203" pitchFamily="34" charset="0"/>
              </a:rPr>
              <a:t>Non-</a:t>
            </a:r>
            <a:r>
              <a:rPr lang="pt-BR" sz="1000" dirty="0" err="1">
                <a:latin typeface="Bahnschrift SemiCondensed" panose="020B0502040204020203" pitchFamily="34" charset="0"/>
              </a:rPr>
              <a:t>Controlling</a:t>
            </a:r>
            <a:r>
              <a:rPr lang="pt-BR" sz="1000" dirty="0">
                <a:latin typeface="Bahnschrift SemiCondensed" panose="020B0502040204020203" pitchFamily="34" charset="0"/>
              </a:rPr>
              <a:t> </a:t>
            </a:r>
            <a:r>
              <a:rPr lang="pt-BR" sz="1000" dirty="0" err="1">
                <a:latin typeface="Bahnschrift SemiCondensed" panose="020B0502040204020203" pitchFamily="34" charset="0"/>
              </a:rPr>
              <a:t>Interest</a:t>
            </a:r>
            <a:endParaRPr lang="pt-BR" sz="1000" dirty="0">
              <a:latin typeface="Bahnschrift SemiCondensed" panose="020B0502040204020203" pitchFamily="34" charset="0"/>
            </a:endParaRPr>
          </a:p>
        </p:txBody>
      </p:sp>
      <p:sp>
        <p:nvSpPr>
          <p:cNvPr id="119" name="CaixaDeTexto 118">
            <a:extLst>
              <a:ext uri="{FF2B5EF4-FFF2-40B4-BE49-F238E27FC236}">
                <a16:creationId xmlns:a16="http://schemas.microsoft.com/office/drawing/2014/main" id="{7391B09C-5AF7-25B7-46BD-7C0A29FB7C12}"/>
              </a:ext>
            </a:extLst>
          </p:cNvPr>
          <p:cNvSpPr txBox="1"/>
          <p:nvPr/>
        </p:nvSpPr>
        <p:spPr>
          <a:xfrm>
            <a:off x="3142432" y="4515268"/>
            <a:ext cx="2155580" cy="246221"/>
          </a:xfrm>
          <a:prstGeom prst="rect">
            <a:avLst/>
          </a:prstGeom>
          <a:noFill/>
        </p:spPr>
        <p:txBody>
          <a:bodyPr wrap="square" rtlCol="0">
            <a:spAutoFit/>
          </a:bodyPr>
          <a:lstStyle/>
          <a:p>
            <a:r>
              <a:rPr lang="pt-BR" sz="1000" dirty="0" err="1">
                <a:latin typeface="Bahnschrift SemiCondensed" panose="020B0502040204020203" pitchFamily="34" charset="0"/>
              </a:rPr>
              <a:t>Others</a:t>
            </a:r>
            <a:endParaRPr lang="pt-BR" sz="1000" dirty="0">
              <a:latin typeface="Bahnschrift SemiCondensed" panose="020B0502040204020203" pitchFamily="34" charset="0"/>
            </a:endParaRPr>
          </a:p>
        </p:txBody>
      </p:sp>
      <p:sp>
        <p:nvSpPr>
          <p:cNvPr id="120" name="CaixaDeTexto 119">
            <a:extLst>
              <a:ext uri="{FF2B5EF4-FFF2-40B4-BE49-F238E27FC236}">
                <a16:creationId xmlns:a16="http://schemas.microsoft.com/office/drawing/2014/main" id="{C062EEA1-E97B-068D-09D0-C2ED2C639D4B}"/>
              </a:ext>
            </a:extLst>
          </p:cNvPr>
          <p:cNvSpPr txBox="1"/>
          <p:nvPr/>
        </p:nvSpPr>
        <p:spPr>
          <a:xfrm>
            <a:off x="3041209" y="4723717"/>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Total </a:t>
            </a:r>
            <a:r>
              <a:rPr lang="pt-BR" sz="1000" b="1" dirty="0" err="1">
                <a:latin typeface="Bahnschrift SemiCondensed" panose="020B0502040204020203" pitchFamily="34" charset="0"/>
              </a:rPr>
              <a:t>Equity</a:t>
            </a:r>
            <a:endParaRPr lang="pt-BR" sz="1000" b="1" dirty="0">
              <a:latin typeface="Bahnschrift SemiCondensed" panose="020B0502040204020203" pitchFamily="34" charset="0"/>
            </a:endParaRPr>
          </a:p>
        </p:txBody>
      </p:sp>
      <p:sp>
        <p:nvSpPr>
          <p:cNvPr id="121" name="CaixaDeTexto 120">
            <a:extLst>
              <a:ext uri="{FF2B5EF4-FFF2-40B4-BE49-F238E27FC236}">
                <a16:creationId xmlns:a16="http://schemas.microsoft.com/office/drawing/2014/main" id="{F8F9FB96-2C8F-2286-C6DE-857CB6920DC7}"/>
              </a:ext>
            </a:extLst>
          </p:cNvPr>
          <p:cNvSpPr txBox="1"/>
          <p:nvPr/>
        </p:nvSpPr>
        <p:spPr>
          <a:xfrm>
            <a:off x="5221165" y="1085513"/>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231,734</a:t>
            </a:r>
          </a:p>
        </p:txBody>
      </p:sp>
      <p:sp>
        <p:nvSpPr>
          <p:cNvPr id="122" name="CaixaDeTexto 121">
            <a:extLst>
              <a:ext uri="{FF2B5EF4-FFF2-40B4-BE49-F238E27FC236}">
                <a16:creationId xmlns:a16="http://schemas.microsoft.com/office/drawing/2014/main" id="{EABB3F28-B8B9-A70D-9A5E-104CF7F3C241}"/>
              </a:ext>
            </a:extLst>
          </p:cNvPr>
          <p:cNvSpPr txBox="1"/>
          <p:nvPr/>
        </p:nvSpPr>
        <p:spPr>
          <a:xfrm>
            <a:off x="5221165" y="1299693"/>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2,580,902</a:t>
            </a:r>
          </a:p>
        </p:txBody>
      </p:sp>
      <p:sp>
        <p:nvSpPr>
          <p:cNvPr id="123" name="CaixaDeTexto 122">
            <a:extLst>
              <a:ext uri="{FF2B5EF4-FFF2-40B4-BE49-F238E27FC236}">
                <a16:creationId xmlns:a16="http://schemas.microsoft.com/office/drawing/2014/main" id="{B2F312C2-136D-744F-A963-BDB673EB5529}"/>
              </a:ext>
            </a:extLst>
          </p:cNvPr>
          <p:cNvSpPr txBox="1"/>
          <p:nvPr/>
        </p:nvSpPr>
        <p:spPr>
          <a:xfrm>
            <a:off x="5221165" y="1507294"/>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180,998</a:t>
            </a:r>
          </a:p>
        </p:txBody>
      </p:sp>
      <p:sp>
        <p:nvSpPr>
          <p:cNvPr id="124" name="CaixaDeTexto 123">
            <a:extLst>
              <a:ext uri="{FF2B5EF4-FFF2-40B4-BE49-F238E27FC236}">
                <a16:creationId xmlns:a16="http://schemas.microsoft.com/office/drawing/2014/main" id="{CDC33EAD-6FC3-6908-D12D-D6CDBE46799A}"/>
              </a:ext>
            </a:extLst>
          </p:cNvPr>
          <p:cNvSpPr txBox="1"/>
          <p:nvPr/>
        </p:nvSpPr>
        <p:spPr>
          <a:xfrm>
            <a:off x="5221165" y="1718116"/>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11,386</a:t>
            </a:r>
          </a:p>
        </p:txBody>
      </p:sp>
      <p:sp>
        <p:nvSpPr>
          <p:cNvPr id="125" name="CaixaDeTexto 124">
            <a:extLst>
              <a:ext uri="{FF2B5EF4-FFF2-40B4-BE49-F238E27FC236}">
                <a16:creationId xmlns:a16="http://schemas.microsoft.com/office/drawing/2014/main" id="{2CA767AD-A1D5-6B37-A44E-9430E3423539}"/>
              </a:ext>
            </a:extLst>
          </p:cNvPr>
          <p:cNvSpPr txBox="1"/>
          <p:nvPr/>
        </p:nvSpPr>
        <p:spPr>
          <a:xfrm>
            <a:off x="5221165" y="2473265"/>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0</a:t>
            </a:r>
          </a:p>
        </p:txBody>
      </p:sp>
      <p:sp>
        <p:nvSpPr>
          <p:cNvPr id="126" name="CaixaDeTexto 125">
            <a:extLst>
              <a:ext uri="{FF2B5EF4-FFF2-40B4-BE49-F238E27FC236}">
                <a16:creationId xmlns:a16="http://schemas.microsoft.com/office/drawing/2014/main" id="{62148B8A-BFE4-265C-11C0-4473D0206265}"/>
              </a:ext>
            </a:extLst>
          </p:cNvPr>
          <p:cNvSpPr txBox="1"/>
          <p:nvPr/>
        </p:nvSpPr>
        <p:spPr>
          <a:xfrm>
            <a:off x="5221165" y="2689759"/>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8,617</a:t>
            </a:r>
          </a:p>
        </p:txBody>
      </p:sp>
      <p:sp>
        <p:nvSpPr>
          <p:cNvPr id="127" name="CaixaDeTexto 126">
            <a:extLst>
              <a:ext uri="{FF2B5EF4-FFF2-40B4-BE49-F238E27FC236}">
                <a16:creationId xmlns:a16="http://schemas.microsoft.com/office/drawing/2014/main" id="{C1F2E69A-3BEA-197F-5ED0-A1F47E4EBE23}"/>
              </a:ext>
            </a:extLst>
          </p:cNvPr>
          <p:cNvSpPr txBox="1"/>
          <p:nvPr/>
        </p:nvSpPr>
        <p:spPr>
          <a:xfrm>
            <a:off x="5221165" y="2900036"/>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0</a:t>
            </a:r>
          </a:p>
        </p:txBody>
      </p:sp>
      <p:sp>
        <p:nvSpPr>
          <p:cNvPr id="256" name="CaixaDeTexto 255">
            <a:extLst>
              <a:ext uri="{FF2B5EF4-FFF2-40B4-BE49-F238E27FC236}">
                <a16:creationId xmlns:a16="http://schemas.microsoft.com/office/drawing/2014/main" id="{C0CFE460-11D5-CFD9-D17C-2D19DA5475E0}"/>
              </a:ext>
            </a:extLst>
          </p:cNvPr>
          <p:cNvSpPr txBox="1"/>
          <p:nvPr/>
        </p:nvSpPr>
        <p:spPr>
          <a:xfrm>
            <a:off x="5221165" y="3117453"/>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86,725</a:t>
            </a:r>
          </a:p>
        </p:txBody>
      </p:sp>
      <p:sp>
        <p:nvSpPr>
          <p:cNvPr id="257" name="CaixaDeTexto 256">
            <a:extLst>
              <a:ext uri="{FF2B5EF4-FFF2-40B4-BE49-F238E27FC236}">
                <a16:creationId xmlns:a16="http://schemas.microsoft.com/office/drawing/2014/main" id="{AB6B94C0-1E53-3C01-0FC0-7E28F73738F2}"/>
              </a:ext>
            </a:extLst>
          </p:cNvPr>
          <p:cNvSpPr txBox="1"/>
          <p:nvPr/>
        </p:nvSpPr>
        <p:spPr>
          <a:xfrm>
            <a:off x="5221165" y="3336872"/>
            <a:ext cx="827005" cy="246221"/>
          </a:xfrm>
          <a:prstGeom prst="rect">
            <a:avLst/>
          </a:prstGeom>
          <a:noFill/>
        </p:spPr>
        <p:txBody>
          <a:bodyPr wrap="square" rtlCol="0">
            <a:spAutoFit/>
          </a:bodyPr>
          <a:lstStyle/>
          <a:p>
            <a:pPr algn="r"/>
            <a:r>
              <a:rPr lang="pt-BR" sz="1000" b="1" dirty="0">
                <a:latin typeface="Bahnschrift SemiCondensed" panose="020B0502040204020203" pitchFamily="34" charset="0"/>
              </a:rPr>
              <a:t>95,342</a:t>
            </a:r>
          </a:p>
        </p:txBody>
      </p:sp>
      <p:sp>
        <p:nvSpPr>
          <p:cNvPr id="258" name="CaixaDeTexto 257">
            <a:extLst>
              <a:ext uri="{FF2B5EF4-FFF2-40B4-BE49-F238E27FC236}">
                <a16:creationId xmlns:a16="http://schemas.microsoft.com/office/drawing/2014/main" id="{2EC11172-B9B6-5335-6251-26DF4B7D65EF}"/>
              </a:ext>
            </a:extLst>
          </p:cNvPr>
          <p:cNvSpPr txBox="1"/>
          <p:nvPr/>
        </p:nvSpPr>
        <p:spPr>
          <a:xfrm>
            <a:off x="5221165" y="1936577"/>
            <a:ext cx="827005" cy="246221"/>
          </a:xfrm>
          <a:prstGeom prst="rect">
            <a:avLst/>
          </a:prstGeom>
          <a:noFill/>
        </p:spPr>
        <p:txBody>
          <a:bodyPr wrap="square" rtlCol="0">
            <a:spAutoFit/>
          </a:bodyPr>
          <a:lstStyle/>
          <a:p>
            <a:pPr algn="r"/>
            <a:r>
              <a:rPr lang="pt-BR" sz="1000" b="1" dirty="0">
                <a:latin typeface="Bahnschrift SemiCondensed" panose="020B0502040204020203" pitchFamily="34" charset="0"/>
              </a:rPr>
              <a:t>3,005,020</a:t>
            </a:r>
          </a:p>
        </p:txBody>
      </p:sp>
      <p:sp>
        <p:nvSpPr>
          <p:cNvPr id="259" name="CaixaDeTexto 258">
            <a:extLst>
              <a:ext uri="{FF2B5EF4-FFF2-40B4-BE49-F238E27FC236}">
                <a16:creationId xmlns:a16="http://schemas.microsoft.com/office/drawing/2014/main" id="{D1257FAA-DC51-AF6D-17FF-2D4FDF21D509}"/>
              </a:ext>
            </a:extLst>
          </p:cNvPr>
          <p:cNvSpPr txBox="1"/>
          <p:nvPr/>
        </p:nvSpPr>
        <p:spPr>
          <a:xfrm>
            <a:off x="5221165" y="3880120"/>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200,000</a:t>
            </a:r>
          </a:p>
        </p:txBody>
      </p:sp>
      <p:sp>
        <p:nvSpPr>
          <p:cNvPr id="260" name="CaixaDeTexto 259">
            <a:extLst>
              <a:ext uri="{FF2B5EF4-FFF2-40B4-BE49-F238E27FC236}">
                <a16:creationId xmlns:a16="http://schemas.microsoft.com/office/drawing/2014/main" id="{15DAE125-06EC-5D64-B8E8-EF56046D61C6}"/>
              </a:ext>
            </a:extLst>
          </p:cNvPr>
          <p:cNvSpPr txBox="1"/>
          <p:nvPr/>
        </p:nvSpPr>
        <p:spPr>
          <a:xfrm>
            <a:off x="5221165" y="4076457"/>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(1,669,218)</a:t>
            </a:r>
          </a:p>
        </p:txBody>
      </p:sp>
      <p:sp>
        <p:nvSpPr>
          <p:cNvPr id="261" name="CaixaDeTexto 260">
            <a:extLst>
              <a:ext uri="{FF2B5EF4-FFF2-40B4-BE49-F238E27FC236}">
                <a16:creationId xmlns:a16="http://schemas.microsoft.com/office/drawing/2014/main" id="{E0A95CF5-DB5A-461F-17F6-5655E97A1FF8}"/>
              </a:ext>
            </a:extLst>
          </p:cNvPr>
          <p:cNvSpPr txBox="1"/>
          <p:nvPr/>
        </p:nvSpPr>
        <p:spPr>
          <a:xfrm>
            <a:off x="5221165" y="4295811"/>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0</a:t>
            </a:r>
          </a:p>
        </p:txBody>
      </p:sp>
      <p:sp>
        <p:nvSpPr>
          <p:cNvPr id="262" name="CaixaDeTexto 261">
            <a:extLst>
              <a:ext uri="{FF2B5EF4-FFF2-40B4-BE49-F238E27FC236}">
                <a16:creationId xmlns:a16="http://schemas.microsoft.com/office/drawing/2014/main" id="{34D6564A-A7E5-9AD1-8BE6-FABD5D93D35C}"/>
              </a:ext>
            </a:extLst>
          </p:cNvPr>
          <p:cNvSpPr txBox="1"/>
          <p:nvPr/>
        </p:nvSpPr>
        <p:spPr>
          <a:xfrm>
            <a:off x="5221165" y="4515268"/>
            <a:ext cx="827005" cy="246221"/>
          </a:xfrm>
          <a:prstGeom prst="rect">
            <a:avLst/>
          </a:prstGeom>
          <a:noFill/>
        </p:spPr>
        <p:txBody>
          <a:bodyPr wrap="square" rtlCol="0">
            <a:spAutoFit/>
          </a:bodyPr>
          <a:lstStyle/>
          <a:p>
            <a:pPr algn="r"/>
            <a:r>
              <a:rPr lang="pt-BR" sz="1000" dirty="0">
                <a:latin typeface="Bahnschrift SemiCondensed" panose="020B0502040204020203" pitchFamily="34" charset="0"/>
              </a:rPr>
              <a:t>(181,631)</a:t>
            </a:r>
          </a:p>
        </p:txBody>
      </p:sp>
      <p:sp>
        <p:nvSpPr>
          <p:cNvPr id="263" name="CaixaDeTexto 262">
            <a:extLst>
              <a:ext uri="{FF2B5EF4-FFF2-40B4-BE49-F238E27FC236}">
                <a16:creationId xmlns:a16="http://schemas.microsoft.com/office/drawing/2014/main" id="{C0D69294-A927-1535-FB16-4AAA6D09E7FA}"/>
              </a:ext>
            </a:extLst>
          </p:cNvPr>
          <p:cNvSpPr txBox="1"/>
          <p:nvPr/>
        </p:nvSpPr>
        <p:spPr>
          <a:xfrm>
            <a:off x="5221165" y="4739420"/>
            <a:ext cx="827005" cy="246221"/>
          </a:xfrm>
          <a:prstGeom prst="rect">
            <a:avLst/>
          </a:prstGeom>
          <a:noFill/>
        </p:spPr>
        <p:txBody>
          <a:bodyPr wrap="square" rtlCol="0">
            <a:spAutoFit/>
          </a:bodyPr>
          <a:lstStyle/>
          <a:p>
            <a:pPr algn="r"/>
            <a:r>
              <a:rPr lang="pt-BR" sz="1000" b="1" dirty="0">
                <a:latin typeface="Bahnschrift SemiCondensed" panose="020B0502040204020203" pitchFamily="34" charset="0"/>
              </a:rPr>
              <a:t>(1,650,849)</a:t>
            </a:r>
          </a:p>
        </p:txBody>
      </p:sp>
      <p:sp>
        <p:nvSpPr>
          <p:cNvPr id="264" name="CaixaDeTexto 263">
            <a:extLst>
              <a:ext uri="{FF2B5EF4-FFF2-40B4-BE49-F238E27FC236}">
                <a16:creationId xmlns:a16="http://schemas.microsoft.com/office/drawing/2014/main" id="{0DA8DF56-D21F-E35D-1415-EBA718EC9264}"/>
              </a:ext>
            </a:extLst>
          </p:cNvPr>
          <p:cNvSpPr txBox="1"/>
          <p:nvPr/>
        </p:nvSpPr>
        <p:spPr>
          <a:xfrm>
            <a:off x="5221165" y="5067716"/>
            <a:ext cx="827005" cy="246221"/>
          </a:xfrm>
          <a:prstGeom prst="rect">
            <a:avLst/>
          </a:prstGeom>
          <a:noFill/>
        </p:spPr>
        <p:txBody>
          <a:bodyPr wrap="square" rtlCol="0">
            <a:spAutoFit/>
          </a:bodyPr>
          <a:lstStyle/>
          <a:p>
            <a:pPr algn="r"/>
            <a:r>
              <a:rPr lang="pt-BR" sz="1000" b="1" dirty="0">
                <a:latin typeface="Bahnschrift SemiCondensed" panose="020B0502040204020203" pitchFamily="34" charset="0"/>
              </a:rPr>
              <a:t>3,100,362</a:t>
            </a:r>
          </a:p>
        </p:txBody>
      </p:sp>
      <p:sp>
        <p:nvSpPr>
          <p:cNvPr id="265" name="CaixaDeTexto 264">
            <a:extLst>
              <a:ext uri="{FF2B5EF4-FFF2-40B4-BE49-F238E27FC236}">
                <a16:creationId xmlns:a16="http://schemas.microsoft.com/office/drawing/2014/main" id="{A8DBFD14-CC3A-3288-0C5C-3B205C8C1D12}"/>
              </a:ext>
            </a:extLst>
          </p:cNvPr>
          <p:cNvSpPr txBox="1"/>
          <p:nvPr/>
        </p:nvSpPr>
        <p:spPr>
          <a:xfrm>
            <a:off x="5221165" y="5290512"/>
            <a:ext cx="827005" cy="246221"/>
          </a:xfrm>
          <a:prstGeom prst="rect">
            <a:avLst/>
          </a:prstGeom>
          <a:noFill/>
        </p:spPr>
        <p:txBody>
          <a:bodyPr wrap="square" rtlCol="0">
            <a:spAutoFit/>
          </a:bodyPr>
          <a:lstStyle/>
          <a:p>
            <a:pPr algn="r"/>
            <a:r>
              <a:rPr lang="pt-BR" sz="1000" b="1" dirty="0">
                <a:latin typeface="Bahnschrift SemiCondensed" panose="020B0502040204020203" pitchFamily="34" charset="0"/>
              </a:rPr>
              <a:t>1,449,513</a:t>
            </a:r>
          </a:p>
        </p:txBody>
      </p:sp>
      <p:sp>
        <p:nvSpPr>
          <p:cNvPr id="266" name="CaixaDeTexto 265">
            <a:extLst>
              <a:ext uri="{FF2B5EF4-FFF2-40B4-BE49-F238E27FC236}">
                <a16:creationId xmlns:a16="http://schemas.microsoft.com/office/drawing/2014/main" id="{225AEFB6-7176-A07B-7D7F-19E4ADCA5095}"/>
              </a:ext>
            </a:extLst>
          </p:cNvPr>
          <p:cNvSpPr txBox="1"/>
          <p:nvPr/>
        </p:nvSpPr>
        <p:spPr>
          <a:xfrm>
            <a:off x="3041209" y="5067716"/>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Total </a:t>
            </a:r>
            <a:r>
              <a:rPr lang="pt-BR" sz="1000" b="1" dirty="0" err="1">
                <a:latin typeface="Bahnschrift SemiCondensed" panose="020B0502040204020203" pitchFamily="34" charset="0"/>
              </a:rPr>
              <a:t>Liabilities</a:t>
            </a:r>
            <a:endParaRPr lang="pt-BR" sz="1000" b="1" dirty="0">
              <a:latin typeface="Bahnschrift SemiCondensed" panose="020B0502040204020203" pitchFamily="34" charset="0"/>
            </a:endParaRPr>
          </a:p>
        </p:txBody>
      </p:sp>
      <p:sp>
        <p:nvSpPr>
          <p:cNvPr id="267" name="CaixaDeTexto 266">
            <a:extLst>
              <a:ext uri="{FF2B5EF4-FFF2-40B4-BE49-F238E27FC236}">
                <a16:creationId xmlns:a16="http://schemas.microsoft.com/office/drawing/2014/main" id="{CEC3DBE2-D7E8-3CDA-EE7B-7A898CBA8ADD}"/>
              </a:ext>
            </a:extLst>
          </p:cNvPr>
          <p:cNvSpPr txBox="1"/>
          <p:nvPr/>
        </p:nvSpPr>
        <p:spPr>
          <a:xfrm>
            <a:off x="3041209" y="5290512"/>
            <a:ext cx="2155580" cy="246221"/>
          </a:xfrm>
          <a:prstGeom prst="rect">
            <a:avLst/>
          </a:prstGeom>
          <a:noFill/>
        </p:spPr>
        <p:txBody>
          <a:bodyPr wrap="square" rtlCol="0">
            <a:spAutoFit/>
          </a:bodyPr>
          <a:lstStyle/>
          <a:p>
            <a:r>
              <a:rPr lang="pt-BR" sz="1000" b="1" dirty="0">
                <a:latin typeface="Bahnschrift SemiCondensed" panose="020B0502040204020203" pitchFamily="34" charset="0"/>
              </a:rPr>
              <a:t>Total </a:t>
            </a:r>
            <a:r>
              <a:rPr lang="pt-BR" sz="1000" b="1" dirty="0" err="1">
                <a:latin typeface="Bahnschrift SemiCondensed" panose="020B0502040204020203" pitchFamily="34" charset="0"/>
              </a:rPr>
              <a:t>Liabilities</a:t>
            </a:r>
            <a:r>
              <a:rPr lang="pt-BR" sz="1000" b="1" dirty="0">
                <a:latin typeface="Bahnschrift SemiCondensed" panose="020B0502040204020203" pitchFamily="34" charset="0"/>
              </a:rPr>
              <a:t> &amp; </a:t>
            </a:r>
            <a:r>
              <a:rPr lang="pt-BR" sz="1000" b="1" dirty="0" err="1">
                <a:latin typeface="Bahnschrift SemiCondensed" panose="020B0502040204020203" pitchFamily="34" charset="0"/>
              </a:rPr>
              <a:t>Equity</a:t>
            </a:r>
            <a:endParaRPr lang="pt-BR" sz="1000" b="1" dirty="0">
              <a:latin typeface="Bahnschrift SemiCondensed" panose="020B0502040204020203" pitchFamily="34" charset="0"/>
            </a:endParaRPr>
          </a:p>
        </p:txBody>
      </p:sp>
      <p:sp>
        <p:nvSpPr>
          <p:cNvPr id="10" name="Espaço Reservado para Número de Slide 2">
            <a:extLst>
              <a:ext uri="{FF2B5EF4-FFF2-40B4-BE49-F238E27FC236}">
                <a16:creationId xmlns:a16="http://schemas.microsoft.com/office/drawing/2014/main" id="{5C572A87-AA0D-05A7-EA40-567BA9BF57E6}"/>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23</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11" name="Arco 10">
            <a:extLst>
              <a:ext uri="{FF2B5EF4-FFF2-40B4-BE49-F238E27FC236}">
                <a16:creationId xmlns:a16="http://schemas.microsoft.com/office/drawing/2014/main" id="{00500B96-F499-8128-838D-D7081D793C39}"/>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2" name="Arco 11">
            <a:extLst>
              <a:ext uri="{FF2B5EF4-FFF2-40B4-BE49-F238E27FC236}">
                <a16:creationId xmlns:a16="http://schemas.microsoft.com/office/drawing/2014/main" id="{BAA9268D-2637-82D5-AFA2-CFD970DB3802}"/>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 name="Retângulo 1">
            <a:extLst>
              <a:ext uri="{FF2B5EF4-FFF2-40B4-BE49-F238E27FC236}">
                <a16:creationId xmlns:a16="http://schemas.microsoft.com/office/drawing/2014/main" id="{7FC55C9E-1D49-5942-D1AC-299AD80FFDC8}"/>
              </a:ext>
            </a:extLst>
          </p:cNvPr>
          <p:cNvSpPr/>
          <p:nvPr/>
        </p:nvSpPr>
        <p:spPr>
          <a:xfrm>
            <a:off x="6339900" y="4874408"/>
            <a:ext cx="2632804" cy="163536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CaixaDeTexto 67">
            <a:extLst>
              <a:ext uri="{FF2B5EF4-FFF2-40B4-BE49-F238E27FC236}">
                <a16:creationId xmlns:a16="http://schemas.microsoft.com/office/drawing/2014/main" id="{617A17DB-8870-D32A-E9FE-B510DF781293}"/>
              </a:ext>
            </a:extLst>
          </p:cNvPr>
          <p:cNvSpPr txBox="1"/>
          <p:nvPr/>
        </p:nvSpPr>
        <p:spPr>
          <a:xfrm>
            <a:off x="6503681" y="5329904"/>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69" name="Retângulo 68">
            <a:extLst>
              <a:ext uri="{FF2B5EF4-FFF2-40B4-BE49-F238E27FC236}">
                <a16:creationId xmlns:a16="http://schemas.microsoft.com/office/drawing/2014/main" id="{4DD7E6CB-95A8-158B-E3C9-AD6B8ADAC53B}"/>
              </a:ext>
            </a:extLst>
          </p:cNvPr>
          <p:cNvSpPr/>
          <p:nvPr/>
        </p:nvSpPr>
        <p:spPr>
          <a:xfrm>
            <a:off x="6139871" y="1010072"/>
            <a:ext cx="5955375" cy="340889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759C4BFD-94FF-F6FC-B598-CF9CBC57EDCC}"/>
              </a:ext>
            </a:extLst>
          </p:cNvPr>
          <p:cNvSpPr/>
          <p:nvPr/>
        </p:nvSpPr>
        <p:spPr>
          <a:xfrm>
            <a:off x="1421539" y="958173"/>
            <a:ext cx="1665361" cy="463901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CaixaDeTexto 70">
            <a:extLst>
              <a:ext uri="{FF2B5EF4-FFF2-40B4-BE49-F238E27FC236}">
                <a16:creationId xmlns:a16="http://schemas.microsoft.com/office/drawing/2014/main" id="{C3CA183C-0917-D52B-B014-F171D4DA9819}"/>
              </a:ext>
            </a:extLst>
          </p:cNvPr>
          <p:cNvSpPr txBox="1"/>
          <p:nvPr/>
        </p:nvSpPr>
        <p:spPr>
          <a:xfrm>
            <a:off x="1220228" y="2742019"/>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74" name="Retângulo 73">
            <a:extLst>
              <a:ext uri="{FF2B5EF4-FFF2-40B4-BE49-F238E27FC236}">
                <a16:creationId xmlns:a16="http://schemas.microsoft.com/office/drawing/2014/main" id="{8FA74936-431D-1E22-7EC1-421C98CC3B56}"/>
              </a:ext>
            </a:extLst>
          </p:cNvPr>
          <p:cNvSpPr/>
          <p:nvPr/>
        </p:nvSpPr>
        <p:spPr>
          <a:xfrm>
            <a:off x="4580211" y="1008276"/>
            <a:ext cx="1427360" cy="463901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CaixaDeTexto 89">
            <a:extLst>
              <a:ext uri="{FF2B5EF4-FFF2-40B4-BE49-F238E27FC236}">
                <a16:creationId xmlns:a16="http://schemas.microsoft.com/office/drawing/2014/main" id="{5DBFE05C-0AF0-9742-65D3-EDA38F2BD5AE}"/>
              </a:ext>
            </a:extLst>
          </p:cNvPr>
          <p:cNvSpPr txBox="1"/>
          <p:nvPr/>
        </p:nvSpPr>
        <p:spPr>
          <a:xfrm>
            <a:off x="4251313" y="2680591"/>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93" name="CaixaDeTexto 92">
            <a:extLst>
              <a:ext uri="{FF2B5EF4-FFF2-40B4-BE49-F238E27FC236}">
                <a16:creationId xmlns:a16="http://schemas.microsoft.com/office/drawing/2014/main" id="{90C4D635-D4F7-2615-FA2F-6908D62BCBFB}"/>
              </a:ext>
            </a:extLst>
          </p:cNvPr>
          <p:cNvSpPr txBox="1"/>
          <p:nvPr/>
        </p:nvSpPr>
        <p:spPr>
          <a:xfrm>
            <a:off x="7991754" y="2386874"/>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95" name="Retângulo 94">
            <a:extLst>
              <a:ext uri="{FF2B5EF4-FFF2-40B4-BE49-F238E27FC236}">
                <a16:creationId xmlns:a16="http://schemas.microsoft.com/office/drawing/2014/main" id="{73B5340B-F4B4-6D9E-21A5-F9904180AE35}"/>
              </a:ext>
            </a:extLst>
          </p:cNvPr>
          <p:cNvSpPr/>
          <p:nvPr/>
        </p:nvSpPr>
        <p:spPr>
          <a:xfrm>
            <a:off x="9410692" y="4899429"/>
            <a:ext cx="2632804" cy="163536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CaixaDeTexto 95">
            <a:extLst>
              <a:ext uri="{FF2B5EF4-FFF2-40B4-BE49-F238E27FC236}">
                <a16:creationId xmlns:a16="http://schemas.microsoft.com/office/drawing/2014/main" id="{F0F24D33-66D3-B48A-0CCA-ECD5D5E03013}"/>
              </a:ext>
            </a:extLst>
          </p:cNvPr>
          <p:cNvSpPr txBox="1"/>
          <p:nvPr/>
        </p:nvSpPr>
        <p:spPr>
          <a:xfrm>
            <a:off x="9675904" y="5316484"/>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Tree>
    <p:extLst>
      <p:ext uri="{BB962C8B-B14F-4D97-AF65-F5344CB8AC3E}">
        <p14:creationId xmlns:p14="http://schemas.microsoft.com/office/powerpoint/2010/main" val="4155475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 name="Imagem 558" descr="Fundo preto com letras vermelhas&#10;&#10;Descrição gerada automaticamente com confiança baixa">
            <a:extLst>
              <a:ext uri="{FF2B5EF4-FFF2-40B4-BE49-F238E27FC236}">
                <a16:creationId xmlns:a16="http://schemas.microsoft.com/office/drawing/2014/main" id="{0F596AEF-DF55-57B7-DC1B-C7351ED31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31" y="4279165"/>
            <a:ext cx="6170384" cy="2339040"/>
          </a:xfrm>
          <a:prstGeom prst="rect">
            <a:avLst/>
          </a:prstGeom>
        </p:spPr>
      </p:pic>
      <p:pic>
        <p:nvPicPr>
          <p:cNvPr id="578" name="Imagem 577" descr="Gráfico, Histograma&#10;&#10;Descrição gerada automaticamente">
            <a:extLst>
              <a:ext uri="{FF2B5EF4-FFF2-40B4-BE49-F238E27FC236}">
                <a16:creationId xmlns:a16="http://schemas.microsoft.com/office/drawing/2014/main" id="{FC17A596-AABA-6A3D-F2EC-7FF630CD8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046" y="4075501"/>
            <a:ext cx="5398628" cy="1978766"/>
          </a:xfrm>
          <a:prstGeom prst="rect">
            <a:avLst/>
          </a:prstGeom>
        </p:spPr>
      </p:pic>
      <p:sp>
        <p:nvSpPr>
          <p:cNvPr id="78" name="CaixaDeTexto 77">
            <a:extLst>
              <a:ext uri="{FF2B5EF4-FFF2-40B4-BE49-F238E27FC236}">
                <a16:creationId xmlns:a16="http://schemas.microsoft.com/office/drawing/2014/main" id="{73335773-0ECF-42A7-8A37-8EB858350134}"/>
              </a:ext>
            </a:extLst>
          </p:cNvPr>
          <p:cNvSpPr txBox="1"/>
          <p:nvPr/>
        </p:nvSpPr>
        <p:spPr>
          <a:xfrm>
            <a:off x="108558" y="608309"/>
            <a:ext cx="4568217"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INCOME STATEMENT </a:t>
            </a:r>
            <a:r>
              <a:rPr lang="pt-BR" sz="1400" b="1" i="1" dirty="0">
                <a:solidFill>
                  <a:srgbClr val="1F2D61"/>
                </a:solidFill>
                <a:latin typeface="Bahnschrift SemiCondensed" panose="020B0502040204020203" pitchFamily="34" charset="0"/>
                <a:cs typeface="Arial" panose="020B0604020202020204" pitchFamily="34" charset="0"/>
              </a:rPr>
              <a:t>(BRL MM)</a:t>
            </a:r>
          </a:p>
        </p:txBody>
      </p:sp>
      <p:cxnSp>
        <p:nvCxnSpPr>
          <p:cNvPr id="79" name="Conector reto 78">
            <a:extLst>
              <a:ext uri="{FF2B5EF4-FFF2-40B4-BE49-F238E27FC236}">
                <a16:creationId xmlns:a16="http://schemas.microsoft.com/office/drawing/2014/main" id="{319300AC-3F9A-463B-9CE4-BF861F047B35}"/>
              </a:ext>
            </a:extLst>
          </p:cNvPr>
          <p:cNvCxnSpPr>
            <a:cxnSpLocks/>
          </p:cNvCxnSpPr>
          <p:nvPr/>
        </p:nvCxnSpPr>
        <p:spPr>
          <a:xfrm>
            <a:off x="155857" y="891509"/>
            <a:ext cx="11836118"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grpSp>
        <p:nvGrpSpPr>
          <p:cNvPr id="28" name="Agrupar 27">
            <a:extLst>
              <a:ext uri="{FF2B5EF4-FFF2-40B4-BE49-F238E27FC236}">
                <a16:creationId xmlns:a16="http://schemas.microsoft.com/office/drawing/2014/main" id="{B883B422-9040-24F6-F6FD-B2A6F36BE8CE}"/>
              </a:ext>
            </a:extLst>
          </p:cNvPr>
          <p:cNvGrpSpPr/>
          <p:nvPr/>
        </p:nvGrpSpPr>
        <p:grpSpPr>
          <a:xfrm>
            <a:off x="2009717" y="976847"/>
            <a:ext cx="1091790" cy="230832"/>
            <a:chOff x="2009717" y="977904"/>
            <a:chExt cx="1091790" cy="230832"/>
          </a:xfrm>
        </p:grpSpPr>
        <p:sp>
          <p:nvSpPr>
            <p:cNvPr id="362" name="CaixaDeTexto 361">
              <a:extLst>
                <a:ext uri="{FF2B5EF4-FFF2-40B4-BE49-F238E27FC236}">
                  <a16:creationId xmlns:a16="http://schemas.microsoft.com/office/drawing/2014/main" id="{9EB066BB-CEB6-448C-BA8D-9C995871C88E}"/>
                </a:ext>
              </a:extLst>
            </p:cNvPr>
            <p:cNvSpPr txBox="1"/>
            <p:nvPr/>
          </p:nvSpPr>
          <p:spPr>
            <a:xfrm>
              <a:off x="2018714" y="977904"/>
              <a:ext cx="1073797" cy="230832"/>
            </a:xfrm>
            <a:prstGeom prst="rect">
              <a:avLst/>
            </a:prstGeom>
            <a:noFill/>
          </p:spPr>
          <p:txBody>
            <a:bodyPr wrap="square" rtlCol="0">
              <a:spAutoFit/>
            </a:bodyPr>
            <a:lstStyle/>
            <a:p>
              <a:pPr algn="ctr"/>
              <a:r>
                <a:rPr lang="pt-BR" sz="900" b="1" i="1" dirty="0">
                  <a:solidFill>
                    <a:srgbClr val="1D2057"/>
                  </a:solidFill>
                  <a:latin typeface="Arial" panose="020B0604020202020204" pitchFamily="34" charset="0"/>
                  <a:cs typeface="Arial" panose="020B0604020202020204" pitchFamily="34" charset="0"/>
                </a:rPr>
                <a:t>2017</a:t>
              </a:r>
            </a:p>
          </p:txBody>
        </p:sp>
        <p:cxnSp>
          <p:nvCxnSpPr>
            <p:cNvPr id="363" name="Conector reto 362">
              <a:extLst>
                <a:ext uri="{FF2B5EF4-FFF2-40B4-BE49-F238E27FC236}">
                  <a16:creationId xmlns:a16="http://schemas.microsoft.com/office/drawing/2014/main" id="{55955360-8F9B-4772-989B-3A9103FD9C0B}"/>
                </a:ext>
              </a:extLst>
            </p:cNvPr>
            <p:cNvCxnSpPr>
              <a:cxnSpLocks/>
            </p:cNvCxnSpPr>
            <p:nvPr/>
          </p:nvCxnSpPr>
          <p:spPr>
            <a:xfrm>
              <a:off x="2009717" y="1178615"/>
              <a:ext cx="1091790"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grpSp>
        <p:nvGrpSpPr>
          <p:cNvPr id="26" name="Agrupar 25">
            <a:extLst>
              <a:ext uri="{FF2B5EF4-FFF2-40B4-BE49-F238E27FC236}">
                <a16:creationId xmlns:a16="http://schemas.microsoft.com/office/drawing/2014/main" id="{C10CCC63-59C8-91B9-FFC0-C49BACBC2261}"/>
              </a:ext>
            </a:extLst>
          </p:cNvPr>
          <p:cNvGrpSpPr/>
          <p:nvPr/>
        </p:nvGrpSpPr>
        <p:grpSpPr>
          <a:xfrm>
            <a:off x="3387274" y="976847"/>
            <a:ext cx="1091790" cy="230832"/>
            <a:chOff x="3374574" y="977262"/>
            <a:chExt cx="1091790" cy="230832"/>
          </a:xfrm>
        </p:grpSpPr>
        <p:sp>
          <p:nvSpPr>
            <p:cNvPr id="365" name="CaixaDeTexto 364">
              <a:extLst>
                <a:ext uri="{FF2B5EF4-FFF2-40B4-BE49-F238E27FC236}">
                  <a16:creationId xmlns:a16="http://schemas.microsoft.com/office/drawing/2014/main" id="{43CFDF3C-ED92-44FE-8551-BD62409EF50A}"/>
                </a:ext>
              </a:extLst>
            </p:cNvPr>
            <p:cNvSpPr txBox="1"/>
            <p:nvPr/>
          </p:nvSpPr>
          <p:spPr>
            <a:xfrm>
              <a:off x="3383571" y="977262"/>
              <a:ext cx="1073797" cy="230832"/>
            </a:xfrm>
            <a:prstGeom prst="rect">
              <a:avLst/>
            </a:prstGeom>
            <a:noFill/>
          </p:spPr>
          <p:txBody>
            <a:bodyPr wrap="square" rtlCol="0">
              <a:spAutoFit/>
            </a:bodyPr>
            <a:lstStyle/>
            <a:p>
              <a:pPr algn="ctr"/>
              <a:r>
                <a:rPr lang="pt-BR" sz="900" b="1" i="1">
                  <a:solidFill>
                    <a:srgbClr val="1D2057"/>
                  </a:solidFill>
                  <a:latin typeface="Arial" panose="020B0604020202020204" pitchFamily="34" charset="0"/>
                  <a:cs typeface="Arial" panose="020B0604020202020204" pitchFamily="34" charset="0"/>
                </a:rPr>
                <a:t>2018</a:t>
              </a:r>
              <a:endParaRPr lang="pt-BR" sz="900" b="1" i="1" dirty="0">
                <a:solidFill>
                  <a:srgbClr val="1D2057"/>
                </a:solidFill>
                <a:latin typeface="Arial" panose="020B0604020202020204" pitchFamily="34" charset="0"/>
                <a:cs typeface="Arial" panose="020B0604020202020204" pitchFamily="34" charset="0"/>
              </a:endParaRPr>
            </a:p>
          </p:txBody>
        </p:sp>
        <p:cxnSp>
          <p:nvCxnSpPr>
            <p:cNvPr id="366" name="Conector reto 365">
              <a:extLst>
                <a:ext uri="{FF2B5EF4-FFF2-40B4-BE49-F238E27FC236}">
                  <a16:creationId xmlns:a16="http://schemas.microsoft.com/office/drawing/2014/main" id="{D83BC70A-B520-4EE6-BEF8-11CC724BA63F}"/>
                </a:ext>
              </a:extLst>
            </p:cNvPr>
            <p:cNvCxnSpPr>
              <a:cxnSpLocks/>
            </p:cNvCxnSpPr>
            <p:nvPr/>
          </p:nvCxnSpPr>
          <p:spPr>
            <a:xfrm>
              <a:off x="3374574" y="1178615"/>
              <a:ext cx="1091790"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grpSp>
        <p:nvGrpSpPr>
          <p:cNvPr id="24" name="Agrupar 23">
            <a:extLst>
              <a:ext uri="{FF2B5EF4-FFF2-40B4-BE49-F238E27FC236}">
                <a16:creationId xmlns:a16="http://schemas.microsoft.com/office/drawing/2014/main" id="{B7FE6E70-0EA6-6C8C-71F5-E84DC53D9074}"/>
              </a:ext>
            </a:extLst>
          </p:cNvPr>
          <p:cNvGrpSpPr/>
          <p:nvPr/>
        </p:nvGrpSpPr>
        <p:grpSpPr>
          <a:xfrm>
            <a:off x="4764831" y="976847"/>
            <a:ext cx="1091790" cy="230832"/>
            <a:chOff x="4693597" y="977262"/>
            <a:chExt cx="1091790" cy="230832"/>
          </a:xfrm>
        </p:grpSpPr>
        <p:sp>
          <p:nvSpPr>
            <p:cNvPr id="367" name="CaixaDeTexto 366">
              <a:extLst>
                <a:ext uri="{FF2B5EF4-FFF2-40B4-BE49-F238E27FC236}">
                  <a16:creationId xmlns:a16="http://schemas.microsoft.com/office/drawing/2014/main" id="{D088FC21-33B2-4B34-8A6B-8B59EE698BF8}"/>
                </a:ext>
              </a:extLst>
            </p:cNvPr>
            <p:cNvSpPr txBox="1"/>
            <p:nvPr/>
          </p:nvSpPr>
          <p:spPr>
            <a:xfrm>
              <a:off x="4702594" y="977262"/>
              <a:ext cx="1073797" cy="230832"/>
            </a:xfrm>
            <a:prstGeom prst="rect">
              <a:avLst/>
            </a:prstGeom>
            <a:noFill/>
          </p:spPr>
          <p:txBody>
            <a:bodyPr wrap="square" rtlCol="0">
              <a:spAutoFit/>
            </a:bodyPr>
            <a:lstStyle/>
            <a:p>
              <a:pPr algn="ctr"/>
              <a:r>
                <a:rPr lang="pt-BR" sz="900" b="1" i="1">
                  <a:solidFill>
                    <a:srgbClr val="1D2057"/>
                  </a:solidFill>
                  <a:latin typeface="Arial" panose="020B0604020202020204" pitchFamily="34" charset="0"/>
                  <a:cs typeface="Arial" panose="020B0604020202020204" pitchFamily="34" charset="0"/>
                </a:rPr>
                <a:t>2019</a:t>
              </a:r>
              <a:endParaRPr lang="pt-BR" sz="900" b="1" i="1" dirty="0">
                <a:solidFill>
                  <a:srgbClr val="1D2057"/>
                </a:solidFill>
                <a:latin typeface="Arial" panose="020B0604020202020204" pitchFamily="34" charset="0"/>
                <a:cs typeface="Arial" panose="020B0604020202020204" pitchFamily="34" charset="0"/>
              </a:endParaRPr>
            </a:p>
          </p:txBody>
        </p:sp>
        <p:cxnSp>
          <p:nvCxnSpPr>
            <p:cNvPr id="368" name="Conector reto 367">
              <a:extLst>
                <a:ext uri="{FF2B5EF4-FFF2-40B4-BE49-F238E27FC236}">
                  <a16:creationId xmlns:a16="http://schemas.microsoft.com/office/drawing/2014/main" id="{BF49697F-1F26-4BF9-9433-8C7FF00E6DB1}"/>
                </a:ext>
              </a:extLst>
            </p:cNvPr>
            <p:cNvCxnSpPr>
              <a:cxnSpLocks/>
            </p:cNvCxnSpPr>
            <p:nvPr/>
          </p:nvCxnSpPr>
          <p:spPr>
            <a:xfrm>
              <a:off x="4693597" y="1178615"/>
              <a:ext cx="1091790"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grpSp>
        <p:nvGrpSpPr>
          <p:cNvPr id="22" name="Agrupar 21">
            <a:extLst>
              <a:ext uri="{FF2B5EF4-FFF2-40B4-BE49-F238E27FC236}">
                <a16:creationId xmlns:a16="http://schemas.microsoft.com/office/drawing/2014/main" id="{C8F50282-1B53-D2AA-A69F-68C3F0D422B7}"/>
              </a:ext>
            </a:extLst>
          </p:cNvPr>
          <p:cNvGrpSpPr/>
          <p:nvPr/>
        </p:nvGrpSpPr>
        <p:grpSpPr>
          <a:xfrm>
            <a:off x="6142388" y="976847"/>
            <a:ext cx="1091790" cy="230832"/>
            <a:chOff x="5992393" y="977262"/>
            <a:chExt cx="1091790" cy="230832"/>
          </a:xfrm>
        </p:grpSpPr>
        <p:sp>
          <p:nvSpPr>
            <p:cNvPr id="369" name="CaixaDeTexto 368">
              <a:extLst>
                <a:ext uri="{FF2B5EF4-FFF2-40B4-BE49-F238E27FC236}">
                  <a16:creationId xmlns:a16="http://schemas.microsoft.com/office/drawing/2014/main" id="{8172530A-343C-40E7-A436-D63B864DCA5B}"/>
                </a:ext>
              </a:extLst>
            </p:cNvPr>
            <p:cNvSpPr txBox="1"/>
            <p:nvPr/>
          </p:nvSpPr>
          <p:spPr>
            <a:xfrm>
              <a:off x="6001390" y="977262"/>
              <a:ext cx="1073797" cy="230832"/>
            </a:xfrm>
            <a:prstGeom prst="rect">
              <a:avLst/>
            </a:prstGeom>
            <a:noFill/>
          </p:spPr>
          <p:txBody>
            <a:bodyPr wrap="square" rtlCol="0">
              <a:spAutoFit/>
            </a:bodyPr>
            <a:lstStyle/>
            <a:p>
              <a:pPr algn="ctr"/>
              <a:r>
                <a:rPr lang="pt-BR" sz="900" b="1" i="1">
                  <a:solidFill>
                    <a:srgbClr val="1D2057"/>
                  </a:solidFill>
                  <a:latin typeface="Arial" panose="020B0604020202020204" pitchFamily="34" charset="0"/>
                  <a:cs typeface="Arial" panose="020B0604020202020204" pitchFamily="34" charset="0"/>
                </a:rPr>
                <a:t>2020</a:t>
              </a:r>
              <a:endParaRPr lang="pt-BR" sz="900" b="1" i="1" dirty="0">
                <a:solidFill>
                  <a:srgbClr val="1D2057"/>
                </a:solidFill>
                <a:latin typeface="Arial" panose="020B0604020202020204" pitchFamily="34" charset="0"/>
                <a:cs typeface="Arial" panose="020B0604020202020204" pitchFamily="34" charset="0"/>
              </a:endParaRPr>
            </a:p>
          </p:txBody>
        </p:sp>
        <p:cxnSp>
          <p:nvCxnSpPr>
            <p:cNvPr id="370" name="Conector reto 369">
              <a:extLst>
                <a:ext uri="{FF2B5EF4-FFF2-40B4-BE49-F238E27FC236}">
                  <a16:creationId xmlns:a16="http://schemas.microsoft.com/office/drawing/2014/main" id="{7C2B7676-A9D0-40BA-9AB4-E4A635FE1272}"/>
                </a:ext>
              </a:extLst>
            </p:cNvPr>
            <p:cNvCxnSpPr>
              <a:cxnSpLocks/>
            </p:cNvCxnSpPr>
            <p:nvPr/>
          </p:nvCxnSpPr>
          <p:spPr>
            <a:xfrm>
              <a:off x="5992393" y="1178615"/>
              <a:ext cx="1091790"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grpSp>
        <p:nvGrpSpPr>
          <p:cNvPr id="30" name="Agrupar 29">
            <a:extLst>
              <a:ext uri="{FF2B5EF4-FFF2-40B4-BE49-F238E27FC236}">
                <a16:creationId xmlns:a16="http://schemas.microsoft.com/office/drawing/2014/main" id="{C33B1A6F-EF8B-BEA7-89B1-B7E315C3ECF0}"/>
              </a:ext>
            </a:extLst>
          </p:cNvPr>
          <p:cNvGrpSpPr/>
          <p:nvPr/>
        </p:nvGrpSpPr>
        <p:grpSpPr>
          <a:xfrm>
            <a:off x="7519945" y="976847"/>
            <a:ext cx="1091790" cy="230832"/>
            <a:chOff x="7331342" y="977262"/>
            <a:chExt cx="1091790" cy="230832"/>
          </a:xfrm>
        </p:grpSpPr>
        <p:sp>
          <p:nvSpPr>
            <p:cNvPr id="372" name="CaixaDeTexto 371">
              <a:extLst>
                <a:ext uri="{FF2B5EF4-FFF2-40B4-BE49-F238E27FC236}">
                  <a16:creationId xmlns:a16="http://schemas.microsoft.com/office/drawing/2014/main" id="{ED15190F-FE9E-444B-BCF2-2BF6FC64B3E4}"/>
                </a:ext>
              </a:extLst>
            </p:cNvPr>
            <p:cNvSpPr txBox="1"/>
            <p:nvPr/>
          </p:nvSpPr>
          <p:spPr>
            <a:xfrm>
              <a:off x="7340339" y="977262"/>
              <a:ext cx="1073797" cy="230832"/>
            </a:xfrm>
            <a:prstGeom prst="rect">
              <a:avLst/>
            </a:prstGeom>
            <a:noFill/>
          </p:spPr>
          <p:txBody>
            <a:bodyPr wrap="square" rtlCol="0">
              <a:spAutoFit/>
            </a:bodyPr>
            <a:lstStyle/>
            <a:p>
              <a:pPr algn="ctr"/>
              <a:r>
                <a:rPr lang="pt-BR" sz="900" b="1" i="1">
                  <a:solidFill>
                    <a:srgbClr val="1D2057"/>
                  </a:solidFill>
                  <a:latin typeface="Arial" panose="020B0604020202020204" pitchFamily="34" charset="0"/>
                  <a:cs typeface="Arial" panose="020B0604020202020204" pitchFamily="34" charset="0"/>
                </a:rPr>
                <a:t>2021</a:t>
              </a:r>
              <a:endParaRPr lang="pt-BR" sz="900" b="1" i="1" dirty="0">
                <a:solidFill>
                  <a:srgbClr val="1D2057"/>
                </a:solidFill>
                <a:latin typeface="Arial" panose="020B0604020202020204" pitchFamily="34" charset="0"/>
                <a:cs typeface="Arial" panose="020B0604020202020204" pitchFamily="34" charset="0"/>
              </a:endParaRPr>
            </a:p>
          </p:txBody>
        </p:sp>
        <p:cxnSp>
          <p:nvCxnSpPr>
            <p:cNvPr id="373" name="Conector reto 372">
              <a:extLst>
                <a:ext uri="{FF2B5EF4-FFF2-40B4-BE49-F238E27FC236}">
                  <a16:creationId xmlns:a16="http://schemas.microsoft.com/office/drawing/2014/main" id="{3D7E4F38-707E-409F-B435-EFF900E2E131}"/>
                </a:ext>
              </a:extLst>
            </p:cNvPr>
            <p:cNvCxnSpPr>
              <a:cxnSpLocks/>
            </p:cNvCxnSpPr>
            <p:nvPr/>
          </p:nvCxnSpPr>
          <p:spPr>
            <a:xfrm>
              <a:off x="7331342" y="1178615"/>
              <a:ext cx="1091790"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cxnSp>
        <p:nvCxnSpPr>
          <p:cNvPr id="565" name="Conector reto 564">
            <a:extLst>
              <a:ext uri="{FF2B5EF4-FFF2-40B4-BE49-F238E27FC236}">
                <a16:creationId xmlns:a16="http://schemas.microsoft.com/office/drawing/2014/main" id="{5897BD90-70DD-48E5-A794-D535C820AB1B}"/>
              </a:ext>
            </a:extLst>
          </p:cNvPr>
          <p:cNvCxnSpPr>
            <a:cxnSpLocks/>
          </p:cNvCxnSpPr>
          <p:nvPr/>
        </p:nvCxnSpPr>
        <p:spPr>
          <a:xfrm>
            <a:off x="147209" y="4132377"/>
            <a:ext cx="6141190"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566" name="CaixaDeTexto 565">
            <a:extLst>
              <a:ext uri="{FF2B5EF4-FFF2-40B4-BE49-F238E27FC236}">
                <a16:creationId xmlns:a16="http://schemas.microsoft.com/office/drawing/2014/main" id="{7F36FA04-1629-4DDD-B2D7-9F0596F80089}"/>
              </a:ext>
            </a:extLst>
          </p:cNvPr>
          <p:cNvSpPr txBox="1"/>
          <p:nvPr/>
        </p:nvSpPr>
        <p:spPr>
          <a:xfrm>
            <a:off x="112259" y="3837581"/>
            <a:ext cx="4923503" cy="307777"/>
          </a:xfrm>
          <a:prstGeom prst="rect">
            <a:avLst/>
          </a:prstGeom>
          <a:noFill/>
        </p:spPr>
        <p:txBody>
          <a:bodyPr wrap="square" rtlCol="0">
            <a:spAutoFit/>
          </a:bodyPr>
          <a:lstStyle/>
          <a:p>
            <a:r>
              <a:rPr lang="en-US" sz="1400" b="1" dirty="0">
                <a:solidFill>
                  <a:srgbClr val="1F2D61"/>
                </a:solidFill>
                <a:latin typeface="Bahnschrift SemiCondensed" panose="020B0502040204020203" pitchFamily="34" charset="0"/>
                <a:cs typeface="Arial" panose="020B0604020202020204" pitchFamily="34" charset="0"/>
              </a:rPr>
              <a:t>HISTORICAL NET REVENUE AND NET PROFIT </a:t>
            </a:r>
            <a:r>
              <a:rPr lang="en-US" sz="1400" b="1" i="1" dirty="0">
                <a:solidFill>
                  <a:srgbClr val="1F2D61"/>
                </a:solidFill>
                <a:latin typeface="Bahnschrift SemiCondensed" panose="020B0502040204020203" pitchFamily="34" charset="0"/>
                <a:cs typeface="Arial" panose="020B0604020202020204" pitchFamily="34" charset="0"/>
              </a:rPr>
              <a:t>(BRL MM)</a:t>
            </a:r>
            <a:endParaRPr lang="pt-BR" sz="1400" b="1" i="1" dirty="0">
              <a:solidFill>
                <a:srgbClr val="1F2D61"/>
              </a:solidFill>
              <a:latin typeface="Bahnschrift SemiCondensed" panose="020B0502040204020203" pitchFamily="34" charset="0"/>
              <a:cs typeface="Arial" panose="020B0604020202020204" pitchFamily="34" charset="0"/>
            </a:endParaRPr>
          </a:p>
        </p:txBody>
      </p:sp>
      <p:sp>
        <p:nvSpPr>
          <p:cNvPr id="576" name="CaixaDeTexto 575">
            <a:extLst>
              <a:ext uri="{FF2B5EF4-FFF2-40B4-BE49-F238E27FC236}">
                <a16:creationId xmlns:a16="http://schemas.microsoft.com/office/drawing/2014/main" id="{82EF78C7-4A57-4C54-8696-4F4E4139FC6B}"/>
              </a:ext>
            </a:extLst>
          </p:cNvPr>
          <p:cNvSpPr txBox="1"/>
          <p:nvPr/>
        </p:nvSpPr>
        <p:spPr>
          <a:xfrm>
            <a:off x="6451574" y="3824258"/>
            <a:ext cx="5444981" cy="307777"/>
          </a:xfrm>
          <a:prstGeom prst="rect">
            <a:avLst/>
          </a:prstGeom>
          <a:noFill/>
        </p:spPr>
        <p:txBody>
          <a:bodyPr wrap="square" rtlCol="0">
            <a:spAutoFit/>
          </a:bodyPr>
          <a:lstStyle/>
          <a:p>
            <a:r>
              <a:rPr lang="en-US" sz="1400" b="1" dirty="0">
                <a:solidFill>
                  <a:srgbClr val="1F2D61"/>
                </a:solidFill>
                <a:latin typeface="Bahnschrift SemiCondensed" panose="020B0502040204020203" pitchFamily="34" charset="0"/>
                <a:cs typeface="Arial" panose="020B0604020202020204" pitchFamily="34" charset="0"/>
              </a:rPr>
              <a:t>BREAKDOWN OF ACCUMULATED NET PROFIT BETWEEN 2017 AND 2022 </a:t>
            </a:r>
            <a:r>
              <a:rPr lang="en-US" sz="900" b="1" i="1" dirty="0">
                <a:solidFill>
                  <a:srgbClr val="1F2D61"/>
                </a:solidFill>
                <a:latin typeface="Bahnschrift SemiCondensed" panose="020B0502040204020203" pitchFamily="34" charset="0"/>
                <a:cs typeface="Arial" panose="020B0604020202020204" pitchFamily="34" charset="0"/>
              </a:rPr>
              <a:t>(BRL MM)</a:t>
            </a:r>
            <a:endParaRPr lang="pt-BR" sz="1400" b="1" dirty="0">
              <a:solidFill>
                <a:srgbClr val="1F2D61"/>
              </a:solidFill>
              <a:latin typeface="Bahnschrift SemiCondensed" panose="020B0502040204020203" pitchFamily="34" charset="0"/>
              <a:cs typeface="Arial" panose="020B0604020202020204" pitchFamily="34" charset="0"/>
            </a:endParaRPr>
          </a:p>
        </p:txBody>
      </p:sp>
      <p:grpSp>
        <p:nvGrpSpPr>
          <p:cNvPr id="124" name="Agrupar 123">
            <a:extLst>
              <a:ext uri="{FF2B5EF4-FFF2-40B4-BE49-F238E27FC236}">
                <a16:creationId xmlns:a16="http://schemas.microsoft.com/office/drawing/2014/main" id="{E84DFA39-F45C-4105-A6A7-FC8198EF11CA}"/>
              </a:ext>
            </a:extLst>
          </p:cNvPr>
          <p:cNvGrpSpPr/>
          <p:nvPr/>
        </p:nvGrpSpPr>
        <p:grpSpPr>
          <a:xfrm>
            <a:off x="220803" y="4214722"/>
            <a:ext cx="1043507" cy="385517"/>
            <a:chOff x="11418477" y="4649588"/>
            <a:chExt cx="1043507" cy="385517"/>
          </a:xfrm>
        </p:grpSpPr>
        <p:sp>
          <p:nvSpPr>
            <p:cNvPr id="125" name="Retângulo 124">
              <a:extLst>
                <a:ext uri="{FF2B5EF4-FFF2-40B4-BE49-F238E27FC236}">
                  <a16:creationId xmlns:a16="http://schemas.microsoft.com/office/drawing/2014/main" id="{216879F6-AA8E-486D-9387-59C9BF21E6AB}"/>
                </a:ext>
              </a:extLst>
            </p:cNvPr>
            <p:cNvSpPr/>
            <p:nvPr/>
          </p:nvSpPr>
          <p:spPr>
            <a:xfrm>
              <a:off x="11418478" y="4718696"/>
              <a:ext cx="144872" cy="56481"/>
            </a:xfrm>
            <a:prstGeom prst="rect">
              <a:avLst/>
            </a:prstGeom>
            <a:solidFill>
              <a:srgbClr val="1D2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CaixaDeTexto 125">
              <a:extLst>
                <a:ext uri="{FF2B5EF4-FFF2-40B4-BE49-F238E27FC236}">
                  <a16:creationId xmlns:a16="http://schemas.microsoft.com/office/drawing/2014/main" id="{FF871D83-9F92-4ADD-B849-FEF5D4D217A9}"/>
                </a:ext>
              </a:extLst>
            </p:cNvPr>
            <p:cNvSpPr txBox="1"/>
            <p:nvPr/>
          </p:nvSpPr>
          <p:spPr>
            <a:xfrm>
              <a:off x="11492742" y="4835050"/>
              <a:ext cx="969242" cy="200055"/>
            </a:xfrm>
            <a:prstGeom prst="rect">
              <a:avLst/>
            </a:prstGeom>
            <a:noFill/>
          </p:spPr>
          <p:txBody>
            <a:bodyPr wrap="square" rtlCol="0">
              <a:spAutoFit/>
            </a:bodyPr>
            <a:lstStyle/>
            <a:p>
              <a:r>
                <a:rPr lang="pt-BR" sz="700" b="1" i="1" dirty="0">
                  <a:latin typeface="Arial" panose="020B0604020202020204" pitchFamily="34" charset="0"/>
                  <a:cs typeface="Arial" panose="020B0604020202020204" pitchFamily="34" charset="0"/>
                </a:rPr>
                <a:t>Net Profit</a:t>
              </a:r>
            </a:p>
          </p:txBody>
        </p:sp>
        <p:sp>
          <p:nvSpPr>
            <p:cNvPr id="127" name="Retângulo 126">
              <a:extLst>
                <a:ext uri="{FF2B5EF4-FFF2-40B4-BE49-F238E27FC236}">
                  <a16:creationId xmlns:a16="http://schemas.microsoft.com/office/drawing/2014/main" id="{A402184B-7C69-4B54-9E0C-36DB5BD0E5BD}"/>
                </a:ext>
              </a:extLst>
            </p:cNvPr>
            <p:cNvSpPr/>
            <p:nvPr/>
          </p:nvSpPr>
          <p:spPr>
            <a:xfrm>
              <a:off x="11418477" y="4906760"/>
              <a:ext cx="144872" cy="56481"/>
            </a:xfrm>
            <a:prstGeom prst="rect">
              <a:avLst/>
            </a:prstGeom>
            <a:solidFill>
              <a:srgbClr val="DEE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CaixaDeTexto 127">
              <a:extLst>
                <a:ext uri="{FF2B5EF4-FFF2-40B4-BE49-F238E27FC236}">
                  <a16:creationId xmlns:a16="http://schemas.microsoft.com/office/drawing/2014/main" id="{86D0F800-5889-4482-8E2F-C64FAD3FF494}"/>
                </a:ext>
              </a:extLst>
            </p:cNvPr>
            <p:cNvSpPr txBox="1"/>
            <p:nvPr/>
          </p:nvSpPr>
          <p:spPr>
            <a:xfrm>
              <a:off x="11492740" y="4649588"/>
              <a:ext cx="969244" cy="200055"/>
            </a:xfrm>
            <a:prstGeom prst="rect">
              <a:avLst/>
            </a:prstGeom>
            <a:noFill/>
          </p:spPr>
          <p:txBody>
            <a:bodyPr wrap="square" rtlCol="0">
              <a:spAutoFit/>
            </a:bodyPr>
            <a:lstStyle/>
            <a:p>
              <a:r>
                <a:rPr lang="pt-BR" sz="700" b="1" i="1" dirty="0">
                  <a:latin typeface="Arial" panose="020B0604020202020204" pitchFamily="34" charset="0"/>
                  <a:cs typeface="Arial" panose="020B0604020202020204" pitchFamily="34" charset="0"/>
                </a:rPr>
                <a:t>Net </a:t>
              </a:r>
              <a:r>
                <a:rPr lang="pt-BR" sz="700" b="1" i="1" dirty="0" err="1">
                  <a:latin typeface="Arial" panose="020B0604020202020204" pitchFamily="34" charset="0"/>
                  <a:cs typeface="Arial" panose="020B0604020202020204" pitchFamily="34" charset="0"/>
                </a:rPr>
                <a:t>Revenue</a:t>
              </a:r>
              <a:endParaRPr lang="pt-BR" sz="700" b="1" i="1" dirty="0">
                <a:latin typeface="Arial" panose="020B0604020202020204" pitchFamily="34" charset="0"/>
                <a:cs typeface="Arial" panose="020B0604020202020204" pitchFamily="34" charset="0"/>
              </a:endParaRPr>
            </a:p>
          </p:txBody>
        </p:sp>
      </p:grpSp>
      <p:sp>
        <p:nvSpPr>
          <p:cNvPr id="133" name="CaixaDeTexto 132">
            <a:extLst>
              <a:ext uri="{FF2B5EF4-FFF2-40B4-BE49-F238E27FC236}">
                <a16:creationId xmlns:a16="http://schemas.microsoft.com/office/drawing/2014/main" id="{F7A52D3D-E864-467D-9EAF-4FC39BC52DA4}"/>
              </a:ext>
            </a:extLst>
          </p:cNvPr>
          <p:cNvSpPr txBox="1"/>
          <p:nvPr/>
        </p:nvSpPr>
        <p:spPr>
          <a:xfrm>
            <a:off x="1211197" y="4587967"/>
            <a:ext cx="465047" cy="200055"/>
          </a:xfrm>
          <a:prstGeom prst="rect">
            <a:avLst/>
          </a:prstGeom>
          <a:noFill/>
        </p:spPr>
        <p:txBody>
          <a:bodyPr wrap="square" rtlCol="0">
            <a:spAutoFit/>
          </a:bodyPr>
          <a:lstStyle/>
          <a:p>
            <a:pPr algn="ctr"/>
            <a:r>
              <a:rPr lang="pt-BR" sz="700" b="1" i="1" dirty="0">
                <a:solidFill>
                  <a:srgbClr val="FFFFFF"/>
                </a:solidFill>
                <a:latin typeface="Arial" panose="020B0604020202020204" pitchFamily="34" charset="0"/>
                <a:cs typeface="Arial" panose="020B0604020202020204" pitchFamily="34" charset="0"/>
              </a:rPr>
              <a:t>80.5</a:t>
            </a:r>
          </a:p>
        </p:txBody>
      </p:sp>
      <p:sp>
        <p:nvSpPr>
          <p:cNvPr id="134" name="CaixaDeTexto 133">
            <a:extLst>
              <a:ext uri="{FF2B5EF4-FFF2-40B4-BE49-F238E27FC236}">
                <a16:creationId xmlns:a16="http://schemas.microsoft.com/office/drawing/2014/main" id="{C569CAE7-B8BB-41D5-87C8-A62D25B4608F}"/>
              </a:ext>
            </a:extLst>
          </p:cNvPr>
          <p:cNvSpPr txBox="1"/>
          <p:nvPr/>
        </p:nvSpPr>
        <p:spPr>
          <a:xfrm>
            <a:off x="1706156" y="4492117"/>
            <a:ext cx="465047" cy="200055"/>
          </a:xfrm>
          <a:prstGeom prst="rect">
            <a:avLst/>
          </a:prstGeom>
          <a:noFill/>
        </p:spPr>
        <p:txBody>
          <a:bodyPr wrap="square" rtlCol="0">
            <a:spAutoFit/>
          </a:bodyPr>
          <a:lstStyle/>
          <a:p>
            <a:pPr algn="ctr"/>
            <a:r>
              <a:rPr lang="pt-BR" sz="700" b="1" i="1" dirty="0">
                <a:solidFill>
                  <a:srgbClr val="FFFFFF"/>
                </a:solidFill>
                <a:latin typeface="Arial" panose="020B0604020202020204" pitchFamily="34" charset="0"/>
                <a:cs typeface="Arial" panose="020B0604020202020204" pitchFamily="34" charset="0"/>
              </a:rPr>
              <a:t>85.3</a:t>
            </a:r>
          </a:p>
        </p:txBody>
      </p:sp>
      <p:sp>
        <p:nvSpPr>
          <p:cNvPr id="211" name="CaixaDeTexto 210">
            <a:extLst>
              <a:ext uri="{FF2B5EF4-FFF2-40B4-BE49-F238E27FC236}">
                <a16:creationId xmlns:a16="http://schemas.microsoft.com/office/drawing/2014/main" id="{2C9D484C-8227-470E-8413-BC819C0B88D0}"/>
              </a:ext>
            </a:extLst>
          </p:cNvPr>
          <p:cNvSpPr txBox="1"/>
          <p:nvPr/>
        </p:nvSpPr>
        <p:spPr>
          <a:xfrm rot="3600000">
            <a:off x="6504066" y="6216831"/>
            <a:ext cx="923764" cy="230832"/>
          </a:xfrm>
          <a:prstGeom prst="rect">
            <a:avLst/>
          </a:prstGeom>
          <a:noFill/>
        </p:spPr>
        <p:txBody>
          <a:bodyPr wrap="square" rtlCol="0">
            <a:spAutoFit/>
          </a:bodyPr>
          <a:lstStyle/>
          <a:p>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Net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Revenue</a:t>
            </a:r>
            <a:endParaRPr lang="pt-BR" sz="9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12" name="CaixaDeTexto 211">
            <a:extLst>
              <a:ext uri="{FF2B5EF4-FFF2-40B4-BE49-F238E27FC236}">
                <a16:creationId xmlns:a16="http://schemas.microsoft.com/office/drawing/2014/main" id="{D470F7A9-6FA2-48AA-B308-A4669554DB14}"/>
              </a:ext>
            </a:extLst>
          </p:cNvPr>
          <p:cNvSpPr txBox="1"/>
          <p:nvPr/>
        </p:nvSpPr>
        <p:spPr>
          <a:xfrm rot="3624536">
            <a:off x="7194106" y="6113955"/>
            <a:ext cx="721738" cy="369332"/>
          </a:xfrm>
          <a:prstGeom prst="rect">
            <a:avLst/>
          </a:prstGeom>
          <a:noFill/>
        </p:spPr>
        <p:txBody>
          <a:bodyPr wrap="square" rtlCol="0">
            <a:spAutoFit/>
          </a:bodyPr>
          <a:lstStyle/>
          <a:p>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Cost</a:t>
            </a:r>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of</a:t>
            </a:r>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Goods</a:t>
            </a:r>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Sold</a:t>
            </a:r>
            <a:endParaRPr lang="pt-BR" sz="9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19" name="CaixaDeTexto 218">
            <a:extLst>
              <a:ext uri="{FF2B5EF4-FFF2-40B4-BE49-F238E27FC236}">
                <a16:creationId xmlns:a16="http://schemas.microsoft.com/office/drawing/2014/main" id="{20127BC5-7823-4FC5-A9CB-4EF6559CBD0B}"/>
              </a:ext>
            </a:extLst>
          </p:cNvPr>
          <p:cNvSpPr txBox="1"/>
          <p:nvPr/>
        </p:nvSpPr>
        <p:spPr>
          <a:xfrm rot="3624536">
            <a:off x="9487276" y="6087359"/>
            <a:ext cx="721738" cy="369332"/>
          </a:xfrm>
          <a:prstGeom prst="rect">
            <a:avLst/>
          </a:prstGeom>
          <a:noFill/>
        </p:spPr>
        <p:txBody>
          <a:bodyPr wrap="square" rtlCol="0">
            <a:spAutoFit/>
          </a:bodyPr>
          <a:lstStyle/>
          <a:p>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Financial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Result</a:t>
            </a:r>
            <a:endParaRPr lang="pt-BR" sz="9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20" name="CaixaDeTexto 219">
            <a:extLst>
              <a:ext uri="{FF2B5EF4-FFF2-40B4-BE49-F238E27FC236}">
                <a16:creationId xmlns:a16="http://schemas.microsoft.com/office/drawing/2014/main" id="{67528197-9B49-4134-BE25-29A93F069CEB}"/>
              </a:ext>
            </a:extLst>
          </p:cNvPr>
          <p:cNvSpPr txBox="1"/>
          <p:nvPr/>
        </p:nvSpPr>
        <p:spPr>
          <a:xfrm rot="3624536">
            <a:off x="10098061" y="6130012"/>
            <a:ext cx="721738" cy="230832"/>
          </a:xfrm>
          <a:prstGeom prst="rect">
            <a:avLst/>
          </a:prstGeom>
          <a:noFill/>
        </p:spPr>
        <p:txBody>
          <a:bodyPr wrap="square" rtlCol="0">
            <a:spAutoFit/>
          </a:bodyPr>
          <a:lstStyle/>
          <a:p>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Income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Tax</a:t>
            </a:r>
            <a:endParaRPr lang="pt-BR" sz="9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21" name="CaixaDeTexto 220">
            <a:extLst>
              <a:ext uri="{FF2B5EF4-FFF2-40B4-BE49-F238E27FC236}">
                <a16:creationId xmlns:a16="http://schemas.microsoft.com/office/drawing/2014/main" id="{2E48681D-ADB7-4166-9AC9-FC7B00F04665}"/>
              </a:ext>
            </a:extLst>
          </p:cNvPr>
          <p:cNvSpPr txBox="1"/>
          <p:nvPr/>
        </p:nvSpPr>
        <p:spPr>
          <a:xfrm rot="3624536">
            <a:off x="11320967" y="6156609"/>
            <a:ext cx="721738" cy="230832"/>
          </a:xfrm>
          <a:prstGeom prst="rect">
            <a:avLst/>
          </a:prstGeom>
          <a:noFill/>
        </p:spPr>
        <p:txBody>
          <a:bodyPr wrap="square" rtlCol="0">
            <a:spAutoFit/>
          </a:bodyPr>
          <a:lstStyle/>
          <a:p>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Net Profit</a:t>
            </a:r>
          </a:p>
        </p:txBody>
      </p:sp>
      <p:cxnSp>
        <p:nvCxnSpPr>
          <p:cNvPr id="575" name="Conector reto 574">
            <a:extLst>
              <a:ext uri="{FF2B5EF4-FFF2-40B4-BE49-F238E27FC236}">
                <a16:creationId xmlns:a16="http://schemas.microsoft.com/office/drawing/2014/main" id="{356115FF-E849-4C32-9AC3-00B56248EC8E}"/>
              </a:ext>
            </a:extLst>
          </p:cNvPr>
          <p:cNvCxnSpPr>
            <a:cxnSpLocks/>
          </p:cNvCxnSpPr>
          <p:nvPr/>
        </p:nvCxnSpPr>
        <p:spPr>
          <a:xfrm>
            <a:off x="6514095" y="4115990"/>
            <a:ext cx="5461744"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205" name="CaixaDeTexto 204">
            <a:extLst>
              <a:ext uri="{FF2B5EF4-FFF2-40B4-BE49-F238E27FC236}">
                <a16:creationId xmlns:a16="http://schemas.microsoft.com/office/drawing/2014/main" id="{0EFD8941-326C-4FB2-B249-E9CE241CD966}"/>
              </a:ext>
            </a:extLst>
          </p:cNvPr>
          <p:cNvSpPr txBox="1"/>
          <p:nvPr/>
        </p:nvSpPr>
        <p:spPr>
          <a:xfrm>
            <a:off x="2745433" y="4248252"/>
            <a:ext cx="469643"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117.3</a:t>
            </a:r>
          </a:p>
        </p:txBody>
      </p:sp>
      <p:sp>
        <p:nvSpPr>
          <p:cNvPr id="208" name="CaixaDeTexto 207">
            <a:extLst>
              <a:ext uri="{FF2B5EF4-FFF2-40B4-BE49-F238E27FC236}">
                <a16:creationId xmlns:a16="http://schemas.microsoft.com/office/drawing/2014/main" id="{B0CBB4F6-A263-45E3-A81B-4B9057DB1DE9}"/>
              </a:ext>
            </a:extLst>
          </p:cNvPr>
          <p:cNvSpPr txBox="1"/>
          <p:nvPr/>
        </p:nvSpPr>
        <p:spPr>
          <a:xfrm>
            <a:off x="5001809" y="4328923"/>
            <a:ext cx="469643"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113.1</a:t>
            </a:r>
          </a:p>
        </p:txBody>
      </p:sp>
      <p:sp>
        <p:nvSpPr>
          <p:cNvPr id="246" name="CaixaDeTexto 245">
            <a:extLst>
              <a:ext uri="{FF2B5EF4-FFF2-40B4-BE49-F238E27FC236}">
                <a16:creationId xmlns:a16="http://schemas.microsoft.com/office/drawing/2014/main" id="{1FEDC747-E44B-40BC-8F61-63A43236A0BD}"/>
              </a:ext>
            </a:extLst>
          </p:cNvPr>
          <p:cNvSpPr txBox="1"/>
          <p:nvPr/>
        </p:nvSpPr>
        <p:spPr>
          <a:xfrm rot="3624536">
            <a:off x="7733834" y="6087359"/>
            <a:ext cx="721738" cy="369332"/>
          </a:xfrm>
          <a:prstGeom prst="rect">
            <a:avLst/>
          </a:prstGeom>
          <a:noFill/>
        </p:spPr>
        <p:txBody>
          <a:bodyPr wrap="square" rtlCol="0">
            <a:spAutoFit/>
          </a:bodyPr>
          <a:lstStyle/>
          <a:p>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Selling</a:t>
            </a:r>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Expenses</a:t>
            </a:r>
            <a:endParaRPr lang="pt-BR" sz="9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72" name="CaixaDeTexto 271">
            <a:extLst>
              <a:ext uri="{FF2B5EF4-FFF2-40B4-BE49-F238E27FC236}">
                <a16:creationId xmlns:a16="http://schemas.microsoft.com/office/drawing/2014/main" id="{0E34D7FA-ADBE-4900-8AF8-49CDE531E71A}"/>
              </a:ext>
            </a:extLst>
          </p:cNvPr>
          <p:cNvSpPr txBox="1"/>
          <p:nvPr/>
        </p:nvSpPr>
        <p:spPr>
          <a:xfrm rot="3624536">
            <a:off x="8319298" y="6073862"/>
            <a:ext cx="911139" cy="507831"/>
          </a:xfrm>
          <a:prstGeom prst="rect">
            <a:avLst/>
          </a:prstGeom>
          <a:noFill/>
        </p:spPr>
        <p:txBody>
          <a:bodyPr wrap="square" rtlCol="0">
            <a:spAutoFit/>
          </a:bodyPr>
          <a:lstStyle/>
          <a:p>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General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and</a:t>
            </a:r>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Administratve</a:t>
            </a:r>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Expenses</a:t>
            </a:r>
            <a:endParaRPr lang="pt-BR" sz="9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74" name="CaixaDeTexto 273">
            <a:extLst>
              <a:ext uri="{FF2B5EF4-FFF2-40B4-BE49-F238E27FC236}">
                <a16:creationId xmlns:a16="http://schemas.microsoft.com/office/drawing/2014/main" id="{753CDF10-56C9-4942-B4A9-F6B646431474}"/>
              </a:ext>
            </a:extLst>
          </p:cNvPr>
          <p:cNvSpPr txBox="1"/>
          <p:nvPr/>
        </p:nvSpPr>
        <p:spPr>
          <a:xfrm rot="3624536">
            <a:off x="10657714" y="6040940"/>
            <a:ext cx="774248" cy="507831"/>
          </a:xfrm>
          <a:prstGeom prst="rect">
            <a:avLst/>
          </a:prstGeom>
          <a:noFill/>
        </p:spPr>
        <p:txBody>
          <a:bodyPr wrap="square" rtlCol="0">
            <a:spAutoFit/>
          </a:bodyPr>
          <a:lstStyle/>
          <a:p>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Equity</a:t>
            </a:r>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 in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Earnings</a:t>
            </a:r>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of</a:t>
            </a:r>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Affiliates</a:t>
            </a:r>
            <a:endParaRPr lang="pt-BR" sz="9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41" name="CaixaDeTexto 40">
            <a:extLst>
              <a:ext uri="{FF2B5EF4-FFF2-40B4-BE49-F238E27FC236}">
                <a16:creationId xmlns:a16="http://schemas.microsoft.com/office/drawing/2014/main" id="{C3A03F56-4D99-B3D8-148A-634C600FAD58}"/>
              </a:ext>
            </a:extLst>
          </p:cNvPr>
          <p:cNvSpPr txBox="1"/>
          <p:nvPr/>
        </p:nvSpPr>
        <p:spPr>
          <a:xfrm>
            <a:off x="1849993" y="3181411"/>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138.5</a:t>
            </a:r>
          </a:p>
        </p:txBody>
      </p:sp>
      <p:sp>
        <p:nvSpPr>
          <p:cNvPr id="103" name="CaixaDeTexto 102">
            <a:extLst>
              <a:ext uri="{FF2B5EF4-FFF2-40B4-BE49-F238E27FC236}">
                <a16:creationId xmlns:a16="http://schemas.microsoft.com/office/drawing/2014/main" id="{80569DFE-1FA5-3866-5A76-E925CFC62B7A}"/>
              </a:ext>
            </a:extLst>
          </p:cNvPr>
          <p:cNvSpPr txBox="1"/>
          <p:nvPr/>
        </p:nvSpPr>
        <p:spPr>
          <a:xfrm>
            <a:off x="6676164" y="4199333"/>
            <a:ext cx="566897" cy="215444"/>
          </a:xfrm>
          <a:prstGeom prst="rect">
            <a:avLst/>
          </a:prstGeom>
          <a:noFill/>
        </p:spPr>
        <p:txBody>
          <a:bodyPr wrap="square" rtlCol="0">
            <a:spAutoFit/>
          </a:bodyPr>
          <a:lstStyle/>
          <a:p>
            <a:pPr algn="ctr"/>
            <a:r>
              <a:rPr lang="pt-BR" sz="800" b="1" i="1" dirty="0">
                <a:solidFill>
                  <a:schemeClr val="tx1">
                    <a:lumMod val="85000"/>
                    <a:lumOff val="15000"/>
                  </a:schemeClr>
                </a:solidFill>
                <a:latin typeface="Arial" panose="020B0604020202020204" pitchFamily="34" charset="0"/>
                <a:cs typeface="Arial" panose="020B0604020202020204" pitchFamily="34" charset="0"/>
              </a:rPr>
              <a:t>3,754</a:t>
            </a:r>
          </a:p>
        </p:txBody>
      </p:sp>
      <p:sp>
        <p:nvSpPr>
          <p:cNvPr id="104" name="CaixaDeTexto 103">
            <a:extLst>
              <a:ext uri="{FF2B5EF4-FFF2-40B4-BE49-F238E27FC236}">
                <a16:creationId xmlns:a16="http://schemas.microsoft.com/office/drawing/2014/main" id="{43830B4E-75F2-329A-5F98-83E483277BC8}"/>
              </a:ext>
            </a:extLst>
          </p:cNvPr>
          <p:cNvSpPr txBox="1"/>
          <p:nvPr/>
        </p:nvSpPr>
        <p:spPr>
          <a:xfrm>
            <a:off x="7230556" y="4191144"/>
            <a:ext cx="566897"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(549.8)</a:t>
            </a:r>
          </a:p>
        </p:txBody>
      </p:sp>
      <p:sp>
        <p:nvSpPr>
          <p:cNvPr id="110" name="CaixaDeTexto 109">
            <a:extLst>
              <a:ext uri="{FF2B5EF4-FFF2-40B4-BE49-F238E27FC236}">
                <a16:creationId xmlns:a16="http://schemas.microsoft.com/office/drawing/2014/main" id="{8ECBBCFC-3589-32A1-006F-C53FA965CA09}"/>
              </a:ext>
            </a:extLst>
          </p:cNvPr>
          <p:cNvSpPr txBox="1"/>
          <p:nvPr/>
        </p:nvSpPr>
        <p:spPr>
          <a:xfrm>
            <a:off x="11199591" y="5659605"/>
            <a:ext cx="566897" cy="215444"/>
          </a:xfrm>
          <a:prstGeom prst="rect">
            <a:avLst/>
          </a:prstGeom>
          <a:noFill/>
        </p:spPr>
        <p:txBody>
          <a:bodyPr wrap="square" rtlCol="0">
            <a:spAutoFit/>
          </a:bodyPr>
          <a:lstStyle/>
          <a:p>
            <a:pPr algn="ctr"/>
            <a:r>
              <a:rPr lang="pt-BR" sz="800" b="1" i="1" dirty="0">
                <a:solidFill>
                  <a:srgbClr val="577590"/>
                </a:solidFill>
                <a:latin typeface="Arial" panose="020B0604020202020204" pitchFamily="34" charset="0"/>
                <a:cs typeface="Arial" panose="020B0604020202020204" pitchFamily="34" charset="0"/>
              </a:rPr>
              <a:t>153.3</a:t>
            </a:r>
          </a:p>
        </p:txBody>
      </p:sp>
      <p:grpSp>
        <p:nvGrpSpPr>
          <p:cNvPr id="21" name="Agrupar 20">
            <a:extLst>
              <a:ext uri="{FF2B5EF4-FFF2-40B4-BE49-F238E27FC236}">
                <a16:creationId xmlns:a16="http://schemas.microsoft.com/office/drawing/2014/main" id="{FDFFCBB7-78DA-51FB-7989-1724FC1D3BD1}"/>
              </a:ext>
            </a:extLst>
          </p:cNvPr>
          <p:cNvGrpSpPr/>
          <p:nvPr/>
        </p:nvGrpSpPr>
        <p:grpSpPr>
          <a:xfrm>
            <a:off x="8897503" y="976847"/>
            <a:ext cx="1133639" cy="230832"/>
            <a:chOff x="8646030" y="977262"/>
            <a:chExt cx="1133639" cy="230832"/>
          </a:xfrm>
        </p:grpSpPr>
        <p:sp>
          <p:nvSpPr>
            <p:cNvPr id="15" name="CaixaDeTexto 14">
              <a:extLst>
                <a:ext uri="{FF2B5EF4-FFF2-40B4-BE49-F238E27FC236}">
                  <a16:creationId xmlns:a16="http://schemas.microsoft.com/office/drawing/2014/main" id="{E1ACB8A2-4FE7-FB08-9FB2-31A9F1BAD8EA}"/>
                </a:ext>
              </a:extLst>
            </p:cNvPr>
            <p:cNvSpPr txBox="1"/>
            <p:nvPr/>
          </p:nvSpPr>
          <p:spPr>
            <a:xfrm>
              <a:off x="8646030" y="977262"/>
              <a:ext cx="1073797" cy="230832"/>
            </a:xfrm>
            <a:prstGeom prst="rect">
              <a:avLst/>
            </a:prstGeom>
            <a:noFill/>
          </p:spPr>
          <p:txBody>
            <a:bodyPr wrap="square" rtlCol="0">
              <a:spAutoFit/>
            </a:bodyPr>
            <a:lstStyle/>
            <a:p>
              <a:pPr algn="ctr"/>
              <a:r>
                <a:rPr lang="pt-BR" sz="900" b="1" i="1" dirty="0">
                  <a:solidFill>
                    <a:srgbClr val="1D2057"/>
                  </a:solidFill>
                  <a:latin typeface="Arial" panose="020B0604020202020204" pitchFamily="34" charset="0"/>
                  <a:cs typeface="Arial" panose="020B0604020202020204" pitchFamily="34" charset="0"/>
                </a:rPr>
                <a:t>2022</a:t>
              </a:r>
            </a:p>
          </p:txBody>
        </p:sp>
        <p:cxnSp>
          <p:nvCxnSpPr>
            <p:cNvPr id="16" name="Conector reto 15">
              <a:extLst>
                <a:ext uri="{FF2B5EF4-FFF2-40B4-BE49-F238E27FC236}">
                  <a16:creationId xmlns:a16="http://schemas.microsoft.com/office/drawing/2014/main" id="{BA6DAFAF-5D8C-EEE5-AD81-6410E1359673}"/>
                </a:ext>
              </a:extLst>
            </p:cNvPr>
            <p:cNvCxnSpPr>
              <a:cxnSpLocks/>
            </p:cNvCxnSpPr>
            <p:nvPr/>
          </p:nvCxnSpPr>
          <p:spPr>
            <a:xfrm>
              <a:off x="8687879" y="1178615"/>
              <a:ext cx="1091790"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grpSp>
      <p:pic>
        <p:nvPicPr>
          <p:cNvPr id="34" name="Imagem 33" descr="Uma imagem contendo Logotipo&#10;&#10;Descrição gerada automaticamente">
            <a:extLst>
              <a:ext uri="{FF2B5EF4-FFF2-40B4-BE49-F238E27FC236}">
                <a16:creationId xmlns:a16="http://schemas.microsoft.com/office/drawing/2014/main" id="{A7016297-B4E0-E47E-1D65-5C802805A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503" y="1211314"/>
            <a:ext cx="1258217" cy="2339040"/>
          </a:xfrm>
          <a:prstGeom prst="rect">
            <a:avLst/>
          </a:prstGeom>
        </p:spPr>
      </p:pic>
      <p:sp>
        <p:nvSpPr>
          <p:cNvPr id="71" name="CaixaDeTexto 70">
            <a:extLst>
              <a:ext uri="{FF2B5EF4-FFF2-40B4-BE49-F238E27FC236}">
                <a16:creationId xmlns:a16="http://schemas.microsoft.com/office/drawing/2014/main" id="{1F29D370-59E9-44C8-B209-4888B4398CFC}"/>
              </a:ext>
            </a:extLst>
          </p:cNvPr>
          <p:cNvSpPr txBox="1"/>
          <p:nvPr/>
        </p:nvSpPr>
        <p:spPr>
          <a:xfrm>
            <a:off x="295066" y="1291651"/>
            <a:ext cx="1774487" cy="215444"/>
          </a:xfrm>
          <a:prstGeom prst="rect">
            <a:avLst/>
          </a:prstGeom>
          <a:noFill/>
        </p:spPr>
        <p:txBody>
          <a:bodyPr wrap="square" rtlCol="0">
            <a:spAutoFit/>
          </a:bodyPr>
          <a:lstStyle/>
          <a:p>
            <a:pPr algn="r"/>
            <a:r>
              <a:rPr lang="pt-BR" sz="800" b="1" dirty="0">
                <a:solidFill>
                  <a:schemeClr val="tx1">
                    <a:lumMod val="85000"/>
                    <a:lumOff val="15000"/>
                  </a:schemeClr>
                </a:solidFill>
                <a:latin typeface="Arial" panose="020B0604020202020204" pitchFamily="34" charset="0"/>
                <a:cs typeface="Arial" panose="020B0604020202020204" pitchFamily="34" charset="0"/>
              </a:rPr>
              <a:t>Net </a:t>
            </a:r>
            <a:r>
              <a:rPr lang="pt-BR" sz="800" b="1" dirty="0" err="1">
                <a:solidFill>
                  <a:schemeClr val="tx1">
                    <a:lumMod val="85000"/>
                    <a:lumOff val="15000"/>
                  </a:schemeClr>
                </a:solidFill>
                <a:latin typeface="Arial" panose="020B0604020202020204" pitchFamily="34" charset="0"/>
                <a:cs typeface="Arial" panose="020B0604020202020204" pitchFamily="34" charset="0"/>
              </a:rPr>
              <a:t>Revenue</a:t>
            </a:r>
            <a:endParaRPr lang="pt-BR" sz="8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06" name="CaixaDeTexto 305">
            <a:extLst>
              <a:ext uri="{FF2B5EF4-FFF2-40B4-BE49-F238E27FC236}">
                <a16:creationId xmlns:a16="http://schemas.microsoft.com/office/drawing/2014/main" id="{EA298CC4-6DFF-4905-B952-EAE0A2D9F923}"/>
              </a:ext>
            </a:extLst>
          </p:cNvPr>
          <p:cNvSpPr txBox="1"/>
          <p:nvPr/>
        </p:nvSpPr>
        <p:spPr>
          <a:xfrm>
            <a:off x="496129" y="1536397"/>
            <a:ext cx="1573424" cy="215444"/>
          </a:xfrm>
          <a:prstGeom prst="rect">
            <a:avLst/>
          </a:prstGeom>
          <a:noFill/>
        </p:spPr>
        <p:txBody>
          <a:bodyPr wrap="square" rtlCol="0">
            <a:spAutoFit/>
          </a:bodyPr>
          <a:lstStyle/>
          <a:p>
            <a:pPr algn="r"/>
            <a:r>
              <a:rPr lang="pt-BR" sz="800" dirty="0" err="1">
                <a:solidFill>
                  <a:schemeClr val="tx1">
                    <a:lumMod val="85000"/>
                    <a:lumOff val="15000"/>
                  </a:schemeClr>
                </a:solidFill>
                <a:latin typeface="Arial" panose="020B0604020202020204" pitchFamily="34" charset="0"/>
                <a:cs typeface="Arial" panose="020B0604020202020204" pitchFamily="34" charset="0"/>
              </a:rPr>
              <a:t>Cost</a:t>
            </a:r>
            <a:r>
              <a:rPr lang="pt-BR" sz="800" dirty="0">
                <a:solidFill>
                  <a:schemeClr val="tx1">
                    <a:lumMod val="85000"/>
                    <a:lumOff val="15000"/>
                  </a:schemeClr>
                </a:solidFill>
                <a:latin typeface="Arial" panose="020B0604020202020204" pitchFamily="34" charset="0"/>
                <a:cs typeface="Arial" panose="020B0604020202020204" pitchFamily="34" charset="0"/>
              </a:rPr>
              <a:t> </a:t>
            </a:r>
            <a:r>
              <a:rPr lang="pt-BR" sz="800" dirty="0" err="1">
                <a:solidFill>
                  <a:schemeClr val="tx1">
                    <a:lumMod val="85000"/>
                    <a:lumOff val="15000"/>
                  </a:schemeClr>
                </a:solidFill>
                <a:latin typeface="Arial" panose="020B0604020202020204" pitchFamily="34" charset="0"/>
                <a:cs typeface="Arial" panose="020B0604020202020204" pitchFamily="34" charset="0"/>
              </a:rPr>
              <a:t>of</a:t>
            </a:r>
            <a:r>
              <a:rPr lang="pt-BR" sz="800" dirty="0">
                <a:solidFill>
                  <a:schemeClr val="tx1">
                    <a:lumMod val="85000"/>
                    <a:lumOff val="15000"/>
                  </a:schemeClr>
                </a:solidFill>
                <a:latin typeface="Arial" panose="020B0604020202020204" pitchFamily="34" charset="0"/>
                <a:cs typeface="Arial" panose="020B0604020202020204" pitchFamily="34" charset="0"/>
              </a:rPr>
              <a:t> </a:t>
            </a:r>
            <a:r>
              <a:rPr lang="pt-BR" sz="800" dirty="0" err="1">
                <a:solidFill>
                  <a:schemeClr val="tx1">
                    <a:lumMod val="85000"/>
                    <a:lumOff val="15000"/>
                  </a:schemeClr>
                </a:solidFill>
                <a:latin typeface="Arial" panose="020B0604020202020204" pitchFamily="34" charset="0"/>
                <a:cs typeface="Arial" panose="020B0604020202020204" pitchFamily="34" charset="0"/>
              </a:rPr>
              <a:t>Goods</a:t>
            </a:r>
            <a:r>
              <a:rPr lang="pt-BR" sz="800" dirty="0">
                <a:solidFill>
                  <a:schemeClr val="tx1">
                    <a:lumMod val="85000"/>
                    <a:lumOff val="15000"/>
                  </a:schemeClr>
                </a:solidFill>
                <a:latin typeface="Arial" panose="020B0604020202020204" pitchFamily="34" charset="0"/>
                <a:cs typeface="Arial" panose="020B0604020202020204" pitchFamily="34" charset="0"/>
              </a:rPr>
              <a:t> </a:t>
            </a:r>
            <a:r>
              <a:rPr lang="pt-BR" sz="800" dirty="0" err="1">
                <a:solidFill>
                  <a:schemeClr val="tx1">
                    <a:lumMod val="85000"/>
                    <a:lumOff val="15000"/>
                  </a:schemeClr>
                </a:solidFill>
                <a:latin typeface="Arial" panose="020B0604020202020204" pitchFamily="34" charset="0"/>
                <a:cs typeface="Arial" panose="020B0604020202020204" pitchFamily="34" charset="0"/>
              </a:rPr>
              <a:t>Sold</a:t>
            </a:r>
            <a:endParaRPr lang="pt-BR" sz="8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08" name="CaixaDeTexto 307">
            <a:extLst>
              <a:ext uri="{FF2B5EF4-FFF2-40B4-BE49-F238E27FC236}">
                <a16:creationId xmlns:a16="http://schemas.microsoft.com/office/drawing/2014/main" id="{C6C886E9-7181-440D-AC0A-9E5437C06D7D}"/>
              </a:ext>
            </a:extLst>
          </p:cNvPr>
          <p:cNvSpPr txBox="1"/>
          <p:nvPr/>
        </p:nvSpPr>
        <p:spPr>
          <a:xfrm>
            <a:off x="603632" y="1775317"/>
            <a:ext cx="1465921" cy="215444"/>
          </a:xfrm>
          <a:prstGeom prst="rect">
            <a:avLst/>
          </a:prstGeom>
          <a:noFill/>
        </p:spPr>
        <p:txBody>
          <a:bodyPr wrap="square" rtlCol="0">
            <a:spAutoFit/>
          </a:bodyPr>
          <a:lstStyle/>
          <a:p>
            <a:pPr algn="r"/>
            <a:r>
              <a:rPr lang="pt-BR" sz="800" dirty="0" err="1">
                <a:solidFill>
                  <a:schemeClr val="tx1">
                    <a:lumMod val="85000"/>
                    <a:lumOff val="15000"/>
                  </a:schemeClr>
                </a:solidFill>
                <a:latin typeface="Arial" panose="020B0604020202020204" pitchFamily="34" charset="0"/>
                <a:cs typeface="Arial" panose="020B0604020202020204" pitchFamily="34" charset="0"/>
              </a:rPr>
              <a:t>Selling</a:t>
            </a:r>
            <a:r>
              <a:rPr lang="pt-BR" sz="800" dirty="0">
                <a:solidFill>
                  <a:schemeClr val="tx1">
                    <a:lumMod val="85000"/>
                    <a:lumOff val="15000"/>
                  </a:schemeClr>
                </a:solidFill>
                <a:latin typeface="Arial" panose="020B0604020202020204" pitchFamily="34" charset="0"/>
                <a:cs typeface="Arial" panose="020B0604020202020204" pitchFamily="34" charset="0"/>
              </a:rPr>
              <a:t> </a:t>
            </a:r>
            <a:r>
              <a:rPr lang="pt-BR" sz="800" dirty="0" err="1">
                <a:solidFill>
                  <a:schemeClr val="tx1">
                    <a:lumMod val="85000"/>
                    <a:lumOff val="15000"/>
                  </a:schemeClr>
                </a:solidFill>
                <a:latin typeface="Arial" panose="020B0604020202020204" pitchFamily="34" charset="0"/>
                <a:cs typeface="Arial" panose="020B0604020202020204" pitchFamily="34" charset="0"/>
              </a:rPr>
              <a:t>Expenses</a:t>
            </a:r>
            <a:endParaRPr lang="pt-BR" sz="8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09" name="CaixaDeTexto 308">
            <a:extLst>
              <a:ext uri="{FF2B5EF4-FFF2-40B4-BE49-F238E27FC236}">
                <a16:creationId xmlns:a16="http://schemas.microsoft.com/office/drawing/2014/main" id="{B3A07C25-874E-4A77-9A6A-9775F090E862}"/>
              </a:ext>
            </a:extLst>
          </p:cNvPr>
          <p:cNvSpPr txBox="1"/>
          <p:nvPr/>
        </p:nvSpPr>
        <p:spPr>
          <a:xfrm>
            <a:off x="32829" y="2011432"/>
            <a:ext cx="2036724" cy="215444"/>
          </a:xfrm>
          <a:prstGeom prst="rect">
            <a:avLst/>
          </a:prstGeom>
          <a:noFill/>
        </p:spPr>
        <p:txBody>
          <a:bodyPr wrap="square" rtlCol="0">
            <a:spAutoFit/>
          </a:bodyPr>
          <a:lstStyle/>
          <a:p>
            <a:pPr algn="r"/>
            <a:r>
              <a:rPr lang="pt-BR" sz="800" dirty="0">
                <a:solidFill>
                  <a:schemeClr val="tx1">
                    <a:lumMod val="85000"/>
                    <a:lumOff val="15000"/>
                  </a:schemeClr>
                </a:solidFill>
                <a:latin typeface="Arial" panose="020B0604020202020204" pitchFamily="34" charset="0"/>
                <a:cs typeface="Arial" panose="020B0604020202020204" pitchFamily="34" charset="0"/>
              </a:rPr>
              <a:t>General </a:t>
            </a:r>
            <a:r>
              <a:rPr lang="pt-BR" sz="800" dirty="0" err="1">
                <a:solidFill>
                  <a:schemeClr val="tx1">
                    <a:lumMod val="85000"/>
                    <a:lumOff val="15000"/>
                  </a:schemeClr>
                </a:solidFill>
                <a:latin typeface="Arial" panose="020B0604020202020204" pitchFamily="34" charset="0"/>
                <a:cs typeface="Arial" panose="020B0604020202020204" pitchFamily="34" charset="0"/>
              </a:rPr>
              <a:t>and</a:t>
            </a:r>
            <a:r>
              <a:rPr lang="pt-BR" sz="800" dirty="0">
                <a:solidFill>
                  <a:schemeClr val="tx1">
                    <a:lumMod val="85000"/>
                    <a:lumOff val="15000"/>
                  </a:schemeClr>
                </a:solidFill>
                <a:latin typeface="Arial" panose="020B0604020202020204" pitchFamily="34" charset="0"/>
                <a:cs typeface="Arial" panose="020B0604020202020204" pitchFamily="34" charset="0"/>
              </a:rPr>
              <a:t> </a:t>
            </a:r>
            <a:r>
              <a:rPr lang="pt-BR" sz="800" dirty="0" err="1">
                <a:solidFill>
                  <a:schemeClr val="tx1">
                    <a:lumMod val="85000"/>
                    <a:lumOff val="15000"/>
                  </a:schemeClr>
                </a:solidFill>
                <a:latin typeface="Arial" panose="020B0604020202020204" pitchFamily="34" charset="0"/>
                <a:cs typeface="Arial" panose="020B0604020202020204" pitchFamily="34" charset="0"/>
              </a:rPr>
              <a:t>Administrative</a:t>
            </a:r>
            <a:r>
              <a:rPr lang="pt-BR" sz="800" dirty="0">
                <a:solidFill>
                  <a:schemeClr val="tx1">
                    <a:lumMod val="85000"/>
                    <a:lumOff val="15000"/>
                  </a:schemeClr>
                </a:solidFill>
                <a:latin typeface="Arial" panose="020B0604020202020204" pitchFamily="34" charset="0"/>
                <a:cs typeface="Arial" panose="020B0604020202020204" pitchFamily="34" charset="0"/>
              </a:rPr>
              <a:t> </a:t>
            </a:r>
            <a:r>
              <a:rPr lang="pt-BR" sz="800" dirty="0" err="1">
                <a:solidFill>
                  <a:schemeClr val="tx1">
                    <a:lumMod val="85000"/>
                    <a:lumOff val="15000"/>
                  </a:schemeClr>
                </a:solidFill>
                <a:latin typeface="Arial" panose="020B0604020202020204" pitchFamily="34" charset="0"/>
                <a:cs typeface="Arial" panose="020B0604020202020204" pitchFamily="34" charset="0"/>
              </a:rPr>
              <a:t>Expenses</a:t>
            </a:r>
            <a:endParaRPr lang="pt-BR" sz="8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13" name="CaixaDeTexto 312">
            <a:extLst>
              <a:ext uri="{FF2B5EF4-FFF2-40B4-BE49-F238E27FC236}">
                <a16:creationId xmlns:a16="http://schemas.microsoft.com/office/drawing/2014/main" id="{DD3ED70C-2DA1-4C6E-95DB-944E40B8F963}"/>
              </a:ext>
            </a:extLst>
          </p:cNvPr>
          <p:cNvSpPr txBox="1"/>
          <p:nvPr/>
        </p:nvSpPr>
        <p:spPr>
          <a:xfrm>
            <a:off x="157888" y="2506540"/>
            <a:ext cx="1911665" cy="215444"/>
          </a:xfrm>
          <a:prstGeom prst="rect">
            <a:avLst/>
          </a:prstGeom>
          <a:noFill/>
        </p:spPr>
        <p:txBody>
          <a:bodyPr wrap="square" rtlCol="0">
            <a:spAutoFit/>
          </a:bodyPr>
          <a:lstStyle/>
          <a:p>
            <a:pPr algn="r"/>
            <a:r>
              <a:rPr lang="pt-BR" sz="800" dirty="0">
                <a:solidFill>
                  <a:schemeClr val="tx1">
                    <a:lumMod val="85000"/>
                    <a:lumOff val="15000"/>
                  </a:schemeClr>
                </a:solidFill>
                <a:latin typeface="Arial" panose="020B0604020202020204" pitchFamily="34" charset="0"/>
                <a:cs typeface="Arial" panose="020B0604020202020204" pitchFamily="34" charset="0"/>
              </a:rPr>
              <a:t>Financial </a:t>
            </a:r>
            <a:r>
              <a:rPr lang="pt-BR" sz="800" dirty="0" err="1">
                <a:solidFill>
                  <a:schemeClr val="tx1">
                    <a:lumMod val="85000"/>
                    <a:lumOff val="15000"/>
                  </a:schemeClr>
                </a:solidFill>
                <a:latin typeface="Arial" panose="020B0604020202020204" pitchFamily="34" charset="0"/>
                <a:cs typeface="Arial" panose="020B0604020202020204" pitchFamily="34" charset="0"/>
              </a:rPr>
              <a:t>Result</a:t>
            </a:r>
            <a:endParaRPr lang="pt-BR" sz="8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14" name="CaixaDeTexto 313">
            <a:extLst>
              <a:ext uri="{FF2B5EF4-FFF2-40B4-BE49-F238E27FC236}">
                <a16:creationId xmlns:a16="http://schemas.microsoft.com/office/drawing/2014/main" id="{CB4B1AEB-D6D7-430A-8BE9-1EE6F4A18A1E}"/>
              </a:ext>
            </a:extLst>
          </p:cNvPr>
          <p:cNvSpPr txBox="1"/>
          <p:nvPr/>
        </p:nvSpPr>
        <p:spPr>
          <a:xfrm>
            <a:off x="157888" y="2752575"/>
            <a:ext cx="1911665" cy="215444"/>
          </a:xfrm>
          <a:prstGeom prst="rect">
            <a:avLst/>
          </a:prstGeom>
          <a:noFill/>
        </p:spPr>
        <p:txBody>
          <a:bodyPr wrap="square" rtlCol="0">
            <a:spAutoFit/>
          </a:bodyPr>
          <a:lstStyle/>
          <a:p>
            <a:pPr algn="r"/>
            <a:r>
              <a:rPr lang="pt-BR" sz="800" dirty="0">
                <a:solidFill>
                  <a:schemeClr val="tx1">
                    <a:lumMod val="85000"/>
                    <a:lumOff val="15000"/>
                  </a:schemeClr>
                </a:solidFill>
                <a:latin typeface="Arial" panose="020B0604020202020204" pitchFamily="34" charset="0"/>
                <a:cs typeface="Arial" panose="020B0604020202020204" pitchFamily="34" charset="0"/>
              </a:rPr>
              <a:t>Income </a:t>
            </a:r>
            <a:r>
              <a:rPr lang="pt-BR" sz="800" dirty="0" err="1">
                <a:solidFill>
                  <a:schemeClr val="tx1">
                    <a:lumMod val="85000"/>
                    <a:lumOff val="15000"/>
                  </a:schemeClr>
                </a:solidFill>
                <a:latin typeface="Arial" panose="020B0604020202020204" pitchFamily="34" charset="0"/>
                <a:cs typeface="Arial" panose="020B0604020202020204" pitchFamily="34" charset="0"/>
              </a:rPr>
              <a:t>Tax</a:t>
            </a:r>
            <a:endParaRPr lang="pt-BR" sz="8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16" name="CaixaDeTexto 315">
            <a:extLst>
              <a:ext uri="{FF2B5EF4-FFF2-40B4-BE49-F238E27FC236}">
                <a16:creationId xmlns:a16="http://schemas.microsoft.com/office/drawing/2014/main" id="{315AC0BF-9428-42A1-B3C4-2F1A7D4C6CAF}"/>
              </a:ext>
            </a:extLst>
          </p:cNvPr>
          <p:cNvSpPr txBox="1"/>
          <p:nvPr/>
        </p:nvSpPr>
        <p:spPr>
          <a:xfrm>
            <a:off x="32829" y="2984452"/>
            <a:ext cx="2036724" cy="215444"/>
          </a:xfrm>
          <a:prstGeom prst="rect">
            <a:avLst/>
          </a:prstGeom>
          <a:noFill/>
        </p:spPr>
        <p:txBody>
          <a:bodyPr wrap="square" rtlCol="0">
            <a:spAutoFit/>
          </a:bodyPr>
          <a:lstStyle/>
          <a:p>
            <a:pPr algn="r"/>
            <a:r>
              <a:rPr lang="en-US" sz="800" dirty="0">
                <a:solidFill>
                  <a:schemeClr val="tx1">
                    <a:lumMod val="85000"/>
                    <a:lumOff val="15000"/>
                  </a:schemeClr>
                </a:solidFill>
                <a:latin typeface="Arial" panose="020B0604020202020204" pitchFamily="34" charset="0"/>
                <a:cs typeface="Arial" panose="020B0604020202020204" pitchFamily="34" charset="0"/>
              </a:rPr>
              <a:t>Equity in Earnings of Affiliates</a:t>
            </a:r>
            <a:endParaRPr lang="pt-BR" sz="8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18" name="CaixaDeTexto 317">
            <a:extLst>
              <a:ext uri="{FF2B5EF4-FFF2-40B4-BE49-F238E27FC236}">
                <a16:creationId xmlns:a16="http://schemas.microsoft.com/office/drawing/2014/main" id="{6A296EB3-1FAC-438A-BFA9-E67294EB38F9}"/>
              </a:ext>
            </a:extLst>
          </p:cNvPr>
          <p:cNvSpPr txBox="1"/>
          <p:nvPr/>
        </p:nvSpPr>
        <p:spPr>
          <a:xfrm>
            <a:off x="157888" y="3231451"/>
            <a:ext cx="1911665" cy="215444"/>
          </a:xfrm>
          <a:prstGeom prst="rect">
            <a:avLst/>
          </a:prstGeom>
          <a:noFill/>
        </p:spPr>
        <p:txBody>
          <a:bodyPr wrap="square" rtlCol="0">
            <a:spAutoFit/>
          </a:bodyPr>
          <a:lstStyle/>
          <a:p>
            <a:pPr algn="r"/>
            <a:r>
              <a:rPr lang="pt-BR" sz="800" b="1" dirty="0">
                <a:solidFill>
                  <a:schemeClr val="tx1">
                    <a:lumMod val="85000"/>
                    <a:lumOff val="15000"/>
                  </a:schemeClr>
                </a:solidFill>
                <a:latin typeface="Arial" panose="020B0604020202020204" pitchFamily="34" charset="0"/>
                <a:cs typeface="Arial" panose="020B0604020202020204" pitchFamily="34" charset="0"/>
              </a:rPr>
              <a:t>Net Profit</a:t>
            </a:r>
          </a:p>
        </p:txBody>
      </p:sp>
      <p:sp>
        <p:nvSpPr>
          <p:cNvPr id="42" name="CaixaDeTexto 41">
            <a:extLst>
              <a:ext uri="{FF2B5EF4-FFF2-40B4-BE49-F238E27FC236}">
                <a16:creationId xmlns:a16="http://schemas.microsoft.com/office/drawing/2014/main" id="{2693009D-BC00-599F-2AF1-175A0659CBF5}"/>
              </a:ext>
            </a:extLst>
          </p:cNvPr>
          <p:cNvSpPr txBox="1"/>
          <p:nvPr/>
        </p:nvSpPr>
        <p:spPr>
          <a:xfrm>
            <a:off x="32829" y="2256096"/>
            <a:ext cx="2036724" cy="215444"/>
          </a:xfrm>
          <a:prstGeom prst="rect">
            <a:avLst/>
          </a:prstGeom>
          <a:noFill/>
        </p:spPr>
        <p:txBody>
          <a:bodyPr wrap="square" rtlCol="0">
            <a:spAutoFit/>
          </a:bodyPr>
          <a:lstStyle/>
          <a:p>
            <a:pPr algn="r"/>
            <a:r>
              <a:rPr lang="pt-BR" sz="800" dirty="0">
                <a:solidFill>
                  <a:schemeClr val="tx1">
                    <a:lumMod val="85000"/>
                    <a:lumOff val="15000"/>
                  </a:schemeClr>
                </a:solidFill>
                <a:latin typeface="Arial" panose="020B0604020202020204" pitchFamily="34" charset="0"/>
                <a:cs typeface="Arial" panose="020B0604020202020204" pitchFamily="34" charset="0"/>
              </a:rPr>
              <a:t>Non-</a:t>
            </a:r>
            <a:r>
              <a:rPr lang="pt-BR" sz="800" dirty="0" err="1">
                <a:solidFill>
                  <a:schemeClr val="tx1">
                    <a:lumMod val="85000"/>
                    <a:lumOff val="15000"/>
                  </a:schemeClr>
                </a:solidFill>
                <a:latin typeface="Arial" panose="020B0604020202020204" pitchFamily="34" charset="0"/>
                <a:cs typeface="Arial" panose="020B0604020202020204" pitchFamily="34" charset="0"/>
              </a:rPr>
              <a:t>Operating</a:t>
            </a:r>
            <a:r>
              <a:rPr lang="pt-BR" sz="800" dirty="0">
                <a:solidFill>
                  <a:schemeClr val="tx1">
                    <a:lumMod val="85000"/>
                    <a:lumOff val="15000"/>
                  </a:schemeClr>
                </a:solidFill>
                <a:latin typeface="Arial" panose="020B0604020202020204" pitchFamily="34" charset="0"/>
                <a:cs typeface="Arial" panose="020B0604020202020204" pitchFamily="34" charset="0"/>
              </a:rPr>
              <a:t> </a:t>
            </a:r>
            <a:r>
              <a:rPr lang="pt-BR" sz="800" dirty="0" err="1">
                <a:solidFill>
                  <a:schemeClr val="tx1">
                    <a:lumMod val="85000"/>
                    <a:lumOff val="15000"/>
                  </a:schemeClr>
                </a:solidFill>
                <a:latin typeface="Arial" panose="020B0604020202020204" pitchFamily="34" charset="0"/>
                <a:cs typeface="Arial" panose="020B0604020202020204" pitchFamily="34" charset="0"/>
              </a:rPr>
              <a:t>Expenses</a:t>
            </a:r>
            <a:endParaRPr lang="pt-BR" sz="8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1" name="Imagem 50" descr="Uma imagem contendo Logotipo&#10;&#10;Descrição gerada automaticamente">
            <a:extLst>
              <a:ext uri="{FF2B5EF4-FFF2-40B4-BE49-F238E27FC236}">
                <a16:creationId xmlns:a16="http://schemas.microsoft.com/office/drawing/2014/main" id="{449FA8C4-77AA-8E4E-73A2-B55475679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4060" y="1211314"/>
            <a:ext cx="1258217" cy="2339040"/>
          </a:xfrm>
          <a:prstGeom prst="rect">
            <a:avLst/>
          </a:prstGeom>
        </p:spPr>
      </p:pic>
      <p:pic>
        <p:nvPicPr>
          <p:cNvPr id="56" name="Imagem 55" descr="Uma imagem contendo Diagrama&#10;&#10;Descrição gerada automaticamente">
            <a:extLst>
              <a:ext uri="{FF2B5EF4-FFF2-40B4-BE49-F238E27FC236}">
                <a16:creationId xmlns:a16="http://schemas.microsoft.com/office/drawing/2014/main" id="{FF9D9DD1-04C7-A3F6-9DF8-451EE07DC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2899" y="1211314"/>
            <a:ext cx="1258217" cy="2339040"/>
          </a:xfrm>
          <a:prstGeom prst="rect">
            <a:avLst/>
          </a:prstGeom>
        </p:spPr>
      </p:pic>
      <p:pic>
        <p:nvPicPr>
          <p:cNvPr id="63" name="Imagem 62" descr="Uma imagem contendo Gráfico&#10;&#10;Descrição gerada automaticamente">
            <a:extLst>
              <a:ext uri="{FF2B5EF4-FFF2-40B4-BE49-F238E27FC236}">
                <a16:creationId xmlns:a16="http://schemas.microsoft.com/office/drawing/2014/main" id="{11DEEF7F-35F0-008D-DF24-D472BFAC1F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7752" y="1211314"/>
            <a:ext cx="1258217" cy="2339040"/>
          </a:xfrm>
          <a:prstGeom prst="rect">
            <a:avLst/>
          </a:prstGeom>
        </p:spPr>
      </p:pic>
      <p:pic>
        <p:nvPicPr>
          <p:cNvPr id="77" name="Imagem 76" descr="Uma imagem contendo Forma&#10;&#10;Descrição gerada automaticamente">
            <a:extLst>
              <a:ext uri="{FF2B5EF4-FFF2-40B4-BE49-F238E27FC236}">
                <a16:creationId xmlns:a16="http://schemas.microsoft.com/office/drawing/2014/main" id="{4D4F20F8-0411-6E50-61C8-8A362B53F7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6304" y="1193988"/>
            <a:ext cx="1258217" cy="2339040"/>
          </a:xfrm>
          <a:prstGeom prst="rect">
            <a:avLst/>
          </a:prstGeom>
        </p:spPr>
      </p:pic>
      <p:pic>
        <p:nvPicPr>
          <p:cNvPr id="89" name="Imagem 88" descr="Forma&#10;&#10;Descrição gerada automaticamente com confiança baixa">
            <a:extLst>
              <a:ext uri="{FF2B5EF4-FFF2-40B4-BE49-F238E27FC236}">
                <a16:creationId xmlns:a16="http://schemas.microsoft.com/office/drawing/2014/main" id="{CA3B098A-E754-22DA-08A1-4B52511E04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20042" y="1211314"/>
            <a:ext cx="1258217" cy="2339040"/>
          </a:xfrm>
          <a:prstGeom prst="rect">
            <a:avLst/>
          </a:prstGeom>
        </p:spPr>
      </p:pic>
      <p:sp>
        <p:nvSpPr>
          <p:cNvPr id="101" name="CaixaDeTexto 100">
            <a:extLst>
              <a:ext uri="{FF2B5EF4-FFF2-40B4-BE49-F238E27FC236}">
                <a16:creationId xmlns:a16="http://schemas.microsoft.com/office/drawing/2014/main" id="{E43DDCA6-5143-37E8-D50E-990939D6FD7D}"/>
              </a:ext>
            </a:extLst>
          </p:cNvPr>
          <p:cNvSpPr txBox="1"/>
          <p:nvPr/>
        </p:nvSpPr>
        <p:spPr>
          <a:xfrm>
            <a:off x="2555611" y="1284394"/>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498.1</a:t>
            </a:r>
          </a:p>
        </p:txBody>
      </p:sp>
      <p:sp>
        <p:nvSpPr>
          <p:cNvPr id="112" name="CaixaDeTexto 111">
            <a:extLst>
              <a:ext uri="{FF2B5EF4-FFF2-40B4-BE49-F238E27FC236}">
                <a16:creationId xmlns:a16="http://schemas.microsoft.com/office/drawing/2014/main" id="{2282DC00-F0F9-0D7F-F59F-3697F8ECB53F}"/>
              </a:ext>
            </a:extLst>
          </p:cNvPr>
          <p:cNvSpPr txBox="1"/>
          <p:nvPr/>
        </p:nvSpPr>
        <p:spPr>
          <a:xfrm>
            <a:off x="2484054" y="1520737"/>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(47.2)</a:t>
            </a:r>
          </a:p>
        </p:txBody>
      </p:sp>
      <p:sp>
        <p:nvSpPr>
          <p:cNvPr id="114" name="CaixaDeTexto 113">
            <a:extLst>
              <a:ext uri="{FF2B5EF4-FFF2-40B4-BE49-F238E27FC236}">
                <a16:creationId xmlns:a16="http://schemas.microsoft.com/office/drawing/2014/main" id="{1A22A96F-254A-473B-5BF7-F1699CD242FC}"/>
              </a:ext>
            </a:extLst>
          </p:cNvPr>
          <p:cNvSpPr txBox="1"/>
          <p:nvPr/>
        </p:nvSpPr>
        <p:spPr>
          <a:xfrm>
            <a:off x="2511024" y="1769936"/>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(209.2)</a:t>
            </a:r>
          </a:p>
        </p:txBody>
      </p:sp>
      <p:sp>
        <p:nvSpPr>
          <p:cNvPr id="115" name="CaixaDeTexto 114">
            <a:extLst>
              <a:ext uri="{FF2B5EF4-FFF2-40B4-BE49-F238E27FC236}">
                <a16:creationId xmlns:a16="http://schemas.microsoft.com/office/drawing/2014/main" id="{39F721B1-F9AB-8B1F-CB25-6D6FB67B55EC}"/>
              </a:ext>
            </a:extLst>
          </p:cNvPr>
          <p:cNvSpPr txBox="1"/>
          <p:nvPr/>
        </p:nvSpPr>
        <p:spPr>
          <a:xfrm>
            <a:off x="1933153" y="2013464"/>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(61.4)</a:t>
            </a:r>
          </a:p>
        </p:txBody>
      </p:sp>
      <p:sp>
        <p:nvSpPr>
          <p:cNvPr id="116" name="CaixaDeTexto 115">
            <a:extLst>
              <a:ext uri="{FF2B5EF4-FFF2-40B4-BE49-F238E27FC236}">
                <a16:creationId xmlns:a16="http://schemas.microsoft.com/office/drawing/2014/main" id="{BDF808B8-0B87-B0CB-4FF4-4FC5962CB514}"/>
              </a:ext>
            </a:extLst>
          </p:cNvPr>
          <p:cNvSpPr txBox="1"/>
          <p:nvPr/>
        </p:nvSpPr>
        <p:spPr>
          <a:xfrm>
            <a:off x="1926670" y="2250143"/>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a:t>
            </a:r>
          </a:p>
        </p:txBody>
      </p:sp>
      <p:sp>
        <p:nvSpPr>
          <p:cNvPr id="118" name="CaixaDeTexto 117">
            <a:extLst>
              <a:ext uri="{FF2B5EF4-FFF2-40B4-BE49-F238E27FC236}">
                <a16:creationId xmlns:a16="http://schemas.microsoft.com/office/drawing/2014/main" id="{81AFF09A-7D8F-7106-77C2-C3B69D1CF911}"/>
              </a:ext>
            </a:extLst>
          </p:cNvPr>
          <p:cNvSpPr txBox="1"/>
          <p:nvPr/>
        </p:nvSpPr>
        <p:spPr>
          <a:xfrm>
            <a:off x="1860568" y="2493857"/>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(40.5)</a:t>
            </a:r>
          </a:p>
        </p:txBody>
      </p:sp>
      <p:sp>
        <p:nvSpPr>
          <p:cNvPr id="119" name="CaixaDeTexto 118">
            <a:extLst>
              <a:ext uri="{FF2B5EF4-FFF2-40B4-BE49-F238E27FC236}">
                <a16:creationId xmlns:a16="http://schemas.microsoft.com/office/drawing/2014/main" id="{3B556803-958D-3F71-9ED7-A93CE1BB261B}"/>
              </a:ext>
            </a:extLst>
          </p:cNvPr>
          <p:cNvSpPr txBox="1"/>
          <p:nvPr/>
        </p:nvSpPr>
        <p:spPr>
          <a:xfrm>
            <a:off x="1849034" y="2727562"/>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(1.4)</a:t>
            </a:r>
          </a:p>
        </p:txBody>
      </p:sp>
      <p:sp>
        <p:nvSpPr>
          <p:cNvPr id="120" name="CaixaDeTexto 119">
            <a:extLst>
              <a:ext uri="{FF2B5EF4-FFF2-40B4-BE49-F238E27FC236}">
                <a16:creationId xmlns:a16="http://schemas.microsoft.com/office/drawing/2014/main" id="{380334F7-F722-4394-68D7-DD214B098E10}"/>
              </a:ext>
            </a:extLst>
          </p:cNvPr>
          <p:cNvSpPr txBox="1"/>
          <p:nvPr/>
        </p:nvSpPr>
        <p:spPr>
          <a:xfrm>
            <a:off x="1826551" y="2974561"/>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(0.2)</a:t>
            </a:r>
          </a:p>
        </p:txBody>
      </p:sp>
      <p:sp>
        <p:nvSpPr>
          <p:cNvPr id="121" name="CaixaDeTexto 120">
            <a:extLst>
              <a:ext uri="{FF2B5EF4-FFF2-40B4-BE49-F238E27FC236}">
                <a16:creationId xmlns:a16="http://schemas.microsoft.com/office/drawing/2014/main" id="{269B1093-0D46-41B1-8274-B568B9BE1D36}"/>
              </a:ext>
            </a:extLst>
          </p:cNvPr>
          <p:cNvSpPr txBox="1"/>
          <p:nvPr/>
        </p:nvSpPr>
        <p:spPr>
          <a:xfrm>
            <a:off x="1855402" y="3227497"/>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138.5</a:t>
            </a:r>
          </a:p>
        </p:txBody>
      </p:sp>
      <p:sp>
        <p:nvSpPr>
          <p:cNvPr id="122" name="CaixaDeTexto 121">
            <a:extLst>
              <a:ext uri="{FF2B5EF4-FFF2-40B4-BE49-F238E27FC236}">
                <a16:creationId xmlns:a16="http://schemas.microsoft.com/office/drawing/2014/main" id="{97FF93EB-CB3F-FD65-B74B-A3054743546C}"/>
              </a:ext>
            </a:extLst>
          </p:cNvPr>
          <p:cNvSpPr txBox="1"/>
          <p:nvPr/>
        </p:nvSpPr>
        <p:spPr>
          <a:xfrm>
            <a:off x="3940694" y="1277555"/>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841.1</a:t>
            </a:r>
          </a:p>
        </p:txBody>
      </p:sp>
      <p:sp>
        <p:nvSpPr>
          <p:cNvPr id="123" name="CaixaDeTexto 122">
            <a:extLst>
              <a:ext uri="{FF2B5EF4-FFF2-40B4-BE49-F238E27FC236}">
                <a16:creationId xmlns:a16="http://schemas.microsoft.com/office/drawing/2014/main" id="{D22D8A90-F22B-4DAE-6639-6BD79763BFE9}"/>
              </a:ext>
            </a:extLst>
          </p:cNvPr>
          <p:cNvSpPr txBox="1"/>
          <p:nvPr/>
        </p:nvSpPr>
        <p:spPr>
          <a:xfrm>
            <a:off x="3873020" y="1526262"/>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(479.4)</a:t>
            </a:r>
          </a:p>
        </p:txBody>
      </p:sp>
      <p:sp>
        <p:nvSpPr>
          <p:cNvPr id="512" name="CaixaDeTexto 511">
            <a:extLst>
              <a:ext uri="{FF2B5EF4-FFF2-40B4-BE49-F238E27FC236}">
                <a16:creationId xmlns:a16="http://schemas.microsoft.com/office/drawing/2014/main" id="{F1ABB6B3-36A0-B498-0116-BB20A74FF32E}"/>
              </a:ext>
            </a:extLst>
          </p:cNvPr>
          <p:cNvSpPr txBox="1"/>
          <p:nvPr/>
        </p:nvSpPr>
        <p:spPr>
          <a:xfrm>
            <a:off x="3882130" y="1768309"/>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(298.8)</a:t>
            </a:r>
          </a:p>
        </p:txBody>
      </p:sp>
      <p:sp>
        <p:nvSpPr>
          <p:cNvPr id="513" name="CaixaDeTexto 512">
            <a:extLst>
              <a:ext uri="{FF2B5EF4-FFF2-40B4-BE49-F238E27FC236}">
                <a16:creationId xmlns:a16="http://schemas.microsoft.com/office/drawing/2014/main" id="{07BFBFB1-CECD-0479-9042-7A6B36299B9A}"/>
              </a:ext>
            </a:extLst>
          </p:cNvPr>
          <p:cNvSpPr txBox="1"/>
          <p:nvPr/>
        </p:nvSpPr>
        <p:spPr>
          <a:xfrm>
            <a:off x="3411565" y="2008873"/>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(82.8)</a:t>
            </a:r>
          </a:p>
        </p:txBody>
      </p:sp>
      <p:sp>
        <p:nvSpPr>
          <p:cNvPr id="514" name="CaixaDeTexto 513">
            <a:extLst>
              <a:ext uri="{FF2B5EF4-FFF2-40B4-BE49-F238E27FC236}">
                <a16:creationId xmlns:a16="http://schemas.microsoft.com/office/drawing/2014/main" id="{B21E93D5-07BC-4958-860B-13CC4C196B6B}"/>
              </a:ext>
            </a:extLst>
          </p:cNvPr>
          <p:cNvSpPr txBox="1"/>
          <p:nvPr/>
        </p:nvSpPr>
        <p:spPr>
          <a:xfrm>
            <a:off x="3413553" y="2246171"/>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a:t>
            </a:r>
          </a:p>
        </p:txBody>
      </p:sp>
      <p:sp>
        <p:nvSpPr>
          <p:cNvPr id="515" name="CaixaDeTexto 514">
            <a:extLst>
              <a:ext uri="{FF2B5EF4-FFF2-40B4-BE49-F238E27FC236}">
                <a16:creationId xmlns:a16="http://schemas.microsoft.com/office/drawing/2014/main" id="{C3B82DD1-F50E-F880-8C47-7E04B2613DCD}"/>
              </a:ext>
            </a:extLst>
          </p:cNvPr>
          <p:cNvSpPr txBox="1"/>
          <p:nvPr/>
        </p:nvSpPr>
        <p:spPr>
          <a:xfrm>
            <a:off x="3356642" y="2499124"/>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(34.6)</a:t>
            </a:r>
          </a:p>
        </p:txBody>
      </p:sp>
      <p:sp>
        <p:nvSpPr>
          <p:cNvPr id="516" name="CaixaDeTexto 515">
            <a:extLst>
              <a:ext uri="{FF2B5EF4-FFF2-40B4-BE49-F238E27FC236}">
                <a16:creationId xmlns:a16="http://schemas.microsoft.com/office/drawing/2014/main" id="{33552BC6-5D95-D8C1-4D1C-EEFE82756161}"/>
              </a:ext>
            </a:extLst>
          </p:cNvPr>
          <p:cNvSpPr txBox="1"/>
          <p:nvPr/>
        </p:nvSpPr>
        <p:spPr>
          <a:xfrm>
            <a:off x="3298015" y="2740094"/>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(52.2)</a:t>
            </a:r>
          </a:p>
        </p:txBody>
      </p:sp>
      <p:sp>
        <p:nvSpPr>
          <p:cNvPr id="517" name="CaixaDeTexto 516">
            <a:extLst>
              <a:ext uri="{FF2B5EF4-FFF2-40B4-BE49-F238E27FC236}">
                <a16:creationId xmlns:a16="http://schemas.microsoft.com/office/drawing/2014/main" id="{502D2B87-9FEB-7B33-43F9-3689B30ED811}"/>
              </a:ext>
            </a:extLst>
          </p:cNvPr>
          <p:cNvSpPr txBox="1"/>
          <p:nvPr/>
        </p:nvSpPr>
        <p:spPr>
          <a:xfrm>
            <a:off x="3284672" y="3234104"/>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293.4</a:t>
            </a:r>
          </a:p>
        </p:txBody>
      </p:sp>
      <p:sp>
        <p:nvSpPr>
          <p:cNvPr id="518" name="CaixaDeTexto 517">
            <a:extLst>
              <a:ext uri="{FF2B5EF4-FFF2-40B4-BE49-F238E27FC236}">
                <a16:creationId xmlns:a16="http://schemas.microsoft.com/office/drawing/2014/main" id="{8459945B-A0BC-1C8D-214E-D202E0C9D7FA}"/>
              </a:ext>
            </a:extLst>
          </p:cNvPr>
          <p:cNvSpPr txBox="1"/>
          <p:nvPr/>
        </p:nvSpPr>
        <p:spPr>
          <a:xfrm>
            <a:off x="3310899" y="2996347"/>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a:t>
            </a:r>
          </a:p>
        </p:txBody>
      </p:sp>
      <p:sp>
        <p:nvSpPr>
          <p:cNvPr id="519" name="CaixaDeTexto 518">
            <a:extLst>
              <a:ext uri="{FF2B5EF4-FFF2-40B4-BE49-F238E27FC236}">
                <a16:creationId xmlns:a16="http://schemas.microsoft.com/office/drawing/2014/main" id="{F016FD74-5F2D-FD3F-333F-7205E0D27E1E}"/>
              </a:ext>
            </a:extLst>
          </p:cNvPr>
          <p:cNvSpPr txBox="1"/>
          <p:nvPr/>
        </p:nvSpPr>
        <p:spPr>
          <a:xfrm>
            <a:off x="5309338" y="1284654"/>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1,344.8</a:t>
            </a:r>
          </a:p>
        </p:txBody>
      </p:sp>
      <p:sp>
        <p:nvSpPr>
          <p:cNvPr id="520" name="CaixaDeTexto 519">
            <a:extLst>
              <a:ext uri="{FF2B5EF4-FFF2-40B4-BE49-F238E27FC236}">
                <a16:creationId xmlns:a16="http://schemas.microsoft.com/office/drawing/2014/main" id="{7DD755DA-1503-2FDC-5C23-7717A5D74FC3}"/>
              </a:ext>
            </a:extLst>
          </p:cNvPr>
          <p:cNvSpPr txBox="1"/>
          <p:nvPr/>
        </p:nvSpPr>
        <p:spPr>
          <a:xfrm>
            <a:off x="5216466" y="1523875"/>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(194.5)</a:t>
            </a:r>
          </a:p>
        </p:txBody>
      </p:sp>
      <p:sp>
        <p:nvSpPr>
          <p:cNvPr id="521" name="CaixaDeTexto 520">
            <a:extLst>
              <a:ext uri="{FF2B5EF4-FFF2-40B4-BE49-F238E27FC236}">
                <a16:creationId xmlns:a16="http://schemas.microsoft.com/office/drawing/2014/main" id="{B02F280E-DAA2-020C-EED2-C29CF47A97E8}"/>
              </a:ext>
            </a:extLst>
          </p:cNvPr>
          <p:cNvSpPr txBox="1"/>
          <p:nvPr/>
        </p:nvSpPr>
        <p:spPr>
          <a:xfrm>
            <a:off x="5196142" y="1769320"/>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(571.3)</a:t>
            </a:r>
          </a:p>
        </p:txBody>
      </p:sp>
      <p:sp>
        <p:nvSpPr>
          <p:cNvPr id="522" name="CaixaDeTexto 521">
            <a:extLst>
              <a:ext uri="{FF2B5EF4-FFF2-40B4-BE49-F238E27FC236}">
                <a16:creationId xmlns:a16="http://schemas.microsoft.com/office/drawing/2014/main" id="{95CE4502-F3FB-28C1-B9BB-434E5C706ED9}"/>
              </a:ext>
            </a:extLst>
          </p:cNvPr>
          <p:cNvSpPr txBox="1"/>
          <p:nvPr/>
        </p:nvSpPr>
        <p:spPr>
          <a:xfrm>
            <a:off x="4737015" y="2012553"/>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(33.6)</a:t>
            </a:r>
          </a:p>
        </p:txBody>
      </p:sp>
      <p:sp>
        <p:nvSpPr>
          <p:cNvPr id="523" name="CaixaDeTexto 522">
            <a:extLst>
              <a:ext uri="{FF2B5EF4-FFF2-40B4-BE49-F238E27FC236}">
                <a16:creationId xmlns:a16="http://schemas.microsoft.com/office/drawing/2014/main" id="{B265F8C9-77AD-6B10-3D23-250705AB88C3}"/>
              </a:ext>
            </a:extLst>
          </p:cNvPr>
          <p:cNvSpPr txBox="1"/>
          <p:nvPr/>
        </p:nvSpPr>
        <p:spPr>
          <a:xfrm>
            <a:off x="4752313" y="2255786"/>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a:t>
            </a:r>
          </a:p>
        </p:txBody>
      </p:sp>
      <p:sp>
        <p:nvSpPr>
          <p:cNvPr id="524" name="CaixaDeTexto 523">
            <a:extLst>
              <a:ext uri="{FF2B5EF4-FFF2-40B4-BE49-F238E27FC236}">
                <a16:creationId xmlns:a16="http://schemas.microsoft.com/office/drawing/2014/main" id="{60CB1E75-B59C-F6C1-CABD-49BAA016EFCB}"/>
              </a:ext>
            </a:extLst>
          </p:cNvPr>
          <p:cNvSpPr txBox="1"/>
          <p:nvPr/>
        </p:nvSpPr>
        <p:spPr>
          <a:xfrm>
            <a:off x="5096206" y="2496961"/>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(277.3)</a:t>
            </a:r>
          </a:p>
        </p:txBody>
      </p:sp>
      <p:sp>
        <p:nvSpPr>
          <p:cNvPr id="525" name="CaixaDeTexto 524">
            <a:extLst>
              <a:ext uri="{FF2B5EF4-FFF2-40B4-BE49-F238E27FC236}">
                <a16:creationId xmlns:a16="http://schemas.microsoft.com/office/drawing/2014/main" id="{346EECDE-F836-3834-8E08-A7D892242CC1}"/>
              </a:ext>
            </a:extLst>
          </p:cNvPr>
          <p:cNvSpPr txBox="1"/>
          <p:nvPr/>
        </p:nvSpPr>
        <p:spPr>
          <a:xfrm>
            <a:off x="4877424" y="2736992"/>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(29.0)</a:t>
            </a:r>
          </a:p>
        </p:txBody>
      </p:sp>
      <p:sp>
        <p:nvSpPr>
          <p:cNvPr id="526" name="CaixaDeTexto 525">
            <a:extLst>
              <a:ext uri="{FF2B5EF4-FFF2-40B4-BE49-F238E27FC236}">
                <a16:creationId xmlns:a16="http://schemas.microsoft.com/office/drawing/2014/main" id="{86549489-2E4A-48F9-C8CD-1B89580150D7}"/>
              </a:ext>
            </a:extLst>
          </p:cNvPr>
          <p:cNvSpPr txBox="1"/>
          <p:nvPr/>
        </p:nvSpPr>
        <p:spPr>
          <a:xfrm>
            <a:off x="4794945" y="2981291"/>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(0.4)</a:t>
            </a:r>
          </a:p>
        </p:txBody>
      </p:sp>
      <p:sp>
        <p:nvSpPr>
          <p:cNvPr id="527" name="CaixaDeTexto 526">
            <a:extLst>
              <a:ext uri="{FF2B5EF4-FFF2-40B4-BE49-F238E27FC236}">
                <a16:creationId xmlns:a16="http://schemas.microsoft.com/office/drawing/2014/main" id="{97381DC2-C4C6-4B7D-64F2-DCD73C3917E2}"/>
              </a:ext>
            </a:extLst>
          </p:cNvPr>
          <p:cNvSpPr txBox="1"/>
          <p:nvPr/>
        </p:nvSpPr>
        <p:spPr>
          <a:xfrm>
            <a:off x="4829794" y="3227518"/>
            <a:ext cx="566897" cy="215444"/>
          </a:xfrm>
          <a:prstGeom prst="rect">
            <a:avLst/>
          </a:prstGeom>
          <a:noFill/>
        </p:spPr>
        <p:txBody>
          <a:bodyPr wrap="square" rtlCol="0">
            <a:spAutoFit/>
          </a:bodyPr>
          <a:lstStyle/>
          <a:p>
            <a:pPr algn="r"/>
            <a:r>
              <a:rPr lang="pt-BR" sz="800" b="1" i="1" dirty="0">
                <a:solidFill>
                  <a:srgbClr val="567691"/>
                </a:solidFill>
                <a:latin typeface="Arial" panose="020B0604020202020204" pitchFamily="34" charset="0"/>
                <a:cs typeface="Arial" panose="020B0604020202020204" pitchFamily="34" charset="0"/>
              </a:rPr>
              <a:t>288.8</a:t>
            </a:r>
          </a:p>
        </p:txBody>
      </p:sp>
      <p:sp>
        <p:nvSpPr>
          <p:cNvPr id="528" name="CaixaDeTexto 527">
            <a:extLst>
              <a:ext uri="{FF2B5EF4-FFF2-40B4-BE49-F238E27FC236}">
                <a16:creationId xmlns:a16="http://schemas.microsoft.com/office/drawing/2014/main" id="{338D2326-50B5-9E83-36AF-E24146E9450E}"/>
              </a:ext>
            </a:extLst>
          </p:cNvPr>
          <p:cNvSpPr txBox="1"/>
          <p:nvPr/>
        </p:nvSpPr>
        <p:spPr>
          <a:xfrm>
            <a:off x="6722348" y="1283512"/>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854.6</a:t>
            </a:r>
          </a:p>
        </p:txBody>
      </p:sp>
      <p:sp>
        <p:nvSpPr>
          <p:cNvPr id="529" name="CaixaDeTexto 528">
            <a:extLst>
              <a:ext uri="{FF2B5EF4-FFF2-40B4-BE49-F238E27FC236}">
                <a16:creationId xmlns:a16="http://schemas.microsoft.com/office/drawing/2014/main" id="{14CD81B2-F9AB-2F5F-925F-87BBA182E391}"/>
              </a:ext>
            </a:extLst>
          </p:cNvPr>
          <p:cNvSpPr txBox="1"/>
          <p:nvPr/>
        </p:nvSpPr>
        <p:spPr>
          <a:xfrm>
            <a:off x="6629102" y="1526163"/>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(146.6)</a:t>
            </a:r>
          </a:p>
        </p:txBody>
      </p:sp>
      <p:sp>
        <p:nvSpPr>
          <p:cNvPr id="530" name="CaixaDeTexto 529">
            <a:extLst>
              <a:ext uri="{FF2B5EF4-FFF2-40B4-BE49-F238E27FC236}">
                <a16:creationId xmlns:a16="http://schemas.microsoft.com/office/drawing/2014/main" id="{69A438E9-9C55-67E8-8CDA-D55605E73CCA}"/>
              </a:ext>
            </a:extLst>
          </p:cNvPr>
          <p:cNvSpPr txBox="1"/>
          <p:nvPr/>
        </p:nvSpPr>
        <p:spPr>
          <a:xfrm>
            <a:off x="6405009" y="1785117"/>
            <a:ext cx="566897" cy="200055"/>
          </a:xfrm>
          <a:prstGeom prst="rect">
            <a:avLst/>
          </a:prstGeom>
          <a:noFill/>
        </p:spPr>
        <p:txBody>
          <a:bodyPr wrap="square" rtlCol="0">
            <a:spAutoFit/>
          </a:bodyPr>
          <a:lstStyle/>
          <a:p>
            <a:pPr algn="r"/>
            <a:r>
              <a:rPr lang="pt-BR" sz="700" b="1" i="1" dirty="0">
                <a:solidFill>
                  <a:srgbClr val="F94144"/>
                </a:solidFill>
                <a:latin typeface="Arial" panose="020B0604020202020204" pitchFamily="34" charset="0"/>
                <a:cs typeface="Arial" panose="020B0604020202020204" pitchFamily="34" charset="0"/>
              </a:rPr>
              <a:t>(303.1)</a:t>
            </a:r>
          </a:p>
        </p:txBody>
      </p:sp>
      <p:sp>
        <p:nvSpPr>
          <p:cNvPr id="531" name="CaixaDeTexto 530">
            <a:extLst>
              <a:ext uri="{FF2B5EF4-FFF2-40B4-BE49-F238E27FC236}">
                <a16:creationId xmlns:a16="http://schemas.microsoft.com/office/drawing/2014/main" id="{0BF69B9F-7127-10B8-DD1D-6946834797C3}"/>
              </a:ext>
            </a:extLst>
          </p:cNvPr>
          <p:cNvSpPr txBox="1"/>
          <p:nvPr/>
        </p:nvSpPr>
        <p:spPr>
          <a:xfrm>
            <a:off x="6766698" y="2011432"/>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(300.8)</a:t>
            </a:r>
          </a:p>
        </p:txBody>
      </p:sp>
      <p:sp>
        <p:nvSpPr>
          <p:cNvPr id="532" name="CaixaDeTexto 531">
            <a:extLst>
              <a:ext uri="{FF2B5EF4-FFF2-40B4-BE49-F238E27FC236}">
                <a16:creationId xmlns:a16="http://schemas.microsoft.com/office/drawing/2014/main" id="{C1BB89B8-B0F0-8A0F-48E7-28EF10D84518}"/>
              </a:ext>
            </a:extLst>
          </p:cNvPr>
          <p:cNvSpPr txBox="1"/>
          <p:nvPr/>
        </p:nvSpPr>
        <p:spPr>
          <a:xfrm>
            <a:off x="6194631" y="2250931"/>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a:t>
            </a:r>
          </a:p>
        </p:txBody>
      </p:sp>
      <p:sp>
        <p:nvSpPr>
          <p:cNvPr id="533" name="CaixaDeTexto 532">
            <a:extLst>
              <a:ext uri="{FF2B5EF4-FFF2-40B4-BE49-F238E27FC236}">
                <a16:creationId xmlns:a16="http://schemas.microsoft.com/office/drawing/2014/main" id="{FD227BE4-5485-F18D-7F1E-F62EAB46076A}"/>
              </a:ext>
            </a:extLst>
          </p:cNvPr>
          <p:cNvSpPr txBox="1"/>
          <p:nvPr/>
        </p:nvSpPr>
        <p:spPr>
          <a:xfrm>
            <a:off x="6083892" y="2501008"/>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(601.3)</a:t>
            </a:r>
          </a:p>
        </p:txBody>
      </p:sp>
      <p:sp>
        <p:nvSpPr>
          <p:cNvPr id="534" name="CaixaDeTexto 533">
            <a:extLst>
              <a:ext uri="{FF2B5EF4-FFF2-40B4-BE49-F238E27FC236}">
                <a16:creationId xmlns:a16="http://schemas.microsoft.com/office/drawing/2014/main" id="{090C5392-2B10-4DC8-F188-B9D2D8559391}"/>
              </a:ext>
            </a:extLst>
          </p:cNvPr>
          <p:cNvSpPr txBox="1"/>
          <p:nvPr/>
        </p:nvSpPr>
        <p:spPr>
          <a:xfrm>
            <a:off x="6004031" y="2738592"/>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(14.1)</a:t>
            </a:r>
          </a:p>
        </p:txBody>
      </p:sp>
      <p:sp>
        <p:nvSpPr>
          <p:cNvPr id="535" name="CaixaDeTexto 534">
            <a:extLst>
              <a:ext uri="{FF2B5EF4-FFF2-40B4-BE49-F238E27FC236}">
                <a16:creationId xmlns:a16="http://schemas.microsoft.com/office/drawing/2014/main" id="{C0080E6C-6CAA-96F5-CB75-0AE2C45EB1BE}"/>
              </a:ext>
            </a:extLst>
          </p:cNvPr>
          <p:cNvSpPr txBox="1"/>
          <p:nvPr/>
        </p:nvSpPr>
        <p:spPr>
          <a:xfrm>
            <a:off x="6057304" y="3223929"/>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(511.4)</a:t>
            </a:r>
          </a:p>
        </p:txBody>
      </p:sp>
      <p:sp>
        <p:nvSpPr>
          <p:cNvPr id="536" name="CaixaDeTexto 535">
            <a:extLst>
              <a:ext uri="{FF2B5EF4-FFF2-40B4-BE49-F238E27FC236}">
                <a16:creationId xmlns:a16="http://schemas.microsoft.com/office/drawing/2014/main" id="{2F4A6FA1-F358-89DE-EE13-88BBE292AA08}"/>
              </a:ext>
            </a:extLst>
          </p:cNvPr>
          <p:cNvSpPr txBox="1"/>
          <p:nvPr/>
        </p:nvSpPr>
        <p:spPr>
          <a:xfrm>
            <a:off x="5768855" y="2979039"/>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a:t>
            </a:r>
          </a:p>
        </p:txBody>
      </p:sp>
      <p:sp>
        <p:nvSpPr>
          <p:cNvPr id="537" name="CaixaDeTexto 536">
            <a:extLst>
              <a:ext uri="{FF2B5EF4-FFF2-40B4-BE49-F238E27FC236}">
                <a16:creationId xmlns:a16="http://schemas.microsoft.com/office/drawing/2014/main" id="{5139154F-9545-1325-7323-EBD8D159A82B}"/>
              </a:ext>
            </a:extLst>
          </p:cNvPr>
          <p:cNvSpPr txBox="1"/>
          <p:nvPr/>
        </p:nvSpPr>
        <p:spPr>
          <a:xfrm>
            <a:off x="8377780" y="1267193"/>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155.6</a:t>
            </a:r>
          </a:p>
        </p:txBody>
      </p:sp>
      <p:sp>
        <p:nvSpPr>
          <p:cNvPr id="538" name="CaixaDeTexto 537">
            <a:extLst>
              <a:ext uri="{FF2B5EF4-FFF2-40B4-BE49-F238E27FC236}">
                <a16:creationId xmlns:a16="http://schemas.microsoft.com/office/drawing/2014/main" id="{D1AAEAC8-B75D-92EC-F274-D0389ECB47B1}"/>
              </a:ext>
            </a:extLst>
          </p:cNvPr>
          <p:cNvSpPr txBox="1"/>
          <p:nvPr/>
        </p:nvSpPr>
        <p:spPr>
          <a:xfrm>
            <a:off x="8376993" y="1503358"/>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(62.5)</a:t>
            </a:r>
          </a:p>
        </p:txBody>
      </p:sp>
      <p:sp>
        <p:nvSpPr>
          <p:cNvPr id="539" name="CaixaDeTexto 538">
            <a:extLst>
              <a:ext uri="{FF2B5EF4-FFF2-40B4-BE49-F238E27FC236}">
                <a16:creationId xmlns:a16="http://schemas.microsoft.com/office/drawing/2014/main" id="{FC763343-4A0C-6900-C4C4-B11915DD4422}"/>
              </a:ext>
            </a:extLst>
          </p:cNvPr>
          <p:cNvSpPr txBox="1"/>
          <p:nvPr/>
        </p:nvSpPr>
        <p:spPr>
          <a:xfrm>
            <a:off x="8315238" y="1755240"/>
            <a:ext cx="566897" cy="215444"/>
          </a:xfrm>
          <a:prstGeom prst="rect">
            <a:avLst/>
          </a:prstGeom>
          <a:noFill/>
        </p:spPr>
        <p:txBody>
          <a:bodyPr wrap="square" rtlCol="0">
            <a:spAutoFit/>
          </a:bodyPr>
          <a:lstStyle/>
          <a:p>
            <a:pPr algn="r"/>
            <a:r>
              <a:rPr lang="pt-BR" sz="800" b="1" i="1">
                <a:solidFill>
                  <a:srgbClr val="F94144"/>
                </a:solidFill>
                <a:latin typeface="Arial" panose="020B0604020202020204" pitchFamily="34" charset="0"/>
                <a:cs typeface="Arial" panose="020B0604020202020204" pitchFamily="34" charset="0"/>
              </a:rPr>
              <a:t>(57.7)</a:t>
            </a:r>
            <a:endParaRPr lang="pt-BR" sz="800" b="1" i="1" dirty="0">
              <a:solidFill>
                <a:srgbClr val="F94144"/>
              </a:solidFill>
              <a:latin typeface="Arial" panose="020B0604020202020204" pitchFamily="34" charset="0"/>
              <a:cs typeface="Arial" panose="020B0604020202020204" pitchFamily="34" charset="0"/>
            </a:endParaRPr>
          </a:p>
        </p:txBody>
      </p:sp>
      <p:sp>
        <p:nvSpPr>
          <p:cNvPr id="540" name="CaixaDeTexto 539">
            <a:extLst>
              <a:ext uri="{FF2B5EF4-FFF2-40B4-BE49-F238E27FC236}">
                <a16:creationId xmlns:a16="http://schemas.microsoft.com/office/drawing/2014/main" id="{6C829213-7A88-6870-1EC2-86E7D2D6A715}"/>
              </a:ext>
            </a:extLst>
          </p:cNvPr>
          <p:cNvSpPr txBox="1"/>
          <p:nvPr/>
        </p:nvSpPr>
        <p:spPr>
          <a:xfrm>
            <a:off x="8275538" y="1984480"/>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(34.3)</a:t>
            </a:r>
          </a:p>
        </p:txBody>
      </p:sp>
      <p:sp>
        <p:nvSpPr>
          <p:cNvPr id="541" name="CaixaDeTexto 540">
            <a:extLst>
              <a:ext uri="{FF2B5EF4-FFF2-40B4-BE49-F238E27FC236}">
                <a16:creationId xmlns:a16="http://schemas.microsoft.com/office/drawing/2014/main" id="{74BD9B4F-427A-E649-FF18-77D2E30A9F13}"/>
              </a:ext>
            </a:extLst>
          </p:cNvPr>
          <p:cNvSpPr txBox="1"/>
          <p:nvPr/>
        </p:nvSpPr>
        <p:spPr>
          <a:xfrm>
            <a:off x="7766947" y="2238487"/>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(620.2)</a:t>
            </a:r>
          </a:p>
        </p:txBody>
      </p:sp>
      <p:sp>
        <p:nvSpPr>
          <p:cNvPr id="542" name="CaixaDeTexto 541">
            <a:extLst>
              <a:ext uri="{FF2B5EF4-FFF2-40B4-BE49-F238E27FC236}">
                <a16:creationId xmlns:a16="http://schemas.microsoft.com/office/drawing/2014/main" id="{ABC967B5-8B83-1E2C-DD31-2DF079E8EC9C}"/>
              </a:ext>
            </a:extLst>
          </p:cNvPr>
          <p:cNvSpPr txBox="1"/>
          <p:nvPr/>
        </p:nvSpPr>
        <p:spPr>
          <a:xfrm>
            <a:off x="7388620" y="2475950"/>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(427.6)</a:t>
            </a:r>
          </a:p>
        </p:txBody>
      </p:sp>
      <p:sp>
        <p:nvSpPr>
          <p:cNvPr id="544" name="CaixaDeTexto 543">
            <a:extLst>
              <a:ext uri="{FF2B5EF4-FFF2-40B4-BE49-F238E27FC236}">
                <a16:creationId xmlns:a16="http://schemas.microsoft.com/office/drawing/2014/main" id="{142688E3-F252-BE7A-67A6-4639D3821A0F}"/>
              </a:ext>
            </a:extLst>
          </p:cNvPr>
          <p:cNvSpPr txBox="1"/>
          <p:nvPr/>
        </p:nvSpPr>
        <p:spPr>
          <a:xfrm>
            <a:off x="7233586" y="2745735"/>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(0.1)</a:t>
            </a:r>
          </a:p>
        </p:txBody>
      </p:sp>
      <p:sp>
        <p:nvSpPr>
          <p:cNvPr id="545" name="CaixaDeTexto 544">
            <a:extLst>
              <a:ext uri="{FF2B5EF4-FFF2-40B4-BE49-F238E27FC236}">
                <a16:creationId xmlns:a16="http://schemas.microsoft.com/office/drawing/2014/main" id="{7576C501-D029-85CA-C256-14DF4EACFA9E}"/>
              </a:ext>
            </a:extLst>
          </p:cNvPr>
          <p:cNvSpPr txBox="1"/>
          <p:nvPr/>
        </p:nvSpPr>
        <p:spPr>
          <a:xfrm>
            <a:off x="7266141" y="3215673"/>
            <a:ext cx="795529"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(1,046.8)</a:t>
            </a:r>
          </a:p>
        </p:txBody>
      </p:sp>
      <p:sp>
        <p:nvSpPr>
          <p:cNvPr id="546" name="CaixaDeTexto 545">
            <a:extLst>
              <a:ext uri="{FF2B5EF4-FFF2-40B4-BE49-F238E27FC236}">
                <a16:creationId xmlns:a16="http://schemas.microsoft.com/office/drawing/2014/main" id="{9B332003-C613-BCB5-0B84-E0AAEFC25C21}"/>
              </a:ext>
            </a:extLst>
          </p:cNvPr>
          <p:cNvSpPr txBox="1"/>
          <p:nvPr/>
        </p:nvSpPr>
        <p:spPr>
          <a:xfrm>
            <a:off x="7112855" y="2964430"/>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a:t>
            </a:r>
          </a:p>
        </p:txBody>
      </p:sp>
      <p:sp>
        <p:nvSpPr>
          <p:cNvPr id="547" name="CaixaDeTexto 546">
            <a:extLst>
              <a:ext uri="{FF2B5EF4-FFF2-40B4-BE49-F238E27FC236}">
                <a16:creationId xmlns:a16="http://schemas.microsoft.com/office/drawing/2014/main" id="{D6DDC8E4-18B6-1220-BECE-A480DC10ED62}"/>
              </a:ext>
            </a:extLst>
          </p:cNvPr>
          <p:cNvSpPr txBox="1"/>
          <p:nvPr/>
        </p:nvSpPr>
        <p:spPr>
          <a:xfrm>
            <a:off x="9765950" y="1280975"/>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60.3</a:t>
            </a:r>
          </a:p>
        </p:txBody>
      </p:sp>
      <p:sp>
        <p:nvSpPr>
          <p:cNvPr id="548" name="CaixaDeTexto 547">
            <a:extLst>
              <a:ext uri="{FF2B5EF4-FFF2-40B4-BE49-F238E27FC236}">
                <a16:creationId xmlns:a16="http://schemas.microsoft.com/office/drawing/2014/main" id="{5C5C0BA4-6B7D-9EED-35FD-F3376964D911}"/>
              </a:ext>
            </a:extLst>
          </p:cNvPr>
          <p:cNvSpPr txBox="1"/>
          <p:nvPr/>
        </p:nvSpPr>
        <p:spPr>
          <a:xfrm>
            <a:off x="9803707" y="1518249"/>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(19.6)</a:t>
            </a:r>
          </a:p>
        </p:txBody>
      </p:sp>
      <p:sp>
        <p:nvSpPr>
          <p:cNvPr id="549" name="CaixaDeTexto 548">
            <a:extLst>
              <a:ext uri="{FF2B5EF4-FFF2-40B4-BE49-F238E27FC236}">
                <a16:creationId xmlns:a16="http://schemas.microsoft.com/office/drawing/2014/main" id="{80F1A0BE-2F31-4832-75DF-92A128D86D37}"/>
              </a:ext>
            </a:extLst>
          </p:cNvPr>
          <p:cNvSpPr txBox="1"/>
          <p:nvPr/>
        </p:nvSpPr>
        <p:spPr>
          <a:xfrm>
            <a:off x="9719296" y="1764133"/>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(8.4)</a:t>
            </a:r>
          </a:p>
        </p:txBody>
      </p:sp>
      <p:sp>
        <p:nvSpPr>
          <p:cNvPr id="550" name="CaixaDeTexto 549">
            <a:extLst>
              <a:ext uri="{FF2B5EF4-FFF2-40B4-BE49-F238E27FC236}">
                <a16:creationId xmlns:a16="http://schemas.microsoft.com/office/drawing/2014/main" id="{7F46318F-5D8F-5765-FC8C-F76E40782D82}"/>
              </a:ext>
            </a:extLst>
          </p:cNvPr>
          <p:cNvSpPr txBox="1"/>
          <p:nvPr/>
        </p:nvSpPr>
        <p:spPr>
          <a:xfrm>
            <a:off x="9745667" y="2016557"/>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(31.9)</a:t>
            </a:r>
          </a:p>
        </p:txBody>
      </p:sp>
      <p:sp>
        <p:nvSpPr>
          <p:cNvPr id="551" name="CaixaDeTexto 550">
            <a:extLst>
              <a:ext uri="{FF2B5EF4-FFF2-40B4-BE49-F238E27FC236}">
                <a16:creationId xmlns:a16="http://schemas.microsoft.com/office/drawing/2014/main" id="{6C526C99-A1E9-46CB-46F1-C38F24D795FD}"/>
              </a:ext>
            </a:extLst>
          </p:cNvPr>
          <p:cNvSpPr txBox="1"/>
          <p:nvPr/>
        </p:nvSpPr>
        <p:spPr>
          <a:xfrm>
            <a:off x="9289012" y="2251735"/>
            <a:ext cx="566897" cy="215444"/>
          </a:xfrm>
          <a:prstGeom prst="rect">
            <a:avLst/>
          </a:prstGeom>
          <a:noFill/>
        </p:spPr>
        <p:txBody>
          <a:bodyPr wrap="square" rtlCol="0">
            <a:spAutoFit/>
          </a:bodyPr>
          <a:lstStyle/>
          <a:p>
            <a:pPr algn="r"/>
            <a:r>
              <a:rPr lang="pt-BR" sz="800" b="1" i="1">
                <a:solidFill>
                  <a:srgbClr val="F94144"/>
                </a:solidFill>
                <a:latin typeface="Arial" panose="020B0604020202020204" pitchFamily="34" charset="0"/>
                <a:cs typeface="Arial" panose="020B0604020202020204" pitchFamily="34" charset="0"/>
              </a:rPr>
              <a:t>(27.6)</a:t>
            </a:r>
            <a:endParaRPr lang="pt-BR" sz="800" b="1" i="1" dirty="0">
              <a:solidFill>
                <a:srgbClr val="F94144"/>
              </a:solidFill>
              <a:latin typeface="Arial" panose="020B0604020202020204" pitchFamily="34" charset="0"/>
              <a:cs typeface="Arial" panose="020B0604020202020204" pitchFamily="34" charset="0"/>
            </a:endParaRPr>
          </a:p>
        </p:txBody>
      </p:sp>
      <p:sp>
        <p:nvSpPr>
          <p:cNvPr id="552" name="CaixaDeTexto 551">
            <a:extLst>
              <a:ext uri="{FF2B5EF4-FFF2-40B4-BE49-F238E27FC236}">
                <a16:creationId xmlns:a16="http://schemas.microsoft.com/office/drawing/2014/main" id="{CF23758E-7CAE-D8BB-835D-E631FBEBE783}"/>
              </a:ext>
            </a:extLst>
          </p:cNvPr>
          <p:cNvSpPr txBox="1"/>
          <p:nvPr/>
        </p:nvSpPr>
        <p:spPr>
          <a:xfrm>
            <a:off x="8822584" y="2498384"/>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(379.2)</a:t>
            </a:r>
          </a:p>
        </p:txBody>
      </p:sp>
      <p:sp>
        <p:nvSpPr>
          <p:cNvPr id="553" name="CaixaDeTexto 552">
            <a:extLst>
              <a:ext uri="{FF2B5EF4-FFF2-40B4-BE49-F238E27FC236}">
                <a16:creationId xmlns:a16="http://schemas.microsoft.com/office/drawing/2014/main" id="{8026BBE2-8915-59E3-FDA9-00DEBF8008D2}"/>
              </a:ext>
            </a:extLst>
          </p:cNvPr>
          <p:cNvSpPr txBox="1"/>
          <p:nvPr/>
        </p:nvSpPr>
        <p:spPr>
          <a:xfrm>
            <a:off x="8648074" y="2732746"/>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2.7</a:t>
            </a:r>
          </a:p>
        </p:txBody>
      </p:sp>
      <p:sp>
        <p:nvSpPr>
          <p:cNvPr id="554" name="CaixaDeTexto 553">
            <a:extLst>
              <a:ext uri="{FF2B5EF4-FFF2-40B4-BE49-F238E27FC236}">
                <a16:creationId xmlns:a16="http://schemas.microsoft.com/office/drawing/2014/main" id="{BDD09836-5F9A-3032-155E-A92506275EBA}"/>
              </a:ext>
            </a:extLst>
          </p:cNvPr>
          <p:cNvSpPr txBox="1"/>
          <p:nvPr/>
        </p:nvSpPr>
        <p:spPr>
          <a:xfrm>
            <a:off x="8536032" y="2979039"/>
            <a:ext cx="566897" cy="215444"/>
          </a:xfrm>
          <a:prstGeom prst="rect">
            <a:avLst/>
          </a:prstGeom>
          <a:noFill/>
        </p:spPr>
        <p:txBody>
          <a:bodyPr wrap="square" rtlCol="0">
            <a:spAutoFit/>
          </a:bodyPr>
          <a:lstStyle/>
          <a:p>
            <a:pPr algn="r"/>
            <a:r>
              <a:rPr lang="pt-BR" sz="800" b="1" i="1" dirty="0">
                <a:solidFill>
                  <a:srgbClr val="F94144"/>
                </a:solidFill>
                <a:latin typeface="Arial" panose="020B0604020202020204" pitchFamily="34" charset="0"/>
                <a:cs typeface="Arial" panose="020B0604020202020204" pitchFamily="34" charset="0"/>
              </a:rPr>
              <a:t>-</a:t>
            </a:r>
          </a:p>
        </p:txBody>
      </p:sp>
      <p:sp>
        <p:nvSpPr>
          <p:cNvPr id="555" name="CaixaDeTexto 554">
            <a:extLst>
              <a:ext uri="{FF2B5EF4-FFF2-40B4-BE49-F238E27FC236}">
                <a16:creationId xmlns:a16="http://schemas.microsoft.com/office/drawing/2014/main" id="{62E885A9-B748-2D27-D670-712F9E92C69D}"/>
              </a:ext>
            </a:extLst>
          </p:cNvPr>
          <p:cNvSpPr txBox="1"/>
          <p:nvPr/>
        </p:nvSpPr>
        <p:spPr>
          <a:xfrm>
            <a:off x="8449059" y="3229146"/>
            <a:ext cx="9476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(403.7)</a:t>
            </a:r>
          </a:p>
        </p:txBody>
      </p:sp>
      <p:sp>
        <p:nvSpPr>
          <p:cNvPr id="561" name="CaixaDeTexto 560">
            <a:extLst>
              <a:ext uri="{FF2B5EF4-FFF2-40B4-BE49-F238E27FC236}">
                <a16:creationId xmlns:a16="http://schemas.microsoft.com/office/drawing/2014/main" id="{BC5980CC-F297-AC60-775D-EC11C65FDD2D}"/>
              </a:ext>
            </a:extLst>
          </p:cNvPr>
          <p:cNvSpPr txBox="1"/>
          <p:nvPr/>
        </p:nvSpPr>
        <p:spPr>
          <a:xfrm>
            <a:off x="408577" y="4895299"/>
            <a:ext cx="566897" cy="215444"/>
          </a:xfrm>
          <a:prstGeom prst="rect">
            <a:avLst/>
          </a:prstGeom>
          <a:noFill/>
        </p:spPr>
        <p:txBody>
          <a:bodyPr wrap="square" rtlCol="0">
            <a:spAutoFit/>
          </a:bodyPr>
          <a:lstStyle/>
          <a:p>
            <a:pPr algn="ctr"/>
            <a:r>
              <a:rPr lang="pt-BR" sz="800" b="1" i="1" dirty="0">
                <a:solidFill>
                  <a:srgbClr val="1C2056"/>
                </a:solidFill>
                <a:latin typeface="Arial" panose="020B0604020202020204" pitchFamily="34" charset="0"/>
                <a:cs typeface="Arial" panose="020B0604020202020204" pitchFamily="34" charset="0"/>
              </a:rPr>
              <a:t>498.1</a:t>
            </a:r>
          </a:p>
        </p:txBody>
      </p:sp>
      <p:sp>
        <p:nvSpPr>
          <p:cNvPr id="562" name="CaixaDeTexto 561">
            <a:extLst>
              <a:ext uri="{FF2B5EF4-FFF2-40B4-BE49-F238E27FC236}">
                <a16:creationId xmlns:a16="http://schemas.microsoft.com/office/drawing/2014/main" id="{FEB4EC7B-67AC-38BE-E670-A27764D9B0DE}"/>
              </a:ext>
            </a:extLst>
          </p:cNvPr>
          <p:cNvSpPr txBox="1"/>
          <p:nvPr/>
        </p:nvSpPr>
        <p:spPr>
          <a:xfrm>
            <a:off x="843375" y="5210904"/>
            <a:ext cx="566897" cy="215444"/>
          </a:xfrm>
          <a:prstGeom prst="rect">
            <a:avLst/>
          </a:prstGeom>
          <a:noFill/>
        </p:spPr>
        <p:txBody>
          <a:bodyPr wrap="square" rtlCol="0">
            <a:spAutoFit/>
          </a:bodyPr>
          <a:lstStyle/>
          <a:p>
            <a:pPr algn="ctr"/>
            <a:r>
              <a:rPr lang="pt-BR" sz="800" b="1" i="1" dirty="0">
                <a:solidFill>
                  <a:srgbClr val="72407F"/>
                </a:solidFill>
                <a:latin typeface="Arial" panose="020B0604020202020204" pitchFamily="34" charset="0"/>
                <a:cs typeface="Arial" panose="020B0604020202020204" pitchFamily="34" charset="0"/>
              </a:rPr>
              <a:t>138.5</a:t>
            </a:r>
          </a:p>
        </p:txBody>
      </p:sp>
      <p:sp>
        <p:nvSpPr>
          <p:cNvPr id="563" name="CaixaDeTexto 562">
            <a:extLst>
              <a:ext uri="{FF2B5EF4-FFF2-40B4-BE49-F238E27FC236}">
                <a16:creationId xmlns:a16="http://schemas.microsoft.com/office/drawing/2014/main" id="{69EAC2F1-E942-4355-DE60-D4CAE32847C0}"/>
              </a:ext>
            </a:extLst>
          </p:cNvPr>
          <p:cNvSpPr txBox="1"/>
          <p:nvPr/>
        </p:nvSpPr>
        <p:spPr>
          <a:xfrm>
            <a:off x="1362075" y="4641234"/>
            <a:ext cx="566897" cy="215444"/>
          </a:xfrm>
          <a:prstGeom prst="rect">
            <a:avLst/>
          </a:prstGeom>
          <a:noFill/>
        </p:spPr>
        <p:txBody>
          <a:bodyPr wrap="square" rtlCol="0">
            <a:spAutoFit/>
          </a:bodyPr>
          <a:lstStyle/>
          <a:p>
            <a:pPr algn="ctr"/>
            <a:r>
              <a:rPr lang="pt-BR" sz="800" b="1" i="1" dirty="0">
                <a:solidFill>
                  <a:srgbClr val="1C2056"/>
                </a:solidFill>
                <a:latin typeface="Arial" panose="020B0604020202020204" pitchFamily="34" charset="0"/>
                <a:cs typeface="Arial" panose="020B0604020202020204" pitchFamily="34" charset="0"/>
              </a:rPr>
              <a:t>841.1</a:t>
            </a:r>
          </a:p>
        </p:txBody>
      </p:sp>
      <p:sp>
        <p:nvSpPr>
          <p:cNvPr id="564" name="CaixaDeTexto 563">
            <a:extLst>
              <a:ext uri="{FF2B5EF4-FFF2-40B4-BE49-F238E27FC236}">
                <a16:creationId xmlns:a16="http://schemas.microsoft.com/office/drawing/2014/main" id="{A20A9892-52AE-9596-DABE-E08ACB883CA4}"/>
              </a:ext>
            </a:extLst>
          </p:cNvPr>
          <p:cNvSpPr txBox="1"/>
          <p:nvPr/>
        </p:nvSpPr>
        <p:spPr>
          <a:xfrm>
            <a:off x="1786104" y="5083729"/>
            <a:ext cx="566897" cy="215444"/>
          </a:xfrm>
          <a:prstGeom prst="rect">
            <a:avLst/>
          </a:prstGeom>
          <a:noFill/>
        </p:spPr>
        <p:txBody>
          <a:bodyPr wrap="square" rtlCol="0">
            <a:spAutoFit/>
          </a:bodyPr>
          <a:lstStyle/>
          <a:p>
            <a:pPr algn="ctr"/>
            <a:r>
              <a:rPr lang="pt-BR" sz="800" b="1" i="1" dirty="0">
                <a:solidFill>
                  <a:srgbClr val="72407F"/>
                </a:solidFill>
                <a:latin typeface="Arial" panose="020B0604020202020204" pitchFamily="34" charset="0"/>
                <a:cs typeface="Arial" panose="020B0604020202020204" pitchFamily="34" charset="0"/>
              </a:rPr>
              <a:t>293.4</a:t>
            </a:r>
          </a:p>
        </p:txBody>
      </p:sp>
      <p:sp>
        <p:nvSpPr>
          <p:cNvPr id="567" name="CaixaDeTexto 566">
            <a:extLst>
              <a:ext uri="{FF2B5EF4-FFF2-40B4-BE49-F238E27FC236}">
                <a16:creationId xmlns:a16="http://schemas.microsoft.com/office/drawing/2014/main" id="{F003DA99-65F8-4D98-763D-294BDBD30052}"/>
              </a:ext>
            </a:extLst>
          </p:cNvPr>
          <p:cNvSpPr txBox="1"/>
          <p:nvPr/>
        </p:nvSpPr>
        <p:spPr>
          <a:xfrm>
            <a:off x="2313591" y="4226893"/>
            <a:ext cx="566897" cy="215444"/>
          </a:xfrm>
          <a:prstGeom prst="rect">
            <a:avLst/>
          </a:prstGeom>
          <a:noFill/>
        </p:spPr>
        <p:txBody>
          <a:bodyPr wrap="square" rtlCol="0">
            <a:spAutoFit/>
          </a:bodyPr>
          <a:lstStyle/>
          <a:p>
            <a:pPr algn="ctr"/>
            <a:r>
              <a:rPr lang="pt-BR" sz="800" b="1" i="1" dirty="0">
                <a:solidFill>
                  <a:srgbClr val="1C2056"/>
                </a:solidFill>
                <a:latin typeface="Arial" panose="020B0604020202020204" pitchFamily="34" charset="0"/>
                <a:cs typeface="Arial" panose="020B0604020202020204" pitchFamily="34" charset="0"/>
              </a:rPr>
              <a:t>1,344.8</a:t>
            </a:r>
          </a:p>
        </p:txBody>
      </p:sp>
      <p:sp>
        <p:nvSpPr>
          <p:cNvPr id="568" name="CaixaDeTexto 567">
            <a:extLst>
              <a:ext uri="{FF2B5EF4-FFF2-40B4-BE49-F238E27FC236}">
                <a16:creationId xmlns:a16="http://schemas.microsoft.com/office/drawing/2014/main" id="{AD4D8517-214A-0590-DEDB-33DE04826CA5}"/>
              </a:ext>
            </a:extLst>
          </p:cNvPr>
          <p:cNvSpPr txBox="1"/>
          <p:nvPr/>
        </p:nvSpPr>
        <p:spPr>
          <a:xfrm>
            <a:off x="2731118" y="5082406"/>
            <a:ext cx="566897" cy="215444"/>
          </a:xfrm>
          <a:prstGeom prst="rect">
            <a:avLst/>
          </a:prstGeom>
          <a:noFill/>
        </p:spPr>
        <p:txBody>
          <a:bodyPr wrap="square" rtlCol="0">
            <a:spAutoFit/>
          </a:bodyPr>
          <a:lstStyle/>
          <a:p>
            <a:pPr algn="ctr"/>
            <a:r>
              <a:rPr lang="pt-BR" sz="800" b="1" i="1" dirty="0">
                <a:solidFill>
                  <a:srgbClr val="72407F"/>
                </a:solidFill>
                <a:latin typeface="Arial" panose="020B0604020202020204" pitchFamily="34" charset="0"/>
                <a:cs typeface="Arial" panose="020B0604020202020204" pitchFamily="34" charset="0"/>
              </a:rPr>
              <a:t>288.7</a:t>
            </a:r>
          </a:p>
        </p:txBody>
      </p:sp>
      <p:sp>
        <p:nvSpPr>
          <p:cNvPr id="569" name="CaixaDeTexto 568">
            <a:extLst>
              <a:ext uri="{FF2B5EF4-FFF2-40B4-BE49-F238E27FC236}">
                <a16:creationId xmlns:a16="http://schemas.microsoft.com/office/drawing/2014/main" id="{AA925D9D-4ED8-012B-612E-53F62EBD7F54}"/>
              </a:ext>
            </a:extLst>
          </p:cNvPr>
          <p:cNvSpPr txBox="1"/>
          <p:nvPr/>
        </p:nvSpPr>
        <p:spPr>
          <a:xfrm>
            <a:off x="3263943" y="4638060"/>
            <a:ext cx="566897" cy="215444"/>
          </a:xfrm>
          <a:prstGeom prst="rect">
            <a:avLst/>
          </a:prstGeom>
          <a:noFill/>
        </p:spPr>
        <p:txBody>
          <a:bodyPr wrap="square" rtlCol="0">
            <a:spAutoFit/>
          </a:bodyPr>
          <a:lstStyle/>
          <a:p>
            <a:pPr algn="ctr"/>
            <a:r>
              <a:rPr lang="pt-BR" sz="800" b="1" i="1" dirty="0">
                <a:solidFill>
                  <a:srgbClr val="1C2056"/>
                </a:solidFill>
                <a:latin typeface="Arial" panose="020B0604020202020204" pitchFamily="34" charset="0"/>
                <a:cs typeface="Arial" panose="020B0604020202020204" pitchFamily="34" charset="0"/>
              </a:rPr>
              <a:t>854.6</a:t>
            </a:r>
          </a:p>
        </p:txBody>
      </p:sp>
      <p:sp>
        <p:nvSpPr>
          <p:cNvPr id="570" name="CaixaDeTexto 569">
            <a:extLst>
              <a:ext uri="{FF2B5EF4-FFF2-40B4-BE49-F238E27FC236}">
                <a16:creationId xmlns:a16="http://schemas.microsoft.com/office/drawing/2014/main" id="{838FAC53-B9E9-C3D6-36A2-C0A11FF0D1E4}"/>
              </a:ext>
            </a:extLst>
          </p:cNvPr>
          <p:cNvSpPr txBox="1"/>
          <p:nvPr/>
        </p:nvSpPr>
        <p:spPr>
          <a:xfrm>
            <a:off x="3665176" y="5875049"/>
            <a:ext cx="566897" cy="215444"/>
          </a:xfrm>
          <a:prstGeom prst="rect">
            <a:avLst/>
          </a:prstGeom>
          <a:noFill/>
        </p:spPr>
        <p:txBody>
          <a:bodyPr wrap="square" rtlCol="0">
            <a:spAutoFit/>
          </a:bodyPr>
          <a:lstStyle/>
          <a:p>
            <a:pPr algn="ctr"/>
            <a:r>
              <a:rPr lang="pt-BR" sz="800" b="1" i="1" dirty="0">
                <a:solidFill>
                  <a:srgbClr val="72407F"/>
                </a:solidFill>
                <a:latin typeface="Arial" panose="020B0604020202020204" pitchFamily="34" charset="0"/>
                <a:cs typeface="Arial" panose="020B0604020202020204" pitchFamily="34" charset="0"/>
              </a:rPr>
              <a:t>(511.4)</a:t>
            </a:r>
          </a:p>
        </p:txBody>
      </p:sp>
      <p:sp>
        <p:nvSpPr>
          <p:cNvPr id="571" name="CaixaDeTexto 570">
            <a:extLst>
              <a:ext uri="{FF2B5EF4-FFF2-40B4-BE49-F238E27FC236}">
                <a16:creationId xmlns:a16="http://schemas.microsoft.com/office/drawing/2014/main" id="{D086D482-B439-0F35-C717-4570AE665B99}"/>
              </a:ext>
            </a:extLst>
          </p:cNvPr>
          <p:cNvSpPr txBox="1"/>
          <p:nvPr/>
        </p:nvSpPr>
        <p:spPr>
          <a:xfrm>
            <a:off x="4195615" y="5189246"/>
            <a:ext cx="566897" cy="215444"/>
          </a:xfrm>
          <a:prstGeom prst="rect">
            <a:avLst/>
          </a:prstGeom>
          <a:noFill/>
        </p:spPr>
        <p:txBody>
          <a:bodyPr wrap="square" rtlCol="0">
            <a:spAutoFit/>
          </a:bodyPr>
          <a:lstStyle/>
          <a:p>
            <a:pPr algn="ctr"/>
            <a:r>
              <a:rPr lang="pt-BR" sz="800" b="1" i="1">
                <a:solidFill>
                  <a:srgbClr val="1C2056"/>
                </a:solidFill>
                <a:latin typeface="Arial" panose="020B0604020202020204" pitchFamily="34" charset="0"/>
                <a:cs typeface="Arial" panose="020B0604020202020204" pitchFamily="34" charset="0"/>
              </a:rPr>
              <a:t>155.6</a:t>
            </a:r>
            <a:endParaRPr lang="pt-BR" sz="800" b="1" i="1" dirty="0">
              <a:solidFill>
                <a:srgbClr val="1C2056"/>
              </a:solidFill>
              <a:latin typeface="Arial" panose="020B0604020202020204" pitchFamily="34" charset="0"/>
              <a:cs typeface="Arial" panose="020B0604020202020204" pitchFamily="34" charset="0"/>
            </a:endParaRPr>
          </a:p>
        </p:txBody>
      </p:sp>
      <p:sp>
        <p:nvSpPr>
          <p:cNvPr id="572" name="CaixaDeTexto 571">
            <a:extLst>
              <a:ext uri="{FF2B5EF4-FFF2-40B4-BE49-F238E27FC236}">
                <a16:creationId xmlns:a16="http://schemas.microsoft.com/office/drawing/2014/main" id="{A516432F-0337-7C1F-B19D-4BA57F27E8A8}"/>
              </a:ext>
            </a:extLst>
          </p:cNvPr>
          <p:cNvSpPr txBox="1"/>
          <p:nvPr/>
        </p:nvSpPr>
        <p:spPr>
          <a:xfrm>
            <a:off x="5105934" y="5253326"/>
            <a:ext cx="566897" cy="215444"/>
          </a:xfrm>
          <a:prstGeom prst="rect">
            <a:avLst/>
          </a:prstGeom>
          <a:noFill/>
        </p:spPr>
        <p:txBody>
          <a:bodyPr wrap="square" rtlCol="0">
            <a:spAutoFit/>
          </a:bodyPr>
          <a:lstStyle/>
          <a:p>
            <a:pPr algn="ctr"/>
            <a:r>
              <a:rPr lang="pt-BR" sz="800" b="1" i="1" dirty="0">
                <a:solidFill>
                  <a:srgbClr val="1C2056"/>
                </a:solidFill>
                <a:latin typeface="Arial" panose="020B0604020202020204" pitchFamily="34" charset="0"/>
                <a:cs typeface="Arial" panose="020B0604020202020204" pitchFamily="34" charset="0"/>
              </a:rPr>
              <a:t>60.3</a:t>
            </a:r>
          </a:p>
        </p:txBody>
      </p:sp>
      <p:sp>
        <p:nvSpPr>
          <p:cNvPr id="573" name="CaixaDeTexto 572">
            <a:extLst>
              <a:ext uri="{FF2B5EF4-FFF2-40B4-BE49-F238E27FC236}">
                <a16:creationId xmlns:a16="http://schemas.microsoft.com/office/drawing/2014/main" id="{17E32DAC-E0D0-140D-23C9-44D52CEA129E}"/>
              </a:ext>
            </a:extLst>
          </p:cNvPr>
          <p:cNvSpPr txBox="1"/>
          <p:nvPr/>
        </p:nvSpPr>
        <p:spPr>
          <a:xfrm>
            <a:off x="4593978" y="6149235"/>
            <a:ext cx="602164" cy="200055"/>
          </a:xfrm>
          <a:prstGeom prst="rect">
            <a:avLst/>
          </a:prstGeom>
          <a:noFill/>
        </p:spPr>
        <p:txBody>
          <a:bodyPr wrap="square" rtlCol="0">
            <a:spAutoFit/>
          </a:bodyPr>
          <a:lstStyle/>
          <a:p>
            <a:pPr algn="ctr"/>
            <a:r>
              <a:rPr lang="pt-BR" sz="700" b="1" i="1" dirty="0">
                <a:solidFill>
                  <a:srgbClr val="72407F"/>
                </a:solidFill>
                <a:latin typeface="Arial" panose="020B0604020202020204" pitchFamily="34" charset="0"/>
                <a:cs typeface="Arial" panose="020B0604020202020204" pitchFamily="34" charset="0"/>
              </a:rPr>
              <a:t>(1,046.8)</a:t>
            </a:r>
          </a:p>
        </p:txBody>
      </p:sp>
      <p:sp>
        <p:nvSpPr>
          <p:cNvPr id="574" name="CaixaDeTexto 573">
            <a:extLst>
              <a:ext uri="{FF2B5EF4-FFF2-40B4-BE49-F238E27FC236}">
                <a16:creationId xmlns:a16="http://schemas.microsoft.com/office/drawing/2014/main" id="{45347250-AF0E-90B8-FEAD-83C1EC0E3E53}"/>
              </a:ext>
            </a:extLst>
          </p:cNvPr>
          <p:cNvSpPr txBox="1"/>
          <p:nvPr/>
        </p:nvSpPr>
        <p:spPr>
          <a:xfrm>
            <a:off x="5547351" y="5619540"/>
            <a:ext cx="566897" cy="215444"/>
          </a:xfrm>
          <a:prstGeom prst="rect">
            <a:avLst/>
          </a:prstGeom>
          <a:noFill/>
        </p:spPr>
        <p:txBody>
          <a:bodyPr wrap="square" rtlCol="0">
            <a:spAutoFit/>
          </a:bodyPr>
          <a:lstStyle/>
          <a:p>
            <a:pPr algn="ctr"/>
            <a:r>
              <a:rPr lang="pt-BR" sz="800" b="1" i="1" dirty="0">
                <a:solidFill>
                  <a:srgbClr val="72407F"/>
                </a:solidFill>
                <a:latin typeface="Arial" panose="020B0604020202020204" pitchFamily="34" charset="0"/>
                <a:cs typeface="Arial" panose="020B0604020202020204" pitchFamily="34" charset="0"/>
              </a:rPr>
              <a:t>(403.7)</a:t>
            </a:r>
          </a:p>
        </p:txBody>
      </p:sp>
      <p:sp>
        <p:nvSpPr>
          <p:cNvPr id="579" name="CaixaDeTexto 578">
            <a:extLst>
              <a:ext uri="{FF2B5EF4-FFF2-40B4-BE49-F238E27FC236}">
                <a16:creationId xmlns:a16="http://schemas.microsoft.com/office/drawing/2014/main" id="{747071F0-ADA5-A090-BC92-05F9671AD8DC}"/>
              </a:ext>
            </a:extLst>
          </p:cNvPr>
          <p:cNvSpPr txBox="1"/>
          <p:nvPr/>
        </p:nvSpPr>
        <p:spPr>
          <a:xfrm rot="3624536">
            <a:off x="8897260" y="6142910"/>
            <a:ext cx="849505" cy="369332"/>
          </a:xfrm>
          <a:prstGeom prst="rect">
            <a:avLst/>
          </a:prstGeom>
          <a:noFill/>
        </p:spPr>
        <p:txBody>
          <a:bodyPr wrap="square" rtlCol="0">
            <a:spAutoFit/>
          </a:bodyPr>
          <a:lstStyle/>
          <a:p>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Non-</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Operating</a:t>
            </a:r>
            <a:r>
              <a:rPr lang="pt-BR" sz="9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900" b="1" dirty="0" err="1">
                <a:solidFill>
                  <a:schemeClr val="tx1">
                    <a:lumMod val="85000"/>
                    <a:lumOff val="15000"/>
                  </a:schemeClr>
                </a:solidFill>
                <a:latin typeface="Bahnschrift SemiCondensed" panose="020B0502040204020203" pitchFamily="34" charset="0"/>
                <a:cs typeface="Arial" panose="020B0604020202020204" pitchFamily="34" charset="0"/>
              </a:rPr>
              <a:t>Expenses</a:t>
            </a:r>
            <a:endParaRPr lang="pt-BR" sz="9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581" name="CaixaDeTexto 580">
            <a:extLst>
              <a:ext uri="{FF2B5EF4-FFF2-40B4-BE49-F238E27FC236}">
                <a16:creationId xmlns:a16="http://schemas.microsoft.com/office/drawing/2014/main" id="{DCDC43BC-171E-33FF-2A50-F3E00D3DF7E5}"/>
              </a:ext>
            </a:extLst>
          </p:cNvPr>
          <p:cNvSpPr txBox="1"/>
          <p:nvPr/>
        </p:nvSpPr>
        <p:spPr>
          <a:xfrm>
            <a:off x="7742117" y="4684083"/>
            <a:ext cx="717706"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(1,448.5)</a:t>
            </a:r>
          </a:p>
        </p:txBody>
      </p:sp>
      <p:sp>
        <p:nvSpPr>
          <p:cNvPr id="582" name="CaixaDeTexto 581">
            <a:extLst>
              <a:ext uri="{FF2B5EF4-FFF2-40B4-BE49-F238E27FC236}">
                <a16:creationId xmlns:a16="http://schemas.microsoft.com/office/drawing/2014/main" id="{F468FE43-3757-AC4C-C024-B51EE67C28BA}"/>
              </a:ext>
            </a:extLst>
          </p:cNvPr>
          <p:cNvSpPr txBox="1"/>
          <p:nvPr/>
        </p:nvSpPr>
        <p:spPr>
          <a:xfrm>
            <a:off x="8301588" y="4866353"/>
            <a:ext cx="717706"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(544.8)</a:t>
            </a:r>
          </a:p>
        </p:txBody>
      </p:sp>
      <p:sp>
        <p:nvSpPr>
          <p:cNvPr id="583" name="CaixaDeTexto 582">
            <a:extLst>
              <a:ext uri="{FF2B5EF4-FFF2-40B4-BE49-F238E27FC236}">
                <a16:creationId xmlns:a16="http://schemas.microsoft.com/office/drawing/2014/main" id="{FF0F770F-98FA-3D25-9294-560CCFCE9B74}"/>
              </a:ext>
            </a:extLst>
          </p:cNvPr>
          <p:cNvSpPr txBox="1"/>
          <p:nvPr/>
        </p:nvSpPr>
        <p:spPr>
          <a:xfrm>
            <a:off x="8886114" y="5085962"/>
            <a:ext cx="717706"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(647.8)</a:t>
            </a:r>
          </a:p>
        </p:txBody>
      </p:sp>
      <p:sp>
        <p:nvSpPr>
          <p:cNvPr id="584" name="CaixaDeTexto 583">
            <a:extLst>
              <a:ext uri="{FF2B5EF4-FFF2-40B4-BE49-F238E27FC236}">
                <a16:creationId xmlns:a16="http://schemas.microsoft.com/office/drawing/2014/main" id="{1A4ECCB4-EBA4-29C8-B8A3-3CE5BC2991DE}"/>
              </a:ext>
            </a:extLst>
          </p:cNvPr>
          <p:cNvSpPr txBox="1"/>
          <p:nvPr/>
        </p:nvSpPr>
        <p:spPr>
          <a:xfrm>
            <a:off x="9459038" y="5659605"/>
            <a:ext cx="717706"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(1,710.4)</a:t>
            </a:r>
          </a:p>
        </p:txBody>
      </p:sp>
      <p:sp>
        <p:nvSpPr>
          <p:cNvPr id="585" name="CaixaDeTexto 584">
            <a:extLst>
              <a:ext uri="{FF2B5EF4-FFF2-40B4-BE49-F238E27FC236}">
                <a16:creationId xmlns:a16="http://schemas.microsoft.com/office/drawing/2014/main" id="{FB8B501A-965C-B487-FB90-8FCA832BAE3A}"/>
              </a:ext>
            </a:extLst>
          </p:cNvPr>
          <p:cNvSpPr txBox="1"/>
          <p:nvPr/>
        </p:nvSpPr>
        <p:spPr>
          <a:xfrm>
            <a:off x="10035876" y="5685948"/>
            <a:ext cx="717706" cy="215444"/>
          </a:xfrm>
          <a:prstGeom prst="rect">
            <a:avLst/>
          </a:prstGeom>
          <a:noFill/>
        </p:spPr>
        <p:txBody>
          <a:bodyPr wrap="square" rtlCol="0">
            <a:spAutoFit/>
          </a:bodyPr>
          <a:lstStyle/>
          <a:p>
            <a:pPr algn="ctr"/>
            <a:r>
              <a:rPr lang="pt-BR" sz="800" b="1" i="1" dirty="0">
                <a:solidFill>
                  <a:srgbClr val="F94144"/>
                </a:solidFill>
                <a:latin typeface="Arial" panose="020B0604020202020204" pitchFamily="34" charset="0"/>
                <a:cs typeface="Arial" panose="020B0604020202020204" pitchFamily="34" charset="0"/>
              </a:rPr>
              <a:t>(94.2)</a:t>
            </a:r>
          </a:p>
        </p:txBody>
      </p:sp>
      <p:sp>
        <p:nvSpPr>
          <p:cNvPr id="586" name="CaixaDeTexto 585">
            <a:extLst>
              <a:ext uri="{FF2B5EF4-FFF2-40B4-BE49-F238E27FC236}">
                <a16:creationId xmlns:a16="http://schemas.microsoft.com/office/drawing/2014/main" id="{2170327F-7482-0037-3C2D-C0E7FB0DD4CD}"/>
              </a:ext>
            </a:extLst>
          </p:cNvPr>
          <p:cNvSpPr txBox="1"/>
          <p:nvPr/>
        </p:nvSpPr>
        <p:spPr>
          <a:xfrm>
            <a:off x="10606171" y="5721864"/>
            <a:ext cx="717706" cy="215444"/>
          </a:xfrm>
          <a:prstGeom prst="rect">
            <a:avLst/>
          </a:prstGeom>
          <a:noFill/>
        </p:spPr>
        <p:txBody>
          <a:bodyPr wrap="square" rtlCol="0">
            <a:spAutoFit/>
          </a:bodyPr>
          <a:lstStyle/>
          <a:p>
            <a:pPr algn="ctr"/>
            <a:r>
              <a:rPr lang="pt-BR" sz="800" b="1" i="1" dirty="0">
                <a:solidFill>
                  <a:srgbClr val="F94144"/>
                </a:solidFill>
                <a:latin typeface="Arial" panose="020B0604020202020204" pitchFamily="34" charset="0"/>
                <a:cs typeface="Arial" panose="020B0604020202020204" pitchFamily="34" charset="0"/>
              </a:rPr>
              <a:t>(0.1)</a:t>
            </a:r>
          </a:p>
        </p:txBody>
      </p:sp>
      <p:sp>
        <p:nvSpPr>
          <p:cNvPr id="587" name="CaixaDeTexto 586">
            <a:extLst>
              <a:ext uri="{FF2B5EF4-FFF2-40B4-BE49-F238E27FC236}">
                <a16:creationId xmlns:a16="http://schemas.microsoft.com/office/drawing/2014/main" id="{586A5172-09D5-4C03-9624-2F32EA28AB8B}"/>
              </a:ext>
            </a:extLst>
          </p:cNvPr>
          <p:cNvSpPr txBox="1"/>
          <p:nvPr/>
        </p:nvSpPr>
        <p:spPr>
          <a:xfrm>
            <a:off x="11195755" y="5705707"/>
            <a:ext cx="717706"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(1,241.2)</a:t>
            </a:r>
          </a:p>
        </p:txBody>
      </p:sp>
      <p:sp>
        <p:nvSpPr>
          <p:cNvPr id="588" name="CaixaDeTexto 587">
            <a:extLst>
              <a:ext uri="{FF2B5EF4-FFF2-40B4-BE49-F238E27FC236}">
                <a16:creationId xmlns:a16="http://schemas.microsoft.com/office/drawing/2014/main" id="{4911D714-272C-A1DC-FEEE-9FBBBCEF3791}"/>
              </a:ext>
            </a:extLst>
          </p:cNvPr>
          <p:cNvSpPr txBox="1"/>
          <p:nvPr/>
        </p:nvSpPr>
        <p:spPr>
          <a:xfrm>
            <a:off x="5333899" y="701830"/>
            <a:ext cx="6610139" cy="200055"/>
          </a:xfrm>
          <a:prstGeom prst="rect">
            <a:avLst/>
          </a:prstGeom>
          <a:noFill/>
        </p:spPr>
        <p:txBody>
          <a:bodyPr wrap="square" rtlCol="0">
            <a:spAutoFit/>
          </a:bodyPr>
          <a:lstStyle/>
          <a:p>
            <a:pPr algn="r"/>
            <a:r>
              <a:rPr lang="en-US" sz="700" b="1" i="1" dirty="0">
                <a:solidFill>
                  <a:schemeClr val="tx1">
                    <a:lumMod val="65000"/>
                    <a:lumOff val="35000"/>
                  </a:schemeClr>
                </a:solidFill>
                <a:latin typeface="Bahnschrift SemiCondensed" panose="020B0502040204020203" pitchFamily="34" charset="0"/>
                <a:cs typeface="Arial" panose="020B0604020202020204" pitchFamily="34" charset="0"/>
              </a:rPr>
              <a:t>Data: Audited Financial Statements of </a:t>
            </a:r>
            <a:r>
              <a:rPr lang="en-US" sz="700" b="1" i="1" dirty="0" err="1">
                <a:solidFill>
                  <a:schemeClr val="tx1">
                    <a:lumMod val="65000"/>
                    <a:lumOff val="35000"/>
                  </a:schemeClr>
                </a:solidFill>
                <a:latin typeface="Bahnschrift SemiCondensed" panose="020B0502040204020203" pitchFamily="34" charset="0"/>
                <a:cs typeface="Arial" panose="020B0604020202020204" pitchFamily="34" charset="0"/>
              </a:rPr>
              <a:t>Mineração</a:t>
            </a:r>
            <a:r>
              <a:rPr lang="en-US" sz="700" b="1" i="1" dirty="0">
                <a:solidFill>
                  <a:schemeClr val="tx1">
                    <a:lumMod val="65000"/>
                    <a:lumOff val="35000"/>
                  </a:schemeClr>
                </a:solidFill>
                <a:latin typeface="Bahnschrift SemiCondensed" panose="020B0502040204020203" pitchFamily="34" charset="0"/>
                <a:cs typeface="Arial" panose="020B0604020202020204" pitchFamily="34" charset="0"/>
              </a:rPr>
              <a:t> </a:t>
            </a:r>
            <a:r>
              <a:rPr lang="en-US" sz="700" b="1" i="1" dirty="0" err="1">
                <a:solidFill>
                  <a:schemeClr val="tx1">
                    <a:lumMod val="65000"/>
                    <a:lumOff val="35000"/>
                  </a:schemeClr>
                </a:solidFill>
                <a:latin typeface="Bahnschrift SemiCondensed" panose="020B0502040204020203" pitchFamily="34" charset="0"/>
                <a:cs typeface="Arial" panose="020B0604020202020204" pitchFamily="34" charset="0"/>
              </a:rPr>
              <a:t>Buritirama</a:t>
            </a:r>
            <a:r>
              <a:rPr lang="en-US" sz="700" b="1" i="1" dirty="0">
                <a:solidFill>
                  <a:schemeClr val="tx1">
                    <a:lumMod val="65000"/>
                    <a:lumOff val="35000"/>
                  </a:schemeClr>
                </a:solidFill>
                <a:latin typeface="Bahnschrift SemiCondensed" panose="020B0502040204020203" pitchFamily="34" charset="0"/>
                <a:cs typeface="Arial" panose="020B0604020202020204" pitchFamily="34" charset="0"/>
              </a:rPr>
              <a:t> (2017-2020) and Unaudited Financial Statements of </a:t>
            </a:r>
            <a:r>
              <a:rPr lang="en-US" sz="700" b="1" i="1" dirty="0" err="1">
                <a:solidFill>
                  <a:schemeClr val="tx1">
                    <a:lumMod val="65000"/>
                    <a:lumOff val="35000"/>
                  </a:schemeClr>
                </a:solidFill>
                <a:latin typeface="Bahnschrift SemiCondensed" panose="020B0502040204020203" pitchFamily="34" charset="0"/>
                <a:cs typeface="Arial" panose="020B0604020202020204" pitchFamily="34" charset="0"/>
              </a:rPr>
              <a:t>Mineração</a:t>
            </a:r>
            <a:r>
              <a:rPr lang="en-US" sz="700" b="1" i="1" dirty="0">
                <a:solidFill>
                  <a:schemeClr val="tx1">
                    <a:lumMod val="65000"/>
                    <a:lumOff val="35000"/>
                  </a:schemeClr>
                </a:solidFill>
                <a:latin typeface="Bahnschrift SemiCondensed" panose="020B0502040204020203" pitchFamily="34" charset="0"/>
                <a:cs typeface="Arial" panose="020B0604020202020204" pitchFamily="34" charset="0"/>
              </a:rPr>
              <a:t> </a:t>
            </a:r>
            <a:r>
              <a:rPr lang="en-US" sz="700" b="1" i="1" dirty="0" err="1">
                <a:solidFill>
                  <a:schemeClr val="tx1">
                    <a:lumMod val="65000"/>
                    <a:lumOff val="35000"/>
                  </a:schemeClr>
                </a:solidFill>
                <a:latin typeface="Bahnschrift SemiCondensed" panose="020B0502040204020203" pitchFamily="34" charset="0"/>
                <a:cs typeface="Arial" panose="020B0604020202020204" pitchFamily="34" charset="0"/>
              </a:rPr>
              <a:t>Buritirama</a:t>
            </a:r>
            <a:r>
              <a:rPr lang="en-US" sz="700" b="1" i="1" dirty="0">
                <a:solidFill>
                  <a:schemeClr val="tx1">
                    <a:lumMod val="65000"/>
                    <a:lumOff val="35000"/>
                  </a:schemeClr>
                </a:solidFill>
                <a:latin typeface="Bahnschrift SemiCondensed" panose="020B0502040204020203" pitchFamily="34" charset="0"/>
                <a:cs typeface="Arial" panose="020B0604020202020204" pitchFamily="34" charset="0"/>
              </a:rPr>
              <a:t> (2021 and 2022)</a:t>
            </a:r>
            <a:endParaRPr lang="pt-BR" sz="700" b="1" i="1" dirty="0">
              <a:solidFill>
                <a:schemeClr val="tx1">
                  <a:lumMod val="65000"/>
                  <a:lumOff val="35000"/>
                </a:schemeClr>
              </a:solidFill>
              <a:latin typeface="Bahnschrift SemiCondensed" panose="020B0502040204020203" pitchFamily="34" charset="0"/>
              <a:cs typeface="Arial" panose="020B0604020202020204" pitchFamily="34" charset="0"/>
            </a:endParaRPr>
          </a:p>
        </p:txBody>
      </p:sp>
      <p:sp>
        <p:nvSpPr>
          <p:cNvPr id="2" name="Retângulo 1">
            <a:extLst>
              <a:ext uri="{FF2B5EF4-FFF2-40B4-BE49-F238E27FC236}">
                <a16:creationId xmlns:a16="http://schemas.microsoft.com/office/drawing/2014/main" id="{3D1B2A30-11F4-7A21-1325-4A002B96A232}"/>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Imagem 23">
            <a:extLst>
              <a:ext uri="{FF2B5EF4-FFF2-40B4-BE49-F238E27FC236}">
                <a16:creationId xmlns:a16="http://schemas.microsoft.com/office/drawing/2014/main" id="{531A5490-F2DE-A27C-55C8-BF59F822576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5" name="CaixaDeTexto 4">
            <a:extLst>
              <a:ext uri="{FF2B5EF4-FFF2-40B4-BE49-F238E27FC236}">
                <a16:creationId xmlns:a16="http://schemas.microsoft.com/office/drawing/2014/main" id="{C16D41A5-7385-0EC3-F54E-ADCD94D920AB}"/>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INCOME STATEMENT</a:t>
            </a:r>
          </a:p>
        </p:txBody>
      </p:sp>
      <p:cxnSp>
        <p:nvCxnSpPr>
          <p:cNvPr id="8" name="Conector reto 7">
            <a:extLst>
              <a:ext uri="{FF2B5EF4-FFF2-40B4-BE49-F238E27FC236}">
                <a16:creationId xmlns:a16="http://schemas.microsoft.com/office/drawing/2014/main" id="{0EF3F6A2-0AA3-BC76-5F6B-FDC4CEB64CBC}"/>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02E71568-DC95-6245-2310-9E14CDD40A19}"/>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en-US" sz="800" b="1" dirty="0" err="1">
                <a:solidFill>
                  <a:srgbClr val="002060"/>
                </a:solidFill>
                <a:latin typeface="Arial" panose="020B0604020202020204" pitchFamily="34" charset="0"/>
                <a:cs typeface="Arial" panose="020B0604020202020204" pitchFamily="34" charset="0"/>
              </a:rPr>
              <a:t>Buritirama’s</a:t>
            </a:r>
            <a:r>
              <a:rPr lang="en-US" sz="800" b="1" dirty="0">
                <a:solidFill>
                  <a:srgbClr val="002060"/>
                </a:solidFill>
                <a:latin typeface="Arial" panose="020B0604020202020204" pitchFamily="34" charset="0"/>
                <a:cs typeface="Arial" panose="020B0604020202020204" pitchFamily="34" charset="0"/>
              </a:rPr>
              <a:t> Financials</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
        <p:nvSpPr>
          <p:cNvPr id="10" name="Espaço Reservado para Número de Slide 2">
            <a:extLst>
              <a:ext uri="{FF2B5EF4-FFF2-40B4-BE49-F238E27FC236}">
                <a16:creationId xmlns:a16="http://schemas.microsoft.com/office/drawing/2014/main" id="{CA230B59-1243-93C7-C238-8235921A124E}"/>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24</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11" name="Arco 10">
            <a:extLst>
              <a:ext uri="{FF2B5EF4-FFF2-40B4-BE49-F238E27FC236}">
                <a16:creationId xmlns:a16="http://schemas.microsoft.com/office/drawing/2014/main" id="{6C9188DE-8137-116F-2ABE-1BDBC64EAFC0}"/>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2" name="Arco 11">
            <a:extLst>
              <a:ext uri="{FF2B5EF4-FFF2-40B4-BE49-F238E27FC236}">
                <a16:creationId xmlns:a16="http://schemas.microsoft.com/office/drawing/2014/main" id="{9FC6DF2E-87F3-CE5D-ADD4-35E98C1054B8}"/>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4" name="Retângulo 3">
            <a:extLst>
              <a:ext uri="{FF2B5EF4-FFF2-40B4-BE49-F238E27FC236}">
                <a16:creationId xmlns:a16="http://schemas.microsoft.com/office/drawing/2014/main" id="{90B70C15-652D-03FE-004C-E47B674E7088}"/>
              </a:ext>
            </a:extLst>
          </p:cNvPr>
          <p:cNvSpPr/>
          <p:nvPr/>
        </p:nvSpPr>
        <p:spPr>
          <a:xfrm>
            <a:off x="4676774" y="1233860"/>
            <a:ext cx="5688675" cy="2482716"/>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716464F8-707E-201C-8F7A-6971B9BF4C4C}"/>
              </a:ext>
            </a:extLst>
          </p:cNvPr>
          <p:cNvSpPr/>
          <p:nvPr/>
        </p:nvSpPr>
        <p:spPr>
          <a:xfrm>
            <a:off x="182502" y="4238955"/>
            <a:ext cx="6170384" cy="2398982"/>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C5C96F31-888F-2C83-25BD-51E183C0B701}"/>
              </a:ext>
            </a:extLst>
          </p:cNvPr>
          <p:cNvSpPr/>
          <p:nvPr/>
        </p:nvSpPr>
        <p:spPr>
          <a:xfrm>
            <a:off x="6599676" y="4162970"/>
            <a:ext cx="5269193" cy="1768818"/>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5A0CCD79-607B-024E-28FB-7181B4E94A32}"/>
              </a:ext>
            </a:extLst>
          </p:cNvPr>
          <p:cNvSpPr txBox="1"/>
          <p:nvPr/>
        </p:nvSpPr>
        <p:spPr>
          <a:xfrm>
            <a:off x="6465036" y="2001649"/>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14" name="CaixaDeTexto 13">
            <a:extLst>
              <a:ext uri="{FF2B5EF4-FFF2-40B4-BE49-F238E27FC236}">
                <a16:creationId xmlns:a16="http://schemas.microsoft.com/office/drawing/2014/main" id="{DE2BFC7B-DA44-6687-21F5-E0B9F164116B}"/>
              </a:ext>
            </a:extLst>
          </p:cNvPr>
          <p:cNvSpPr txBox="1"/>
          <p:nvPr/>
        </p:nvSpPr>
        <p:spPr>
          <a:xfrm>
            <a:off x="1981085" y="5060445"/>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17" name="CaixaDeTexto 16">
            <a:extLst>
              <a:ext uri="{FF2B5EF4-FFF2-40B4-BE49-F238E27FC236}">
                <a16:creationId xmlns:a16="http://schemas.microsoft.com/office/drawing/2014/main" id="{B6E29953-2B47-DED2-8278-761CFEB9C4F6}"/>
              </a:ext>
            </a:extLst>
          </p:cNvPr>
          <p:cNvSpPr txBox="1"/>
          <p:nvPr/>
        </p:nvSpPr>
        <p:spPr>
          <a:xfrm>
            <a:off x="8282580" y="4601211"/>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Tree>
    <p:extLst>
      <p:ext uri="{BB962C8B-B14F-4D97-AF65-F5344CB8AC3E}">
        <p14:creationId xmlns:p14="http://schemas.microsoft.com/office/powerpoint/2010/main" val="3602307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Imagem 59" descr="Tela de jogo de vídeo game&#10;&#10;Descrição gerada automaticamente com confiança média">
            <a:extLst>
              <a:ext uri="{FF2B5EF4-FFF2-40B4-BE49-F238E27FC236}">
                <a16:creationId xmlns:a16="http://schemas.microsoft.com/office/drawing/2014/main" id="{32EDC3DB-8943-10BB-D8B3-CAA61CA61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0931" y="5040936"/>
            <a:ext cx="3599086" cy="1078994"/>
          </a:xfrm>
          <a:prstGeom prst="rect">
            <a:avLst/>
          </a:prstGeom>
        </p:spPr>
      </p:pic>
      <p:pic>
        <p:nvPicPr>
          <p:cNvPr id="65" name="Imagem 64" descr="Imagem de vídeo game&#10;&#10;Descrição gerada automaticamente com confiança média">
            <a:extLst>
              <a:ext uri="{FF2B5EF4-FFF2-40B4-BE49-F238E27FC236}">
                <a16:creationId xmlns:a16="http://schemas.microsoft.com/office/drawing/2014/main" id="{97D87BA3-FDF5-9DD8-35EB-551F61557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229" y="2932503"/>
            <a:ext cx="7200000" cy="1223470"/>
          </a:xfrm>
          <a:prstGeom prst="rect">
            <a:avLst/>
          </a:prstGeom>
        </p:spPr>
      </p:pic>
      <p:pic>
        <p:nvPicPr>
          <p:cNvPr id="44" name="Imagem 43" descr="Forma&#10;&#10;Descrição gerada automaticamente">
            <a:extLst>
              <a:ext uri="{FF2B5EF4-FFF2-40B4-BE49-F238E27FC236}">
                <a16:creationId xmlns:a16="http://schemas.microsoft.com/office/drawing/2014/main" id="{6D3660CF-AB46-3081-F166-51FA0445F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91" y="4739018"/>
            <a:ext cx="4498857" cy="1618491"/>
          </a:xfrm>
          <a:prstGeom prst="rect">
            <a:avLst/>
          </a:prstGeom>
        </p:spPr>
      </p:pic>
      <p:pic>
        <p:nvPicPr>
          <p:cNvPr id="6" name="Imagem 5" descr="Uma imagem contendo Retângulo&#10;&#10;Descrição gerada automaticamente">
            <a:extLst>
              <a:ext uri="{FF2B5EF4-FFF2-40B4-BE49-F238E27FC236}">
                <a16:creationId xmlns:a16="http://schemas.microsoft.com/office/drawing/2014/main" id="{88CEB88A-1597-D2C5-082D-8F05731E5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0879" y="1086689"/>
            <a:ext cx="1078994" cy="1258217"/>
          </a:xfrm>
          <a:prstGeom prst="rect">
            <a:avLst/>
          </a:prstGeom>
        </p:spPr>
      </p:pic>
      <p:pic>
        <p:nvPicPr>
          <p:cNvPr id="96" name="Imagem 95" descr="Forma&#10;&#10;Descrição gerada automaticamente com confiança média">
            <a:extLst>
              <a:ext uri="{FF2B5EF4-FFF2-40B4-BE49-F238E27FC236}">
                <a16:creationId xmlns:a16="http://schemas.microsoft.com/office/drawing/2014/main" id="{29E1999C-A0E7-8147-856A-322EE290D4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9681" y="5180935"/>
            <a:ext cx="3599086" cy="1078994"/>
          </a:xfrm>
          <a:prstGeom prst="rect">
            <a:avLst/>
          </a:prstGeom>
        </p:spPr>
      </p:pic>
      <p:pic>
        <p:nvPicPr>
          <p:cNvPr id="51" name="Imagem 50" descr="Forma&#10;&#10;Descrição gerada automaticamente com confiança baixa">
            <a:extLst>
              <a:ext uri="{FF2B5EF4-FFF2-40B4-BE49-F238E27FC236}">
                <a16:creationId xmlns:a16="http://schemas.microsoft.com/office/drawing/2014/main" id="{235021D5-D213-51AD-125D-DAAF534025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9" y="2971595"/>
            <a:ext cx="4714656" cy="1367945"/>
          </a:xfrm>
          <a:prstGeom prst="rect">
            <a:avLst/>
          </a:prstGeom>
        </p:spPr>
      </p:pic>
      <p:sp>
        <p:nvSpPr>
          <p:cNvPr id="12" name="CaixaDeTexto 11">
            <a:extLst>
              <a:ext uri="{FF2B5EF4-FFF2-40B4-BE49-F238E27FC236}">
                <a16:creationId xmlns:a16="http://schemas.microsoft.com/office/drawing/2014/main" id="{1F20E286-2623-49CB-B571-AED63C518DA8}"/>
              </a:ext>
            </a:extLst>
          </p:cNvPr>
          <p:cNvSpPr txBox="1"/>
          <p:nvPr/>
        </p:nvSpPr>
        <p:spPr>
          <a:xfrm>
            <a:off x="116522" y="1235273"/>
            <a:ext cx="1815633" cy="215444"/>
          </a:xfrm>
          <a:prstGeom prst="rect">
            <a:avLst/>
          </a:prstGeom>
          <a:noFill/>
        </p:spPr>
        <p:txBody>
          <a:bodyPr wrap="square" rtlCol="0">
            <a:spAutoFit/>
          </a:bodyPr>
          <a:lstStyle/>
          <a:p>
            <a:pPr algn="r"/>
            <a:r>
              <a:rPr lang="pt-BR" sz="800" dirty="0" err="1">
                <a:solidFill>
                  <a:schemeClr val="tx1">
                    <a:lumMod val="85000"/>
                    <a:lumOff val="15000"/>
                  </a:schemeClr>
                </a:solidFill>
                <a:latin typeface="Arial" panose="020B0604020202020204" pitchFamily="34" charset="0"/>
                <a:cs typeface="Arial" panose="020B0604020202020204" pitchFamily="34" charset="0"/>
              </a:rPr>
              <a:t>Operating</a:t>
            </a:r>
            <a:r>
              <a:rPr lang="pt-BR" sz="800" dirty="0">
                <a:solidFill>
                  <a:schemeClr val="tx1">
                    <a:lumMod val="85000"/>
                    <a:lumOff val="15000"/>
                  </a:schemeClr>
                </a:solidFill>
                <a:latin typeface="Arial" panose="020B0604020202020204" pitchFamily="34" charset="0"/>
                <a:cs typeface="Arial" panose="020B0604020202020204" pitchFamily="34" charset="0"/>
              </a:rPr>
              <a:t> Cash Flow</a:t>
            </a:r>
          </a:p>
        </p:txBody>
      </p:sp>
      <p:sp>
        <p:nvSpPr>
          <p:cNvPr id="13" name="CaixaDeTexto 12">
            <a:extLst>
              <a:ext uri="{FF2B5EF4-FFF2-40B4-BE49-F238E27FC236}">
                <a16:creationId xmlns:a16="http://schemas.microsoft.com/office/drawing/2014/main" id="{0C32F39E-A6ED-4677-9011-2FC4BE9077C0}"/>
              </a:ext>
            </a:extLst>
          </p:cNvPr>
          <p:cNvSpPr txBox="1"/>
          <p:nvPr/>
        </p:nvSpPr>
        <p:spPr>
          <a:xfrm>
            <a:off x="153054" y="1488005"/>
            <a:ext cx="1779101" cy="215444"/>
          </a:xfrm>
          <a:prstGeom prst="rect">
            <a:avLst/>
          </a:prstGeom>
          <a:noFill/>
        </p:spPr>
        <p:txBody>
          <a:bodyPr wrap="square" rtlCol="0">
            <a:spAutoFit/>
          </a:bodyPr>
          <a:lstStyle/>
          <a:p>
            <a:pPr algn="r"/>
            <a:r>
              <a:rPr lang="pt-BR" sz="800" dirty="0" err="1">
                <a:solidFill>
                  <a:schemeClr val="tx1">
                    <a:lumMod val="85000"/>
                    <a:lumOff val="15000"/>
                  </a:schemeClr>
                </a:solidFill>
                <a:latin typeface="Arial" panose="020B0604020202020204" pitchFamily="34" charset="0"/>
                <a:cs typeface="Arial" panose="020B0604020202020204" pitchFamily="34" charset="0"/>
              </a:rPr>
              <a:t>Investment</a:t>
            </a:r>
            <a:r>
              <a:rPr lang="pt-BR" sz="800" dirty="0">
                <a:solidFill>
                  <a:schemeClr val="tx1">
                    <a:lumMod val="85000"/>
                    <a:lumOff val="15000"/>
                  </a:schemeClr>
                </a:solidFill>
                <a:latin typeface="Arial" panose="020B0604020202020204" pitchFamily="34" charset="0"/>
                <a:cs typeface="Arial" panose="020B0604020202020204" pitchFamily="34" charset="0"/>
              </a:rPr>
              <a:t> Cash Flow</a:t>
            </a:r>
          </a:p>
        </p:txBody>
      </p:sp>
      <p:sp>
        <p:nvSpPr>
          <p:cNvPr id="18" name="CaixaDeTexto 17">
            <a:extLst>
              <a:ext uri="{FF2B5EF4-FFF2-40B4-BE49-F238E27FC236}">
                <a16:creationId xmlns:a16="http://schemas.microsoft.com/office/drawing/2014/main" id="{AEAAECCF-4FCC-49EE-9C80-E8109E720377}"/>
              </a:ext>
            </a:extLst>
          </p:cNvPr>
          <p:cNvSpPr txBox="1"/>
          <p:nvPr/>
        </p:nvSpPr>
        <p:spPr>
          <a:xfrm>
            <a:off x="20490" y="2052199"/>
            <a:ext cx="1911665" cy="215444"/>
          </a:xfrm>
          <a:prstGeom prst="rect">
            <a:avLst/>
          </a:prstGeom>
          <a:noFill/>
        </p:spPr>
        <p:txBody>
          <a:bodyPr wrap="square" rtlCol="0">
            <a:spAutoFit/>
          </a:bodyPr>
          <a:lstStyle/>
          <a:p>
            <a:pPr algn="r"/>
            <a:r>
              <a:rPr lang="pt-BR" sz="800" b="1" dirty="0" err="1">
                <a:solidFill>
                  <a:schemeClr val="tx1">
                    <a:lumMod val="85000"/>
                    <a:lumOff val="15000"/>
                  </a:schemeClr>
                </a:solidFill>
                <a:latin typeface="Arial" panose="020B0604020202020204" pitchFamily="34" charset="0"/>
                <a:cs typeface="Arial" panose="020B0604020202020204" pitchFamily="34" charset="0"/>
              </a:rPr>
              <a:t>Change</a:t>
            </a:r>
            <a:r>
              <a:rPr lang="pt-BR" sz="800" b="1" dirty="0">
                <a:solidFill>
                  <a:schemeClr val="tx1">
                    <a:lumMod val="85000"/>
                    <a:lumOff val="15000"/>
                  </a:schemeClr>
                </a:solidFill>
                <a:latin typeface="Arial" panose="020B0604020202020204" pitchFamily="34" charset="0"/>
                <a:cs typeface="Arial" panose="020B0604020202020204" pitchFamily="34" charset="0"/>
              </a:rPr>
              <a:t> in Cash</a:t>
            </a:r>
          </a:p>
        </p:txBody>
      </p:sp>
      <p:sp>
        <p:nvSpPr>
          <p:cNvPr id="31" name="CaixaDeTexto 30">
            <a:extLst>
              <a:ext uri="{FF2B5EF4-FFF2-40B4-BE49-F238E27FC236}">
                <a16:creationId xmlns:a16="http://schemas.microsoft.com/office/drawing/2014/main" id="{02FFEA8B-009C-4F6D-B60F-AC6C32728DA9}"/>
              </a:ext>
            </a:extLst>
          </p:cNvPr>
          <p:cNvSpPr txBox="1"/>
          <p:nvPr/>
        </p:nvSpPr>
        <p:spPr>
          <a:xfrm>
            <a:off x="1914580" y="916260"/>
            <a:ext cx="1073797" cy="230832"/>
          </a:xfrm>
          <a:prstGeom prst="rect">
            <a:avLst/>
          </a:prstGeom>
          <a:noFill/>
        </p:spPr>
        <p:txBody>
          <a:bodyPr wrap="square" rtlCol="0">
            <a:spAutoFit/>
          </a:bodyPr>
          <a:lstStyle/>
          <a:p>
            <a:pPr algn="ctr"/>
            <a:r>
              <a:rPr lang="pt-BR" sz="900" b="1" i="1" dirty="0">
                <a:solidFill>
                  <a:srgbClr val="1D2057"/>
                </a:solidFill>
                <a:latin typeface="Arial" panose="020B0604020202020204" pitchFamily="34" charset="0"/>
                <a:cs typeface="Arial" panose="020B0604020202020204" pitchFamily="34" charset="0"/>
              </a:rPr>
              <a:t>2017</a:t>
            </a:r>
          </a:p>
        </p:txBody>
      </p:sp>
      <p:cxnSp>
        <p:nvCxnSpPr>
          <p:cNvPr id="32" name="Conector reto 31">
            <a:extLst>
              <a:ext uri="{FF2B5EF4-FFF2-40B4-BE49-F238E27FC236}">
                <a16:creationId xmlns:a16="http://schemas.microsoft.com/office/drawing/2014/main" id="{AF8885A2-BDA1-4260-9F19-4BD7E13E3CF2}"/>
              </a:ext>
            </a:extLst>
          </p:cNvPr>
          <p:cNvCxnSpPr>
            <a:cxnSpLocks/>
          </p:cNvCxnSpPr>
          <p:nvPr/>
        </p:nvCxnSpPr>
        <p:spPr>
          <a:xfrm>
            <a:off x="1908804" y="1130951"/>
            <a:ext cx="1091790"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sp>
        <p:nvSpPr>
          <p:cNvPr id="33" name="CaixaDeTexto 32">
            <a:extLst>
              <a:ext uri="{FF2B5EF4-FFF2-40B4-BE49-F238E27FC236}">
                <a16:creationId xmlns:a16="http://schemas.microsoft.com/office/drawing/2014/main" id="{9666CA26-7B13-4390-AFCE-699BBB16D8ED}"/>
              </a:ext>
            </a:extLst>
          </p:cNvPr>
          <p:cNvSpPr txBox="1"/>
          <p:nvPr/>
        </p:nvSpPr>
        <p:spPr>
          <a:xfrm>
            <a:off x="3186891" y="916260"/>
            <a:ext cx="1073797" cy="230832"/>
          </a:xfrm>
          <a:prstGeom prst="rect">
            <a:avLst/>
          </a:prstGeom>
          <a:noFill/>
        </p:spPr>
        <p:txBody>
          <a:bodyPr wrap="square" rtlCol="0">
            <a:spAutoFit/>
          </a:bodyPr>
          <a:lstStyle/>
          <a:p>
            <a:pPr algn="ctr"/>
            <a:r>
              <a:rPr lang="pt-BR" sz="900" b="1" i="1">
                <a:solidFill>
                  <a:srgbClr val="1D2057"/>
                </a:solidFill>
                <a:latin typeface="Arial" panose="020B0604020202020204" pitchFamily="34" charset="0"/>
                <a:cs typeface="Arial" panose="020B0604020202020204" pitchFamily="34" charset="0"/>
              </a:rPr>
              <a:t>2018</a:t>
            </a:r>
            <a:endParaRPr lang="pt-BR" sz="900" b="1" i="1" dirty="0">
              <a:solidFill>
                <a:srgbClr val="1D2057"/>
              </a:solidFill>
              <a:latin typeface="Arial" panose="020B0604020202020204" pitchFamily="34" charset="0"/>
              <a:cs typeface="Arial" panose="020B0604020202020204" pitchFamily="34" charset="0"/>
            </a:endParaRPr>
          </a:p>
        </p:txBody>
      </p:sp>
      <p:cxnSp>
        <p:nvCxnSpPr>
          <p:cNvPr id="34" name="Conector reto 33">
            <a:extLst>
              <a:ext uri="{FF2B5EF4-FFF2-40B4-BE49-F238E27FC236}">
                <a16:creationId xmlns:a16="http://schemas.microsoft.com/office/drawing/2014/main" id="{62E7D2C0-A632-46BB-AD3C-184C999DC6B9}"/>
              </a:ext>
            </a:extLst>
          </p:cNvPr>
          <p:cNvCxnSpPr>
            <a:cxnSpLocks/>
          </p:cNvCxnSpPr>
          <p:nvPr/>
        </p:nvCxnSpPr>
        <p:spPr>
          <a:xfrm>
            <a:off x="3181115" y="1130951"/>
            <a:ext cx="1091790"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776172D7-1826-4A10-A700-1840C0ABB430}"/>
              </a:ext>
            </a:extLst>
          </p:cNvPr>
          <p:cNvSpPr txBox="1"/>
          <p:nvPr/>
        </p:nvSpPr>
        <p:spPr>
          <a:xfrm>
            <a:off x="4430100" y="916260"/>
            <a:ext cx="1073797" cy="230832"/>
          </a:xfrm>
          <a:prstGeom prst="rect">
            <a:avLst/>
          </a:prstGeom>
          <a:noFill/>
        </p:spPr>
        <p:txBody>
          <a:bodyPr wrap="square" rtlCol="0">
            <a:spAutoFit/>
          </a:bodyPr>
          <a:lstStyle/>
          <a:p>
            <a:pPr algn="ctr"/>
            <a:r>
              <a:rPr lang="pt-BR" sz="900" b="1" i="1">
                <a:solidFill>
                  <a:srgbClr val="1D2057"/>
                </a:solidFill>
                <a:latin typeface="Arial" panose="020B0604020202020204" pitchFamily="34" charset="0"/>
                <a:cs typeface="Arial" panose="020B0604020202020204" pitchFamily="34" charset="0"/>
              </a:rPr>
              <a:t>2019</a:t>
            </a:r>
            <a:endParaRPr lang="pt-BR" sz="900" b="1" i="1" dirty="0">
              <a:solidFill>
                <a:srgbClr val="1D2057"/>
              </a:solidFill>
              <a:latin typeface="Arial" panose="020B0604020202020204" pitchFamily="34" charset="0"/>
              <a:cs typeface="Arial" panose="020B0604020202020204" pitchFamily="34" charset="0"/>
            </a:endParaRPr>
          </a:p>
        </p:txBody>
      </p:sp>
      <p:cxnSp>
        <p:nvCxnSpPr>
          <p:cNvPr id="36" name="Conector reto 35">
            <a:extLst>
              <a:ext uri="{FF2B5EF4-FFF2-40B4-BE49-F238E27FC236}">
                <a16:creationId xmlns:a16="http://schemas.microsoft.com/office/drawing/2014/main" id="{A382D991-108D-4B92-BF6B-8CF3A0025ABE}"/>
              </a:ext>
            </a:extLst>
          </p:cNvPr>
          <p:cNvCxnSpPr>
            <a:cxnSpLocks/>
          </p:cNvCxnSpPr>
          <p:nvPr/>
        </p:nvCxnSpPr>
        <p:spPr>
          <a:xfrm>
            <a:off x="4471949" y="1130951"/>
            <a:ext cx="1091790"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95165036-E0F2-4ABC-9B42-8DBADD984B03}"/>
              </a:ext>
            </a:extLst>
          </p:cNvPr>
          <p:cNvSpPr txBox="1"/>
          <p:nvPr/>
        </p:nvSpPr>
        <p:spPr>
          <a:xfrm>
            <a:off x="5634163" y="916260"/>
            <a:ext cx="1073797" cy="230832"/>
          </a:xfrm>
          <a:prstGeom prst="rect">
            <a:avLst/>
          </a:prstGeom>
          <a:noFill/>
        </p:spPr>
        <p:txBody>
          <a:bodyPr wrap="square" rtlCol="0">
            <a:spAutoFit/>
          </a:bodyPr>
          <a:lstStyle/>
          <a:p>
            <a:pPr algn="ctr"/>
            <a:r>
              <a:rPr lang="pt-BR" sz="900" b="1" i="1">
                <a:solidFill>
                  <a:srgbClr val="1D2057"/>
                </a:solidFill>
                <a:latin typeface="Arial" panose="020B0604020202020204" pitchFamily="34" charset="0"/>
                <a:cs typeface="Arial" panose="020B0604020202020204" pitchFamily="34" charset="0"/>
              </a:rPr>
              <a:t>2020</a:t>
            </a:r>
            <a:endParaRPr lang="pt-BR" sz="900" b="1" i="1" dirty="0">
              <a:solidFill>
                <a:srgbClr val="1D2057"/>
              </a:solidFill>
              <a:latin typeface="Arial" panose="020B0604020202020204" pitchFamily="34" charset="0"/>
              <a:cs typeface="Arial" panose="020B0604020202020204" pitchFamily="34" charset="0"/>
            </a:endParaRPr>
          </a:p>
        </p:txBody>
      </p:sp>
      <p:cxnSp>
        <p:nvCxnSpPr>
          <p:cNvPr id="38" name="Conector reto 37">
            <a:extLst>
              <a:ext uri="{FF2B5EF4-FFF2-40B4-BE49-F238E27FC236}">
                <a16:creationId xmlns:a16="http://schemas.microsoft.com/office/drawing/2014/main" id="{F7D1BD76-34FD-440D-A7FD-000DF704377B}"/>
              </a:ext>
            </a:extLst>
          </p:cNvPr>
          <p:cNvCxnSpPr>
            <a:cxnSpLocks/>
          </p:cNvCxnSpPr>
          <p:nvPr/>
        </p:nvCxnSpPr>
        <p:spPr>
          <a:xfrm>
            <a:off x="5676012" y="1130951"/>
            <a:ext cx="1091790"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sp>
        <p:nvSpPr>
          <p:cNvPr id="112" name="CaixaDeTexto 111">
            <a:extLst>
              <a:ext uri="{FF2B5EF4-FFF2-40B4-BE49-F238E27FC236}">
                <a16:creationId xmlns:a16="http://schemas.microsoft.com/office/drawing/2014/main" id="{120745DD-98C1-4D6A-B9F9-9144AD52EA17}"/>
              </a:ext>
            </a:extLst>
          </p:cNvPr>
          <p:cNvSpPr txBox="1"/>
          <p:nvPr/>
        </p:nvSpPr>
        <p:spPr>
          <a:xfrm>
            <a:off x="153054" y="1789675"/>
            <a:ext cx="1779101" cy="215444"/>
          </a:xfrm>
          <a:prstGeom prst="rect">
            <a:avLst/>
          </a:prstGeom>
          <a:noFill/>
        </p:spPr>
        <p:txBody>
          <a:bodyPr wrap="square" rtlCol="0">
            <a:spAutoFit/>
          </a:bodyPr>
          <a:lstStyle/>
          <a:p>
            <a:pPr algn="r"/>
            <a:r>
              <a:rPr lang="pt-BR" sz="800" dirty="0" err="1">
                <a:solidFill>
                  <a:schemeClr val="tx1">
                    <a:lumMod val="85000"/>
                    <a:lumOff val="15000"/>
                  </a:schemeClr>
                </a:solidFill>
                <a:latin typeface="Arial" panose="020B0604020202020204" pitchFamily="34" charset="0"/>
                <a:cs typeface="Arial" panose="020B0604020202020204" pitchFamily="34" charset="0"/>
              </a:rPr>
              <a:t>Financing</a:t>
            </a:r>
            <a:r>
              <a:rPr lang="pt-BR" sz="800" dirty="0">
                <a:solidFill>
                  <a:schemeClr val="tx1">
                    <a:lumMod val="85000"/>
                    <a:lumOff val="15000"/>
                  </a:schemeClr>
                </a:solidFill>
                <a:latin typeface="Arial" panose="020B0604020202020204" pitchFamily="34" charset="0"/>
                <a:cs typeface="Arial" panose="020B0604020202020204" pitchFamily="34" charset="0"/>
              </a:rPr>
              <a:t> Cash Flow</a:t>
            </a:r>
          </a:p>
        </p:txBody>
      </p:sp>
      <p:sp>
        <p:nvSpPr>
          <p:cNvPr id="136" name="CaixaDeTexto 135">
            <a:extLst>
              <a:ext uri="{FF2B5EF4-FFF2-40B4-BE49-F238E27FC236}">
                <a16:creationId xmlns:a16="http://schemas.microsoft.com/office/drawing/2014/main" id="{B8F6FD41-CEBE-4AEF-8E3D-C5F1211828D3}"/>
              </a:ext>
            </a:extLst>
          </p:cNvPr>
          <p:cNvSpPr txBox="1"/>
          <p:nvPr/>
        </p:nvSpPr>
        <p:spPr>
          <a:xfrm>
            <a:off x="108558" y="600469"/>
            <a:ext cx="4568217"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CHANGE IN CASH </a:t>
            </a:r>
            <a:r>
              <a:rPr lang="pt-BR" sz="1400" b="1" i="1" dirty="0">
                <a:solidFill>
                  <a:srgbClr val="1F2D61"/>
                </a:solidFill>
                <a:latin typeface="Bahnschrift SemiCondensed" panose="020B0502040204020203" pitchFamily="34" charset="0"/>
                <a:cs typeface="Arial" panose="020B0604020202020204" pitchFamily="34" charset="0"/>
              </a:rPr>
              <a:t>(BRL MM)</a:t>
            </a:r>
          </a:p>
        </p:txBody>
      </p:sp>
      <p:cxnSp>
        <p:nvCxnSpPr>
          <p:cNvPr id="137" name="Conector reto 136">
            <a:extLst>
              <a:ext uri="{FF2B5EF4-FFF2-40B4-BE49-F238E27FC236}">
                <a16:creationId xmlns:a16="http://schemas.microsoft.com/office/drawing/2014/main" id="{9A90CD46-15BD-4C52-A9D3-6C2865272ED4}"/>
              </a:ext>
            </a:extLst>
          </p:cNvPr>
          <p:cNvCxnSpPr>
            <a:cxnSpLocks/>
          </p:cNvCxnSpPr>
          <p:nvPr/>
        </p:nvCxnSpPr>
        <p:spPr>
          <a:xfrm>
            <a:off x="155857" y="891509"/>
            <a:ext cx="11836118"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139" name="CaixaDeTexto 138">
            <a:extLst>
              <a:ext uri="{FF2B5EF4-FFF2-40B4-BE49-F238E27FC236}">
                <a16:creationId xmlns:a16="http://schemas.microsoft.com/office/drawing/2014/main" id="{7D14049F-DFA7-4911-9196-CCFA8911C6AF}"/>
              </a:ext>
            </a:extLst>
          </p:cNvPr>
          <p:cNvSpPr txBox="1"/>
          <p:nvPr/>
        </p:nvSpPr>
        <p:spPr>
          <a:xfrm>
            <a:off x="80802" y="2467339"/>
            <a:ext cx="4568217"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HISTORICAL CASH HOLDINGS </a:t>
            </a:r>
            <a:r>
              <a:rPr lang="pt-BR" sz="1400" b="1" i="1" dirty="0">
                <a:solidFill>
                  <a:srgbClr val="1F2D61"/>
                </a:solidFill>
                <a:latin typeface="Bahnschrift SemiCondensed" panose="020B0502040204020203" pitchFamily="34" charset="0"/>
                <a:cs typeface="Arial" panose="020B0604020202020204" pitchFamily="34" charset="0"/>
              </a:rPr>
              <a:t>(BRL MM, 31-dez)</a:t>
            </a:r>
          </a:p>
        </p:txBody>
      </p:sp>
      <p:cxnSp>
        <p:nvCxnSpPr>
          <p:cNvPr id="140" name="Conector reto 139">
            <a:extLst>
              <a:ext uri="{FF2B5EF4-FFF2-40B4-BE49-F238E27FC236}">
                <a16:creationId xmlns:a16="http://schemas.microsoft.com/office/drawing/2014/main" id="{C1E3E705-7510-44DB-87F5-ACF74E3265DC}"/>
              </a:ext>
            </a:extLst>
          </p:cNvPr>
          <p:cNvCxnSpPr>
            <a:cxnSpLocks/>
          </p:cNvCxnSpPr>
          <p:nvPr/>
        </p:nvCxnSpPr>
        <p:spPr>
          <a:xfrm>
            <a:off x="128101" y="2731083"/>
            <a:ext cx="4595972"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143" name="CaixaDeTexto 142">
            <a:extLst>
              <a:ext uri="{FF2B5EF4-FFF2-40B4-BE49-F238E27FC236}">
                <a16:creationId xmlns:a16="http://schemas.microsoft.com/office/drawing/2014/main" id="{1EB867A2-205E-445E-8C6D-62C1466206A4}"/>
              </a:ext>
            </a:extLst>
          </p:cNvPr>
          <p:cNvSpPr txBox="1"/>
          <p:nvPr/>
        </p:nvSpPr>
        <p:spPr>
          <a:xfrm>
            <a:off x="80802" y="4370807"/>
            <a:ext cx="4568217" cy="307777"/>
          </a:xfrm>
          <a:prstGeom prst="rect">
            <a:avLst/>
          </a:prstGeom>
          <a:noFill/>
        </p:spPr>
        <p:txBody>
          <a:bodyPr wrap="square" rtlCol="0">
            <a:spAutoFit/>
          </a:bodyPr>
          <a:lstStyle/>
          <a:p>
            <a:r>
              <a:rPr lang="en-US" sz="1400" b="1" dirty="0">
                <a:solidFill>
                  <a:srgbClr val="1F2D61"/>
                </a:solidFill>
                <a:latin typeface="Bahnschrift SemiCondensed" panose="020B0502040204020203" pitchFamily="34" charset="0"/>
                <a:cs typeface="Arial" panose="020B0604020202020204" pitchFamily="34" charset="0"/>
              </a:rPr>
              <a:t>CUMULATIVE CHANGE IN CASH </a:t>
            </a:r>
            <a:r>
              <a:rPr lang="en-US" sz="1400" b="1" i="1" dirty="0">
                <a:solidFill>
                  <a:srgbClr val="1F2D61"/>
                </a:solidFill>
                <a:latin typeface="Bahnschrift SemiCondensed" panose="020B0502040204020203" pitchFamily="34" charset="0"/>
                <a:cs typeface="Arial" panose="020B0604020202020204" pitchFamily="34" charset="0"/>
              </a:rPr>
              <a:t>(BRL MM, 2017 - 2020)</a:t>
            </a:r>
            <a:endParaRPr lang="pt-BR" sz="1400" b="1" i="1" dirty="0">
              <a:solidFill>
                <a:srgbClr val="1F2D61"/>
              </a:solidFill>
              <a:latin typeface="Bahnschrift SemiCondensed" panose="020B0502040204020203" pitchFamily="34" charset="0"/>
              <a:cs typeface="Arial" panose="020B0604020202020204" pitchFamily="34" charset="0"/>
            </a:endParaRPr>
          </a:p>
        </p:txBody>
      </p:sp>
      <p:sp>
        <p:nvSpPr>
          <p:cNvPr id="174" name="CaixaDeTexto 173">
            <a:extLst>
              <a:ext uri="{FF2B5EF4-FFF2-40B4-BE49-F238E27FC236}">
                <a16:creationId xmlns:a16="http://schemas.microsoft.com/office/drawing/2014/main" id="{2A2C1A15-1356-4A7E-AA3B-1EBD6537DB96}"/>
              </a:ext>
            </a:extLst>
          </p:cNvPr>
          <p:cNvSpPr txBox="1"/>
          <p:nvPr/>
        </p:nvSpPr>
        <p:spPr>
          <a:xfrm>
            <a:off x="4763547" y="2469353"/>
            <a:ext cx="7272596"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OPERATING CASH FLOW BREAKDOWN FROM 2017 TO 2020 </a:t>
            </a:r>
            <a:r>
              <a:rPr lang="pt-BR" sz="1400" b="1" i="1" dirty="0">
                <a:solidFill>
                  <a:srgbClr val="1F2D61"/>
                </a:solidFill>
                <a:latin typeface="Bahnschrift SemiCondensed" panose="020B0502040204020203" pitchFamily="34" charset="0"/>
                <a:cs typeface="Arial" panose="020B0604020202020204" pitchFamily="34" charset="0"/>
              </a:rPr>
              <a:t>(BRL MM)</a:t>
            </a:r>
          </a:p>
        </p:txBody>
      </p:sp>
      <p:cxnSp>
        <p:nvCxnSpPr>
          <p:cNvPr id="175" name="Conector reto 174">
            <a:extLst>
              <a:ext uri="{FF2B5EF4-FFF2-40B4-BE49-F238E27FC236}">
                <a16:creationId xmlns:a16="http://schemas.microsoft.com/office/drawing/2014/main" id="{2E159A40-C758-4DF3-A5EF-AD1922112C96}"/>
              </a:ext>
            </a:extLst>
          </p:cNvPr>
          <p:cNvCxnSpPr>
            <a:cxnSpLocks/>
          </p:cNvCxnSpPr>
          <p:nvPr/>
        </p:nvCxnSpPr>
        <p:spPr>
          <a:xfrm>
            <a:off x="4810846" y="2744338"/>
            <a:ext cx="7225297"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cxnSp>
        <p:nvCxnSpPr>
          <p:cNvPr id="183" name="Conector reto 182">
            <a:extLst>
              <a:ext uri="{FF2B5EF4-FFF2-40B4-BE49-F238E27FC236}">
                <a16:creationId xmlns:a16="http://schemas.microsoft.com/office/drawing/2014/main" id="{FF09C640-193B-4E20-9AF3-9750CED0BAFB}"/>
              </a:ext>
            </a:extLst>
          </p:cNvPr>
          <p:cNvCxnSpPr>
            <a:cxnSpLocks/>
          </p:cNvCxnSpPr>
          <p:nvPr/>
        </p:nvCxnSpPr>
        <p:spPr>
          <a:xfrm>
            <a:off x="128101" y="4656987"/>
            <a:ext cx="4595972"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107" name="CaixaDeTexto 106">
            <a:extLst>
              <a:ext uri="{FF2B5EF4-FFF2-40B4-BE49-F238E27FC236}">
                <a16:creationId xmlns:a16="http://schemas.microsoft.com/office/drawing/2014/main" id="{462EEDE1-AD53-438E-BC99-4E1D94546626}"/>
              </a:ext>
            </a:extLst>
          </p:cNvPr>
          <p:cNvSpPr txBox="1"/>
          <p:nvPr/>
        </p:nvSpPr>
        <p:spPr>
          <a:xfrm>
            <a:off x="383827" y="6196114"/>
            <a:ext cx="906109" cy="338554"/>
          </a:xfrm>
          <a:prstGeom prst="rect">
            <a:avLst/>
          </a:prstGeom>
          <a:noFill/>
        </p:spPr>
        <p:txBody>
          <a:bodyPr wrap="square" rtlCol="0">
            <a:spAutoFit/>
          </a:bodyPr>
          <a:lstStyle/>
          <a:p>
            <a:pPr algn="ct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Operating</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Cash Flow</a:t>
            </a:r>
          </a:p>
        </p:txBody>
      </p:sp>
      <p:sp>
        <p:nvSpPr>
          <p:cNvPr id="108" name="CaixaDeTexto 107">
            <a:extLst>
              <a:ext uri="{FF2B5EF4-FFF2-40B4-BE49-F238E27FC236}">
                <a16:creationId xmlns:a16="http://schemas.microsoft.com/office/drawing/2014/main" id="{B0677A17-DAAB-4C3B-B5F1-485F9D4139D7}"/>
              </a:ext>
            </a:extLst>
          </p:cNvPr>
          <p:cNvSpPr txBox="1"/>
          <p:nvPr/>
        </p:nvSpPr>
        <p:spPr>
          <a:xfrm>
            <a:off x="1386591" y="6196114"/>
            <a:ext cx="906109" cy="338554"/>
          </a:xfrm>
          <a:prstGeom prst="rect">
            <a:avLst/>
          </a:prstGeom>
          <a:noFill/>
        </p:spPr>
        <p:txBody>
          <a:bodyPr wrap="square" rtlCol="0">
            <a:spAutoFit/>
          </a:bodyPr>
          <a:lstStyle/>
          <a:p>
            <a:pPr algn="ct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Investment</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Cash Flow</a:t>
            </a:r>
          </a:p>
        </p:txBody>
      </p:sp>
      <p:sp>
        <p:nvSpPr>
          <p:cNvPr id="109" name="CaixaDeTexto 108">
            <a:extLst>
              <a:ext uri="{FF2B5EF4-FFF2-40B4-BE49-F238E27FC236}">
                <a16:creationId xmlns:a16="http://schemas.microsoft.com/office/drawing/2014/main" id="{803C604F-9255-48B9-9F44-803889555692}"/>
              </a:ext>
            </a:extLst>
          </p:cNvPr>
          <p:cNvSpPr txBox="1"/>
          <p:nvPr/>
        </p:nvSpPr>
        <p:spPr>
          <a:xfrm>
            <a:off x="2458843" y="6196114"/>
            <a:ext cx="906109" cy="338554"/>
          </a:xfrm>
          <a:prstGeom prst="rect">
            <a:avLst/>
          </a:prstGeom>
          <a:noFill/>
        </p:spPr>
        <p:txBody>
          <a:bodyPr wrap="square" rtlCol="0">
            <a:spAutoFit/>
          </a:bodyPr>
          <a:lstStyle/>
          <a:p>
            <a:pPr algn="ct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Financing</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Cash Flow</a:t>
            </a:r>
          </a:p>
        </p:txBody>
      </p:sp>
      <p:sp>
        <p:nvSpPr>
          <p:cNvPr id="110" name="CaixaDeTexto 109">
            <a:extLst>
              <a:ext uri="{FF2B5EF4-FFF2-40B4-BE49-F238E27FC236}">
                <a16:creationId xmlns:a16="http://schemas.microsoft.com/office/drawing/2014/main" id="{95E96301-DE5A-411C-B6DD-FA1F923C3C3F}"/>
              </a:ext>
            </a:extLst>
          </p:cNvPr>
          <p:cNvSpPr txBox="1"/>
          <p:nvPr/>
        </p:nvSpPr>
        <p:spPr>
          <a:xfrm>
            <a:off x="3558246" y="6196114"/>
            <a:ext cx="906109" cy="215444"/>
          </a:xfrm>
          <a:prstGeom prst="rect">
            <a:avLst/>
          </a:prstGeom>
          <a:noFill/>
        </p:spPr>
        <p:txBody>
          <a:bodyPr wrap="square" rtlCol="0">
            <a:spAutoFit/>
          </a:bodyPr>
          <a:lstStyle/>
          <a:p>
            <a:pPr algn="ct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Change</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in Cash</a:t>
            </a:r>
          </a:p>
        </p:txBody>
      </p:sp>
      <p:sp>
        <p:nvSpPr>
          <p:cNvPr id="114" name="CaixaDeTexto 113">
            <a:extLst>
              <a:ext uri="{FF2B5EF4-FFF2-40B4-BE49-F238E27FC236}">
                <a16:creationId xmlns:a16="http://schemas.microsoft.com/office/drawing/2014/main" id="{EFB12CF7-8BB2-4164-A8C5-F98DB2EE31C4}"/>
              </a:ext>
            </a:extLst>
          </p:cNvPr>
          <p:cNvSpPr txBox="1"/>
          <p:nvPr/>
        </p:nvSpPr>
        <p:spPr>
          <a:xfrm>
            <a:off x="1365079" y="5990973"/>
            <a:ext cx="906109" cy="246221"/>
          </a:xfrm>
          <a:prstGeom prst="rect">
            <a:avLst/>
          </a:prstGeom>
          <a:noFill/>
        </p:spPr>
        <p:txBody>
          <a:bodyPr wrap="square" rtlCol="0">
            <a:spAutoFit/>
          </a:bodyPr>
          <a:lstStyle/>
          <a:p>
            <a:pPr algn="ctr"/>
            <a:r>
              <a:rPr lang="pt-BR" sz="1000" b="1" i="1" dirty="0">
                <a:solidFill>
                  <a:schemeClr val="bg1"/>
                </a:solidFill>
                <a:latin typeface="Arial" panose="020B0604020202020204" pitchFamily="34" charset="0"/>
                <a:cs typeface="Arial" panose="020B0604020202020204" pitchFamily="34" charset="0"/>
              </a:rPr>
              <a:t>(589.3)</a:t>
            </a:r>
          </a:p>
        </p:txBody>
      </p:sp>
      <p:cxnSp>
        <p:nvCxnSpPr>
          <p:cNvPr id="121" name="Conector reto 120">
            <a:extLst>
              <a:ext uri="{FF2B5EF4-FFF2-40B4-BE49-F238E27FC236}">
                <a16:creationId xmlns:a16="http://schemas.microsoft.com/office/drawing/2014/main" id="{D4C0FDFD-35D7-4A95-BCED-2F63EBEB7AFD}"/>
              </a:ext>
            </a:extLst>
          </p:cNvPr>
          <p:cNvCxnSpPr>
            <a:cxnSpLocks/>
          </p:cNvCxnSpPr>
          <p:nvPr/>
        </p:nvCxnSpPr>
        <p:spPr>
          <a:xfrm>
            <a:off x="4826379" y="4992726"/>
            <a:ext cx="3614306"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cxnSp>
        <p:nvCxnSpPr>
          <p:cNvPr id="142" name="Conector reto 141">
            <a:extLst>
              <a:ext uri="{FF2B5EF4-FFF2-40B4-BE49-F238E27FC236}">
                <a16:creationId xmlns:a16="http://schemas.microsoft.com/office/drawing/2014/main" id="{426C2468-1F57-4F74-B023-F63543CC7BEE}"/>
              </a:ext>
            </a:extLst>
          </p:cNvPr>
          <p:cNvCxnSpPr>
            <a:cxnSpLocks/>
          </p:cNvCxnSpPr>
          <p:nvPr/>
        </p:nvCxnSpPr>
        <p:spPr>
          <a:xfrm>
            <a:off x="8520863" y="4992726"/>
            <a:ext cx="3614400"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sp>
        <p:nvSpPr>
          <p:cNvPr id="171" name="CaixaDeTexto 170">
            <a:extLst>
              <a:ext uri="{FF2B5EF4-FFF2-40B4-BE49-F238E27FC236}">
                <a16:creationId xmlns:a16="http://schemas.microsoft.com/office/drawing/2014/main" id="{14B69B60-CFBC-4F33-AB35-6A426D7A5ED9}"/>
              </a:ext>
            </a:extLst>
          </p:cNvPr>
          <p:cNvSpPr txBox="1"/>
          <p:nvPr/>
        </p:nvSpPr>
        <p:spPr>
          <a:xfrm>
            <a:off x="4770297" y="4718750"/>
            <a:ext cx="3679690"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INVESTMENT CASH FLOW </a:t>
            </a:r>
            <a:r>
              <a:rPr lang="pt-BR" sz="1400" b="1" i="1" dirty="0">
                <a:solidFill>
                  <a:srgbClr val="1F2D61"/>
                </a:solidFill>
                <a:latin typeface="Bahnschrift SemiCondensed" panose="020B0502040204020203" pitchFamily="34" charset="0"/>
                <a:cs typeface="Arial" panose="020B0604020202020204" pitchFamily="34" charset="0"/>
              </a:rPr>
              <a:t>(</a:t>
            </a:r>
            <a:r>
              <a:rPr lang="en-US" sz="1400" b="1" i="1" dirty="0">
                <a:solidFill>
                  <a:srgbClr val="1F2D61"/>
                </a:solidFill>
                <a:latin typeface="Bahnschrift SemiCondensed" panose="020B0502040204020203" pitchFamily="34" charset="0"/>
                <a:cs typeface="Arial" panose="020B0604020202020204" pitchFamily="34" charset="0"/>
              </a:rPr>
              <a:t>BRL MM, 2017 - 2020</a:t>
            </a:r>
            <a:r>
              <a:rPr lang="pt-BR" sz="1400" b="1" i="1" dirty="0">
                <a:solidFill>
                  <a:srgbClr val="1F2D61"/>
                </a:solidFill>
                <a:latin typeface="Bahnschrift SemiCondensed" panose="020B0502040204020203" pitchFamily="34" charset="0"/>
                <a:cs typeface="Arial" panose="020B0604020202020204" pitchFamily="34" charset="0"/>
              </a:rPr>
              <a:t>)</a:t>
            </a:r>
          </a:p>
        </p:txBody>
      </p:sp>
      <p:sp>
        <p:nvSpPr>
          <p:cNvPr id="172" name="CaixaDeTexto 171">
            <a:extLst>
              <a:ext uri="{FF2B5EF4-FFF2-40B4-BE49-F238E27FC236}">
                <a16:creationId xmlns:a16="http://schemas.microsoft.com/office/drawing/2014/main" id="{75296A70-732D-4847-A492-A29C389ABC53}"/>
              </a:ext>
            </a:extLst>
          </p:cNvPr>
          <p:cNvSpPr txBox="1"/>
          <p:nvPr/>
        </p:nvSpPr>
        <p:spPr>
          <a:xfrm>
            <a:off x="8556448" y="4718750"/>
            <a:ext cx="3578815" cy="307777"/>
          </a:xfrm>
          <a:prstGeom prst="rect">
            <a:avLst/>
          </a:prstGeom>
          <a:noFill/>
        </p:spPr>
        <p:txBody>
          <a:bodyPr wrap="square" rtlCol="0">
            <a:spAutoFit/>
          </a:bodyPr>
          <a:lstStyle/>
          <a:p>
            <a:r>
              <a:rPr lang="pt-BR" sz="1400" b="1" dirty="0">
                <a:solidFill>
                  <a:srgbClr val="1F2D61"/>
                </a:solidFill>
                <a:latin typeface="Bahnschrift SemiCondensed" panose="020B0502040204020203" pitchFamily="34" charset="0"/>
                <a:cs typeface="Arial" panose="020B0604020202020204" pitchFamily="34" charset="0"/>
              </a:rPr>
              <a:t>FINANCING CASH FLOW </a:t>
            </a:r>
            <a:r>
              <a:rPr lang="pt-BR" sz="1400" b="1" i="1" dirty="0">
                <a:solidFill>
                  <a:srgbClr val="1F2D61"/>
                </a:solidFill>
                <a:latin typeface="Bahnschrift SemiCondensed" panose="020B0502040204020203" pitchFamily="34" charset="0"/>
                <a:cs typeface="Arial" panose="020B0604020202020204" pitchFamily="34" charset="0"/>
              </a:rPr>
              <a:t>(</a:t>
            </a:r>
            <a:r>
              <a:rPr lang="en-US" sz="1400" b="1" i="1" dirty="0">
                <a:solidFill>
                  <a:srgbClr val="1F2D61"/>
                </a:solidFill>
                <a:latin typeface="Bahnschrift SemiCondensed" panose="020B0502040204020203" pitchFamily="34" charset="0"/>
                <a:cs typeface="Arial" panose="020B0604020202020204" pitchFamily="34" charset="0"/>
              </a:rPr>
              <a:t>BRL MM, 2017 - 2020</a:t>
            </a:r>
            <a:r>
              <a:rPr lang="pt-BR" sz="1400" b="1" i="1" dirty="0">
                <a:solidFill>
                  <a:srgbClr val="1F2D61"/>
                </a:solidFill>
                <a:latin typeface="Bahnschrift SemiCondensed" panose="020B0502040204020203" pitchFamily="34" charset="0"/>
                <a:cs typeface="Arial" panose="020B0604020202020204" pitchFamily="34" charset="0"/>
              </a:rPr>
              <a:t>)</a:t>
            </a:r>
          </a:p>
        </p:txBody>
      </p:sp>
      <p:sp>
        <p:nvSpPr>
          <p:cNvPr id="188" name="CaixaDeTexto 187">
            <a:extLst>
              <a:ext uri="{FF2B5EF4-FFF2-40B4-BE49-F238E27FC236}">
                <a16:creationId xmlns:a16="http://schemas.microsoft.com/office/drawing/2014/main" id="{5B61C9FB-2889-4796-AD59-170FA46A6382}"/>
              </a:ext>
            </a:extLst>
          </p:cNvPr>
          <p:cNvSpPr txBox="1"/>
          <p:nvPr/>
        </p:nvSpPr>
        <p:spPr>
          <a:xfrm>
            <a:off x="4734096" y="6133065"/>
            <a:ext cx="1197502" cy="215444"/>
          </a:xfrm>
          <a:prstGeom prst="rect">
            <a:avLst/>
          </a:prstGeom>
          <a:noFill/>
        </p:spPr>
        <p:txBody>
          <a:bodyPr wrap="square" rtlCol="0">
            <a:spAutoFit/>
          </a:bodyPr>
          <a:lstStyle/>
          <a:p>
            <a:pPr algn="ct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Others</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192" name="CaixaDeTexto 191">
            <a:extLst>
              <a:ext uri="{FF2B5EF4-FFF2-40B4-BE49-F238E27FC236}">
                <a16:creationId xmlns:a16="http://schemas.microsoft.com/office/drawing/2014/main" id="{6DEB5D12-5437-42A5-AA95-51C0392CDE6B}"/>
              </a:ext>
            </a:extLst>
          </p:cNvPr>
          <p:cNvSpPr txBox="1"/>
          <p:nvPr/>
        </p:nvSpPr>
        <p:spPr>
          <a:xfrm>
            <a:off x="5615029" y="6133065"/>
            <a:ext cx="1092931" cy="338554"/>
          </a:xfrm>
          <a:prstGeom prst="rect">
            <a:avLst/>
          </a:prstGeom>
          <a:noFill/>
        </p:spPr>
        <p:txBody>
          <a:bodyPr wrap="square" rtlCol="0">
            <a:spAutoFit/>
          </a:bodyPr>
          <a:lstStyle/>
          <a:p>
            <a:pPr algn="ct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PPE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and</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Intangible</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Assets</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Acquisitions</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193" name="CaixaDeTexto 192">
            <a:extLst>
              <a:ext uri="{FF2B5EF4-FFF2-40B4-BE49-F238E27FC236}">
                <a16:creationId xmlns:a16="http://schemas.microsoft.com/office/drawing/2014/main" id="{B8F81FC6-7440-485B-A4FB-34F737064977}"/>
              </a:ext>
            </a:extLst>
          </p:cNvPr>
          <p:cNvSpPr txBox="1"/>
          <p:nvPr/>
        </p:nvSpPr>
        <p:spPr>
          <a:xfrm>
            <a:off x="6517929" y="6133065"/>
            <a:ext cx="1001657" cy="338554"/>
          </a:xfrm>
          <a:prstGeom prst="rect">
            <a:avLst/>
          </a:prstGeom>
          <a:noFill/>
        </p:spPr>
        <p:txBody>
          <a:bodyPr wrap="square" rtlCol="0">
            <a:spAutoFit/>
          </a:bodyPr>
          <a:lstStyle/>
          <a:p>
            <a:pPr algn="ct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Investments in Stock Market</a:t>
            </a:r>
          </a:p>
        </p:txBody>
      </p:sp>
      <p:sp>
        <p:nvSpPr>
          <p:cNvPr id="205" name="CaixaDeTexto 204">
            <a:extLst>
              <a:ext uri="{FF2B5EF4-FFF2-40B4-BE49-F238E27FC236}">
                <a16:creationId xmlns:a16="http://schemas.microsoft.com/office/drawing/2014/main" id="{D9D90464-AC91-4467-8289-5F153A91BCF9}"/>
              </a:ext>
            </a:extLst>
          </p:cNvPr>
          <p:cNvSpPr txBox="1"/>
          <p:nvPr/>
        </p:nvSpPr>
        <p:spPr>
          <a:xfrm rot="3523070">
            <a:off x="11616267" y="6059448"/>
            <a:ext cx="573935" cy="461665"/>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Financing</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Cash Flow</a:t>
            </a:r>
          </a:p>
        </p:txBody>
      </p:sp>
      <p:sp>
        <p:nvSpPr>
          <p:cNvPr id="244" name="CaixaDeTexto 243">
            <a:extLst>
              <a:ext uri="{FF2B5EF4-FFF2-40B4-BE49-F238E27FC236}">
                <a16:creationId xmlns:a16="http://schemas.microsoft.com/office/drawing/2014/main" id="{92A65FA9-7C94-4E04-9877-ECEFCAAD2F57}"/>
              </a:ext>
            </a:extLst>
          </p:cNvPr>
          <p:cNvSpPr txBox="1"/>
          <p:nvPr/>
        </p:nvSpPr>
        <p:spPr>
          <a:xfrm>
            <a:off x="419620" y="3810044"/>
            <a:ext cx="721543" cy="215444"/>
          </a:xfrm>
          <a:prstGeom prst="rect">
            <a:avLst/>
          </a:prstGeom>
          <a:noFill/>
        </p:spPr>
        <p:txBody>
          <a:bodyPr wrap="square" rtlCol="0">
            <a:spAutoFit/>
          </a:bodyPr>
          <a:lstStyle/>
          <a:p>
            <a:pPr algn="ctr"/>
            <a:r>
              <a:rPr lang="pt-BR" sz="800" b="1" i="1">
                <a:solidFill>
                  <a:srgbClr val="1C2056"/>
                </a:solidFill>
                <a:latin typeface="Arial" panose="020B0604020202020204" pitchFamily="34" charset="0"/>
                <a:cs typeface="Arial" panose="020B0604020202020204" pitchFamily="34" charset="0"/>
              </a:rPr>
              <a:t>98.2</a:t>
            </a:r>
            <a:endParaRPr lang="pt-BR" sz="800" b="1" i="1" dirty="0">
              <a:solidFill>
                <a:srgbClr val="1C2056"/>
              </a:solidFill>
              <a:latin typeface="Arial" panose="020B0604020202020204" pitchFamily="34" charset="0"/>
              <a:cs typeface="Arial" panose="020B0604020202020204" pitchFamily="34" charset="0"/>
            </a:endParaRPr>
          </a:p>
        </p:txBody>
      </p:sp>
      <p:sp>
        <p:nvSpPr>
          <p:cNvPr id="250" name="CaixaDeTexto 249">
            <a:extLst>
              <a:ext uri="{FF2B5EF4-FFF2-40B4-BE49-F238E27FC236}">
                <a16:creationId xmlns:a16="http://schemas.microsoft.com/office/drawing/2014/main" id="{B2C4F4CC-A45A-46F0-A662-31BD74E2E8C0}"/>
              </a:ext>
            </a:extLst>
          </p:cNvPr>
          <p:cNvSpPr txBox="1"/>
          <p:nvPr/>
        </p:nvSpPr>
        <p:spPr>
          <a:xfrm rot="3579609">
            <a:off x="4928759" y="4316788"/>
            <a:ext cx="901674" cy="338554"/>
          </a:xfrm>
          <a:prstGeom prst="rect">
            <a:avLst/>
          </a:prstGeom>
          <a:noFill/>
        </p:spPr>
        <p:txBody>
          <a:bodyPr wrap="square" rtlCol="0">
            <a:spAutoFit/>
          </a:bodyPr>
          <a:lstStyle/>
          <a:p>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Non-Cash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Items</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Adjustment</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51" name="CaixaDeTexto 250">
            <a:extLst>
              <a:ext uri="{FF2B5EF4-FFF2-40B4-BE49-F238E27FC236}">
                <a16:creationId xmlns:a16="http://schemas.microsoft.com/office/drawing/2014/main" id="{3C17DA5E-DD68-4A4A-B426-BDD503903D60}"/>
              </a:ext>
            </a:extLst>
          </p:cNvPr>
          <p:cNvSpPr txBox="1"/>
          <p:nvPr/>
        </p:nvSpPr>
        <p:spPr>
          <a:xfrm rot="3579609">
            <a:off x="6037365" y="4293409"/>
            <a:ext cx="767893" cy="215444"/>
          </a:xfrm>
          <a:prstGeom prst="rect">
            <a:avLst/>
          </a:prstGeom>
          <a:noFill/>
        </p:spPr>
        <p:txBody>
          <a:bodyPr wrap="square" rtlCol="0">
            <a:spAutoFit/>
          </a:bodyPr>
          <a:lstStyle/>
          <a:p>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Net Profit</a:t>
            </a:r>
          </a:p>
        </p:txBody>
      </p:sp>
      <p:sp>
        <p:nvSpPr>
          <p:cNvPr id="252" name="CaixaDeTexto 251">
            <a:extLst>
              <a:ext uri="{FF2B5EF4-FFF2-40B4-BE49-F238E27FC236}">
                <a16:creationId xmlns:a16="http://schemas.microsoft.com/office/drawing/2014/main" id="{1C4058BF-E126-401B-B75A-A2E1A0FB4153}"/>
              </a:ext>
            </a:extLst>
          </p:cNvPr>
          <p:cNvSpPr txBox="1"/>
          <p:nvPr/>
        </p:nvSpPr>
        <p:spPr>
          <a:xfrm rot="3579609">
            <a:off x="5450752" y="4290172"/>
            <a:ext cx="823439" cy="215444"/>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Suppliers</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53" name="CaixaDeTexto 252">
            <a:extLst>
              <a:ext uri="{FF2B5EF4-FFF2-40B4-BE49-F238E27FC236}">
                <a16:creationId xmlns:a16="http://schemas.microsoft.com/office/drawing/2014/main" id="{00EC08D0-AEF8-4534-A6AC-C8BC4AE82DD3}"/>
              </a:ext>
            </a:extLst>
          </p:cNvPr>
          <p:cNvSpPr txBox="1"/>
          <p:nvPr/>
        </p:nvSpPr>
        <p:spPr>
          <a:xfrm rot="3579609">
            <a:off x="6561690" y="4255824"/>
            <a:ext cx="823439" cy="338554"/>
          </a:xfrm>
          <a:prstGeom prst="rect">
            <a:avLst/>
          </a:prstGeom>
          <a:noFill/>
        </p:spPr>
        <p:txBody>
          <a:bodyPr wrap="square" rtlCol="0">
            <a:spAutoFit/>
          </a:bodyPr>
          <a:lstStyle/>
          <a:p>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Taxes &amp;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Contributions</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54" name="CaixaDeTexto 253">
            <a:extLst>
              <a:ext uri="{FF2B5EF4-FFF2-40B4-BE49-F238E27FC236}">
                <a16:creationId xmlns:a16="http://schemas.microsoft.com/office/drawing/2014/main" id="{2DB2C7E3-58A6-4AFC-9967-8086C0111441}"/>
              </a:ext>
            </a:extLst>
          </p:cNvPr>
          <p:cNvSpPr txBox="1"/>
          <p:nvPr/>
        </p:nvSpPr>
        <p:spPr>
          <a:xfrm rot="3579609">
            <a:off x="10375961" y="4290172"/>
            <a:ext cx="823439" cy="215444"/>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Others</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55" name="CaixaDeTexto 254">
            <a:extLst>
              <a:ext uri="{FF2B5EF4-FFF2-40B4-BE49-F238E27FC236}">
                <a16:creationId xmlns:a16="http://schemas.microsoft.com/office/drawing/2014/main" id="{5A90B82D-4AA4-4ED3-8FA4-F2E877E5DFF6}"/>
              </a:ext>
            </a:extLst>
          </p:cNvPr>
          <p:cNvSpPr txBox="1"/>
          <p:nvPr/>
        </p:nvSpPr>
        <p:spPr>
          <a:xfrm rot="3579609">
            <a:off x="8731554" y="4255824"/>
            <a:ext cx="823439" cy="338554"/>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Recoverable</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Taxes</a:t>
            </a:r>
          </a:p>
        </p:txBody>
      </p:sp>
      <p:sp>
        <p:nvSpPr>
          <p:cNvPr id="256" name="CaixaDeTexto 255">
            <a:extLst>
              <a:ext uri="{FF2B5EF4-FFF2-40B4-BE49-F238E27FC236}">
                <a16:creationId xmlns:a16="http://schemas.microsoft.com/office/drawing/2014/main" id="{FFDE247F-D7D2-4325-8079-74DA6D59EFAA}"/>
              </a:ext>
            </a:extLst>
          </p:cNvPr>
          <p:cNvSpPr txBox="1"/>
          <p:nvPr/>
        </p:nvSpPr>
        <p:spPr>
          <a:xfrm rot="3579609">
            <a:off x="9826343" y="4255824"/>
            <a:ext cx="823439" cy="338554"/>
          </a:xfrm>
          <a:prstGeom prst="rect">
            <a:avLst/>
          </a:prstGeom>
          <a:noFill/>
        </p:spPr>
        <p:txBody>
          <a:bodyPr wrap="square" rtlCol="0">
            <a:spAutoFit/>
          </a:bodyPr>
          <a:lstStyle/>
          <a:p>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Other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Obligations</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58" name="CaixaDeTexto 257">
            <a:extLst>
              <a:ext uri="{FF2B5EF4-FFF2-40B4-BE49-F238E27FC236}">
                <a16:creationId xmlns:a16="http://schemas.microsoft.com/office/drawing/2014/main" id="{AF4DB3D7-2E9F-4839-9C8C-8282B617C46F}"/>
              </a:ext>
            </a:extLst>
          </p:cNvPr>
          <p:cNvSpPr txBox="1"/>
          <p:nvPr/>
        </p:nvSpPr>
        <p:spPr>
          <a:xfrm rot="3579609">
            <a:off x="11453193" y="4187662"/>
            <a:ext cx="665482" cy="338554"/>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Operating</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Cash Flow</a:t>
            </a:r>
          </a:p>
        </p:txBody>
      </p:sp>
      <p:sp>
        <p:nvSpPr>
          <p:cNvPr id="270" name="CaixaDeTexto 269">
            <a:extLst>
              <a:ext uri="{FF2B5EF4-FFF2-40B4-BE49-F238E27FC236}">
                <a16:creationId xmlns:a16="http://schemas.microsoft.com/office/drawing/2014/main" id="{191EC9C6-AA20-499B-9651-708489AF9F08}"/>
              </a:ext>
            </a:extLst>
          </p:cNvPr>
          <p:cNvSpPr txBox="1"/>
          <p:nvPr/>
        </p:nvSpPr>
        <p:spPr>
          <a:xfrm rot="3523070">
            <a:off x="8661263" y="6131091"/>
            <a:ext cx="741595" cy="461665"/>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Debt</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and</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Financing</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Raise</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71" name="CaixaDeTexto 270">
            <a:extLst>
              <a:ext uri="{FF2B5EF4-FFF2-40B4-BE49-F238E27FC236}">
                <a16:creationId xmlns:a16="http://schemas.microsoft.com/office/drawing/2014/main" id="{94901057-9D8A-473E-AA87-22EC74EFE4CF}"/>
              </a:ext>
            </a:extLst>
          </p:cNvPr>
          <p:cNvSpPr txBox="1"/>
          <p:nvPr/>
        </p:nvSpPr>
        <p:spPr>
          <a:xfrm rot="3523070">
            <a:off x="9126287" y="6233745"/>
            <a:ext cx="843323" cy="215444"/>
          </a:xfrm>
          <a:prstGeom prst="rect">
            <a:avLst/>
          </a:prstGeom>
          <a:noFill/>
        </p:spPr>
        <p:txBody>
          <a:bodyPr wrap="square" rtlCol="0">
            <a:spAutoFit/>
          </a:bodyPr>
          <a:lstStyle/>
          <a:p>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Capital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Raise</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72" name="CaixaDeTexto 271">
            <a:extLst>
              <a:ext uri="{FF2B5EF4-FFF2-40B4-BE49-F238E27FC236}">
                <a16:creationId xmlns:a16="http://schemas.microsoft.com/office/drawing/2014/main" id="{73F77B9B-69A5-47EB-9FD9-7844357201D9}"/>
              </a:ext>
            </a:extLst>
          </p:cNvPr>
          <p:cNvSpPr txBox="1"/>
          <p:nvPr/>
        </p:nvSpPr>
        <p:spPr>
          <a:xfrm rot="3523070">
            <a:off x="9634022" y="6233745"/>
            <a:ext cx="843323" cy="215444"/>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Others</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73" name="CaixaDeTexto 272">
            <a:extLst>
              <a:ext uri="{FF2B5EF4-FFF2-40B4-BE49-F238E27FC236}">
                <a16:creationId xmlns:a16="http://schemas.microsoft.com/office/drawing/2014/main" id="{2A54AFD1-FCDF-40F3-AB6D-E4A516D762B9}"/>
              </a:ext>
            </a:extLst>
          </p:cNvPr>
          <p:cNvSpPr txBox="1"/>
          <p:nvPr/>
        </p:nvSpPr>
        <p:spPr>
          <a:xfrm rot="3523070">
            <a:off x="10098718" y="6158266"/>
            <a:ext cx="735939" cy="338554"/>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Dividend</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Payments</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274" name="CaixaDeTexto 273">
            <a:extLst>
              <a:ext uri="{FF2B5EF4-FFF2-40B4-BE49-F238E27FC236}">
                <a16:creationId xmlns:a16="http://schemas.microsoft.com/office/drawing/2014/main" id="{6010FA4D-C32E-4144-B199-9E4334CBB160}"/>
              </a:ext>
            </a:extLst>
          </p:cNvPr>
          <p:cNvSpPr txBox="1"/>
          <p:nvPr/>
        </p:nvSpPr>
        <p:spPr>
          <a:xfrm rot="3523070">
            <a:off x="11054449" y="6162060"/>
            <a:ext cx="814071" cy="461665"/>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Debt</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and</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Financing</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Payments</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pic>
        <p:nvPicPr>
          <p:cNvPr id="8" name="Imagem 7" descr="Uma imagem contendo Logotipo&#10;&#10;Descrição gerada automaticamente">
            <a:extLst>
              <a:ext uri="{FF2B5EF4-FFF2-40B4-BE49-F238E27FC236}">
                <a16:creationId xmlns:a16="http://schemas.microsoft.com/office/drawing/2014/main" id="{90768428-802B-FC60-964F-A72106F69D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1600" y="1105028"/>
            <a:ext cx="1078994" cy="1258217"/>
          </a:xfrm>
          <a:prstGeom prst="rect">
            <a:avLst/>
          </a:prstGeom>
        </p:spPr>
      </p:pic>
      <p:pic>
        <p:nvPicPr>
          <p:cNvPr id="15" name="Imagem 14" descr="Forma&#10;&#10;Descrição gerada automaticamente">
            <a:extLst>
              <a:ext uri="{FF2B5EF4-FFF2-40B4-BE49-F238E27FC236}">
                <a16:creationId xmlns:a16="http://schemas.microsoft.com/office/drawing/2014/main" id="{85671268-1035-8FEB-3320-A099D8BD20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1204" y="1105028"/>
            <a:ext cx="1078994" cy="1258217"/>
          </a:xfrm>
          <a:prstGeom prst="rect">
            <a:avLst/>
          </a:prstGeom>
        </p:spPr>
      </p:pic>
      <p:pic>
        <p:nvPicPr>
          <p:cNvPr id="17" name="Imagem 16" descr="Gráfico&#10;&#10;Descrição gerada automaticamente">
            <a:extLst>
              <a:ext uri="{FF2B5EF4-FFF2-40B4-BE49-F238E27FC236}">
                <a16:creationId xmlns:a16="http://schemas.microsoft.com/office/drawing/2014/main" id="{3E5768CD-A8BA-FB07-1304-2111220166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90036" y="1105028"/>
            <a:ext cx="1078994" cy="1258217"/>
          </a:xfrm>
          <a:prstGeom prst="rect">
            <a:avLst/>
          </a:prstGeom>
        </p:spPr>
      </p:pic>
      <p:sp>
        <p:nvSpPr>
          <p:cNvPr id="21" name="CaixaDeTexto 20">
            <a:extLst>
              <a:ext uri="{FF2B5EF4-FFF2-40B4-BE49-F238E27FC236}">
                <a16:creationId xmlns:a16="http://schemas.microsoft.com/office/drawing/2014/main" id="{6B15597C-947E-FF3C-B197-8DF3F536125F}"/>
              </a:ext>
            </a:extLst>
          </p:cNvPr>
          <p:cNvSpPr txBox="1"/>
          <p:nvPr/>
        </p:nvSpPr>
        <p:spPr>
          <a:xfrm>
            <a:off x="2420001" y="1202555"/>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44.0</a:t>
            </a:r>
          </a:p>
        </p:txBody>
      </p:sp>
      <p:sp>
        <p:nvSpPr>
          <p:cNvPr id="22" name="CaixaDeTexto 21">
            <a:extLst>
              <a:ext uri="{FF2B5EF4-FFF2-40B4-BE49-F238E27FC236}">
                <a16:creationId xmlns:a16="http://schemas.microsoft.com/office/drawing/2014/main" id="{DE777DD0-F28A-D1BA-5248-612BC728B50E}"/>
              </a:ext>
            </a:extLst>
          </p:cNvPr>
          <p:cNvSpPr txBox="1"/>
          <p:nvPr/>
        </p:nvSpPr>
        <p:spPr>
          <a:xfrm>
            <a:off x="2413149" y="1467457"/>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(58.2)</a:t>
            </a:r>
          </a:p>
        </p:txBody>
      </p:sp>
      <p:sp>
        <p:nvSpPr>
          <p:cNvPr id="23" name="CaixaDeTexto 22">
            <a:extLst>
              <a:ext uri="{FF2B5EF4-FFF2-40B4-BE49-F238E27FC236}">
                <a16:creationId xmlns:a16="http://schemas.microsoft.com/office/drawing/2014/main" id="{0D0E6CC7-7809-C7F5-7513-61C7E8EA10FE}"/>
              </a:ext>
            </a:extLst>
          </p:cNvPr>
          <p:cNvSpPr txBox="1"/>
          <p:nvPr/>
        </p:nvSpPr>
        <p:spPr>
          <a:xfrm>
            <a:off x="2037947" y="1743573"/>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(80.4)</a:t>
            </a:r>
          </a:p>
        </p:txBody>
      </p:sp>
      <p:sp>
        <p:nvSpPr>
          <p:cNvPr id="24" name="CaixaDeTexto 23">
            <a:extLst>
              <a:ext uri="{FF2B5EF4-FFF2-40B4-BE49-F238E27FC236}">
                <a16:creationId xmlns:a16="http://schemas.microsoft.com/office/drawing/2014/main" id="{1C15B805-1A5A-E6A7-E450-BFC1F5C1C083}"/>
              </a:ext>
            </a:extLst>
          </p:cNvPr>
          <p:cNvSpPr txBox="1"/>
          <p:nvPr/>
        </p:nvSpPr>
        <p:spPr>
          <a:xfrm>
            <a:off x="2109217" y="2019560"/>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(94.5)</a:t>
            </a:r>
          </a:p>
        </p:txBody>
      </p:sp>
      <p:sp>
        <p:nvSpPr>
          <p:cNvPr id="25" name="CaixaDeTexto 24">
            <a:extLst>
              <a:ext uri="{FF2B5EF4-FFF2-40B4-BE49-F238E27FC236}">
                <a16:creationId xmlns:a16="http://schemas.microsoft.com/office/drawing/2014/main" id="{B8E88DF6-CD2D-D75A-8F72-9E31136EBD14}"/>
              </a:ext>
            </a:extLst>
          </p:cNvPr>
          <p:cNvSpPr txBox="1"/>
          <p:nvPr/>
        </p:nvSpPr>
        <p:spPr>
          <a:xfrm>
            <a:off x="3657238" y="1189666"/>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170.2</a:t>
            </a:r>
          </a:p>
        </p:txBody>
      </p:sp>
      <p:sp>
        <p:nvSpPr>
          <p:cNvPr id="26" name="CaixaDeTexto 25">
            <a:extLst>
              <a:ext uri="{FF2B5EF4-FFF2-40B4-BE49-F238E27FC236}">
                <a16:creationId xmlns:a16="http://schemas.microsoft.com/office/drawing/2014/main" id="{C793CB2D-D747-25ED-E024-44FF25D99CD3}"/>
              </a:ext>
            </a:extLst>
          </p:cNvPr>
          <p:cNvSpPr txBox="1"/>
          <p:nvPr/>
        </p:nvSpPr>
        <p:spPr>
          <a:xfrm>
            <a:off x="3665098" y="1465705"/>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(60.1)</a:t>
            </a:r>
          </a:p>
        </p:txBody>
      </p:sp>
      <p:sp>
        <p:nvSpPr>
          <p:cNvPr id="27" name="CaixaDeTexto 26">
            <a:extLst>
              <a:ext uri="{FF2B5EF4-FFF2-40B4-BE49-F238E27FC236}">
                <a16:creationId xmlns:a16="http://schemas.microsoft.com/office/drawing/2014/main" id="{C83A3223-D94E-8CE8-1F5E-36D609B4BFBB}"/>
              </a:ext>
            </a:extLst>
          </p:cNvPr>
          <p:cNvSpPr txBox="1"/>
          <p:nvPr/>
        </p:nvSpPr>
        <p:spPr>
          <a:xfrm>
            <a:off x="3362557" y="1741744"/>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(61.5)</a:t>
            </a:r>
          </a:p>
        </p:txBody>
      </p:sp>
      <p:sp>
        <p:nvSpPr>
          <p:cNvPr id="28" name="CaixaDeTexto 27">
            <a:extLst>
              <a:ext uri="{FF2B5EF4-FFF2-40B4-BE49-F238E27FC236}">
                <a16:creationId xmlns:a16="http://schemas.microsoft.com/office/drawing/2014/main" id="{4F467144-69D7-0456-480D-DD2FC1F2968D}"/>
              </a:ext>
            </a:extLst>
          </p:cNvPr>
          <p:cNvSpPr txBox="1"/>
          <p:nvPr/>
        </p:nvSpPr>
        <p:spPr>
          <a:xfrm>
            <a:off x="3303493" y="2016681"/>
            <a:ext cx="566897" cy="215444"/>
          </a:xfrm>
          <a:prstGeom prst="rect">
            <a:avLst/>
          </a:prstGeom>
          <a:noFill/>
        </p:spPr>
        <p:txBody>
          <a:bodyPr wrap="square" rtlCol="0">
            <a:spAutoFit/>
          </a:bodyPr>
          <a:lstStyle/>
          <a:p>
            <a:pPr algn="r"/>
            <a:r>
              <a:rPr lang="pt-BR" sz="800" b="1" i="1" dirty="0">
                <a:solidFill>
                  <a:srgbClr val="577590"/>
                </a:solidFill>
                <a:latin typeface="Arial" panose="020B0604020202020204" pitchFamily="34" charset="0"/>
                <a:cs typeface="Arial" panose="020B0604020202020204" pitchFamily="34" charset="0"/>
              </a:rPr>
              <a:t>48.7</a:t>
            </a:r>
          </a:p>
        </p:txBody>
      </p:sp>
      <p:sp>
        <p:nvSpPr>
          <p:cNvPr id="29" name="CaixaDeTexto 28">
            <a:extLst>
              <a:ext uri="{FF2B5EF4-FFF2-40B4-BE49-F238E27FC236}">
                <a16:creationId xmlns:a16="http://schemas.microsoft.com/office/drawing/2014/main" id="{3B9C0BE7-0733-684C-7D95-068230FBBA08}"/>
              </a:ext>
            </a:extLst>
          </p:cNvPr>
          <p:cNvSpPr txBox="1"/>
          <p:nvPr/>
        </p:nvSpPr>
        <p:spPr>
          <a:xfrm>
            <a:off x="4758242" y="1199374"/>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145.8</a:t>
            </a:r>
          </a:p>
        </p:txBody>
      </p:sp>
      <p:sp>
        <p:nvSpPr>
          <p:cNvPr id="30" name="CaixaDeTexto 29">
            <a:extLst>
              <a:ext uri="{FF2B5EF4-FFF2-40B4-BE49-F238E27FC236}">
                <a16:creationId xmlns:a16="http://schemas.microsoft.com/office/drawing/2014/main" id="{9459AAB6-122B-69D1-589E-BB677DBBBDC8}"/>
              </a:ext>
            </a:extLst>
          </p:cNvPr>
          <p:cNvSpPr txBox="1"/>
          <p:nvPr/>
        </p:nvSpPr>
        <p:spPr>
          <a:xfrm>
            <a:off x="4450648" y="1474108"/>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(554.3)</a:t>
            </a:r>
          </a:p>
        </p:txBody>
      </p:sp>
      <p:sp>
        <p:nvSpPr>
          <p:cNvPr id="41" name="CaixaDeTexto 40">
            <a:extLst>
              <a:ext uri="{FF2B5EF4-FFF2-40B4-BE49-F238E27FC236}">
                <a16:creationId xmlns:a16="http://schemas.microsoft.com/office/drawing/2014/main" id="{A6BBA518-D0AE-79E2-077E-9E9B08C1CFEF}"/>
              </a:ext>
            </a:extLst>
          </p:cNvPr>
          <p:cNvSpPr txBox="1"/>
          <p:nvPr/>
        </p:nvSpPr>
        <p:spPr>
          <a:xfrm>
            <a:off x="4841607" y="1750881"/>
            <a:ext cx="695225" cy="215444"/>
          </a:xfrm>
          <a:prstGeom prst="rect">
            <a:avLst/>
          </a:prstGeom>
          <a:noFill/>
        </p:spPr>
        <p:txBody>
          <a:bodyPr wrap="square" rtlCol="0">
            <a:spAutoFit/>
          </a:bodyPr>
          <a:lstStyle/>
          <a:p>
            <a:pPr algn="r"/>
            <a:r>
              <a:rPr lang="pt-BR" sz="800" b="1" i="1" dirty="0">
                <a:solidFill>
                  <a:schemeClr val="accent6">
                    <a:lumMod val="50000"/>
                  </a:schemeClr>
                </a:solidFill>
                <a:latin typeface="Arial" panose="020B0604020202020204" pitchFamily="34" charset="0"/>
                <a:cs typeface="Arial" panose="020B0604020202020204" pitchFamily="34" charset="0"/>
              </a:rPr>
              <a:t>1,517.2</a:t>
            </a:r>
          </a:p>
        </p:txBody>
      </p:sp>
      <p:sp>
        <p:nvSpPr>
          <p:cNvPr id="42" name="CaixaDeTexto 41">
            <a:extLst>
              <a:ext uri="{FF2B5EF4-FFF2-40B4-BE49-F238E27FC236}">
                <a16:creationId xmlns:a16="http://schemas.microsoft.com/office/drawing/2014/main" id="{4D09C9E3-F236-D581-7CD6-26253EC724AE}"/>
              </a:ext>
            </a:extLst>
          </p:cNvPr>
          <p:cNvSpPr txBox="1"/>
          <p:nvPr/>
        </p:nvSpPr>
        <p:spPr>
          <a:xfrm>
            <a:off x="4859191" y="2015492"/>
            <a:ext cx="695225"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1,108.7</a:t>
            </a:r>
          </a:p>
        </p:txBody>
      </p:sp>
      <p:sp>
        <p:nvSpPr>
          <p:cNvPr id="43" name="CaixaDeTexto 42">
            <a:extLst>
              <a:ext uri="{FF2B5EF4-FFF2-40B4-BE49-F238E27FC236}">
                <a16:creationId xmlns:a16="http://schemas.microsoft.com/office/drawing/2014/main" id="{D58F6D43-5EEE-A237-0232-9F0D3D533504}"/>
              </a:ext>
            </a:extLst>
          </p:cNvPr>
          <p:cNvSpPr txBox="1"/>
          <p:nvPr/>
        </p:nvSpPr>
        <p:spPr>
          <a:xfrm>
            <a:off x="5842064" y="1173766"/>
            <a:ext cx="566897" cy="215444"/>
          </a:xfrm>
          <a:prstGeom prst="rect">
            <a:avLst/>
          </a:prstGeom>
          <a:noFill/>
        </p:spPr>
        <p:txBody>
          <a:bodyPr wrap="square" rtlCol="0">
            <a:spAutoFit/>
          </a:bodyPr>
          <a:lstStyle/>
          <a:p>
            <a:pPr algn="r"/>
            <a:r>
              <a:rPr lang="pt-BR" sz="800" b="1" i="1" dirty="0">
                <a:solidFill>
                  <a:srgbClr val="FF0000"/>
                </a:solidFill>
                <a:latin typeface="Arial" panose="020B0604020202020204" pitchFamily="34" charset="0"/>
                <a:cs typeface="Arial" panose="020B0604020202020204" pitchFamily="34" charset="0"/>
              </a:rPr>
              <a:t>(326.4)</a:t>
            </a:r>
          </a:p>
        </p:txBody>
      </p:sp>
      <p:sp>
        <p:nvSpPr>
          <p:cNvPr id="45" name="CaixaDeTexto 44">
            <a:extLst>
              <a:ext uri="{FF2B5EF4-FFF2-40B4-BE49-F238E27FC236}">
                <a16:creationId xmlns:a16="http://schemas.microsoft.com/office/drawing/2014/main" id="{EB45DF38-2150-7564-8B94-8D1E449916AB}"/>
              </a:ext>
            </a:extLst>
          </p:cNvPr>
          <p:cNvSpPr txBox="1"/>
          <p:nvPr/>
        </p:nvSpPr>
        <p:spPr>
          <a:xfrm>
            <a:off x="5842064" y="1485899"/>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83.3</a:t>
            </a:r>
          </a:p>
        </p:txBody>
      </p:sp>
      <p:sp>
        <p:nvSpPr>
          <p:cNvPr id="46" name="CaixaDeTexto 45">
            <a:extLst>
              <a:ext uri="{FF2B5EF4-FFF2-40B4-BE49-F238E27FC236}">
                <a16:creationId xmlns:a16="http://schemas.microsoft.com/office/drawing/2014/main" id="{C6C14460-F264-D490-E707-751663FE7D03}"/>
              </a:ext>
            </a:extLst>
          </p:cNvPr>
          <p:cNvSpPr txBox="1"/>
          <p:nvPr/>
        </p:nvSpPr>
        <p:spPr>
          <a:xfrm>
            <a:off x="5878045" y="1745279"/>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(883.0)</a:t>
            </a:r>
          </a:p>
        </p:txBody>
      </p:sp>
      <p:sp>
        <p:nvSpPr>
          <p:cNvPr id="47" name="CaixaDeTexto 46">
            <a:extLst>
              <a:ext uri="{FF2B5EF4-FFF2-40B4-BE49-F238E27FC236}">
                <a16:creationId xmlns:a16="http://schemas.microsoft.com/office/drawing/2014/main" id="{C34047A3-1EDA-4CF8-8BA3-CBCCA526F9C7}"/>
              </a:ext>
            </a:extLst>
          </p:cNvPr>
          <p:cNvSpPr txBox="1"/>
          <p:nvPr/>
        </p:nvSpPr>
        <p:spPr>
          <a:xfrm>
            <a:off x="5893323" y="2024130"/>
            <a:ext cx="695225"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(1,126.1)</a:t>
            </a:r>
          </a:p>
        </p:txBody>
      </p:sp>
      <p:sp>
        <p:nvSpPr>
          <p:cNvPr id="49" name="CaixaDeTexto 48">
            <a:extLst>
              <a:ext uri="{FF2B5EF4-FFF2-40B4-BE49-F238E27FC236}">
                <a16:creationId xmlns:a16="http://schemas.microsoft.com/office/drawing/2014/main" id="{9C8B5BF6-67E6-BA91-2976-A23C3E4191B7}"/>
              </a:ext>
            </a:extLst>
          </p:cNvPr>
          <p:cNvSpPr txBox="1"/>
          <p:nvPr/>
        </p:nvSpPr>
        <p:spPr>
          <a:xfrm>
            <a:off x="8691718" y="692690"/>
            <a:ext cx="3345171" cy="200055"/>
          </a:xfrm>
          <a:prstGeom prst="rect">
            <a:avLst/>
          </a:prstGeom>
          <a:noFill/>
        </p:spPr>
        <p:txBody>
          <a:bodyPr wrap="square" rtlCol="0">
            <a:spAutoFit/>
          </a:bodyPr>
          <a:lstStyle/>
          <a:p>
            <a:pPr algn="r"/>
            <a:r>
              <a:rPr lang="en-US" sz="700" b="1" i="1" dirty="0">
                <a:solidFill>
                  <a:schemeClr val="tx1">
                    <a:lumMod val="65000"/>
                    <a:lumOff val="35000"/>
                  </a:schemeClr>
                </a:solidFill>
                <a:latin typeface="Arial" panose="020B0604020202020204" pitchFamily="34" charset="0"/>
                <a:cs typeface="Arial" panose="020B0604020202020204" pitchFamily="34" charset="0"/>
              </a:rPr>
              <a:t>Data: Audited Financial Statements of </a:t>
            </a:r>
            <a:r>
              <a:rPr lang="en-US" sz="700" b="1" i="1" dirty="0" err="1">
                <a:solidFill>
                  <a:schemeClr val="tx1">
                    <a:lumMod val="65000"/>
                    <a:lumOff val="35000"/>
                  </a:schemeClr>
                </a:solidFill>
                <a:latin typeface="Arial" panose="020B0604020202020204" pitchFamily="34" charset="0"/>
                <a:cs typeface="Arial" panose="020B0604020202020204" pitchFamily="34" charset="0"/>
              </a:rPr>
              <a:t>Mineração</a:t>
            </a:r>
            <a:r>
              <a:rPr lang="en-US" sz="700" b="1" i="1" dirty="0">
                <a:solidFill>
                  <a:schemeClr val="tx1">
                    <a:lumMod val="65000"/>
                    <a:lumOff val="35000"/>
                  </a:schemeClr>
                </a:solidFill>
                <a:latin typeface="Arial" panose="020B0604020202020204" pitchFamily="34" charset="0"/>
                <a:cs typeface="Arial" panose="020B0604020202020204" pitchFamily="34" charset="0"/>
              </a:rPr>
              <a:t> </a:t>
            </a:r>
            <a:r>
              <a:rPr lang="en-US" sz="700" b="1" i="1" dirty="0" err="1">
                <a:solidFill>
                  <a:schemeClr val="tx1">
                    <a:lumMod val="65000"/>
                    <a:lumOff val="35000"/>
                  </a:schemeClr>
                </a:solidFill>
                <a:latin typeface="Arial" panose="020B0604020202020204" pitchFamily="34" charset="0"/>
                <a:cs typeface="Arial" panose="020B0604020202020204" pitchFamily="34" charset="0"/>
              </a:rPr>
              <a:t>Buritirama</a:t>
            </a:r>
            <a:r>
              <a:rPr lang="en-US" sz="700" b="1" i="1" dirty="0">
                <a:solidFill>
                  <a:schemeClr val="tx1">
                    <a:lumMod val="65000"/>
                    <a:lumOff val="35000"/>
                  </a:schemeClr>
                </a:solidFill>
                <a:latin typeface="Arial" panose="020B0604020202020204" pitchFamily="34" charset="0"/>
                <a:cs typeface="Arial" panose="020B0604020202020204" pitchFamily="34" charset="0"/>
              </a:rPr>
              <a:t> (2017-2020)</a:t>
            </a:r>
            <a:endParaRPr lang="pt-BR" sz="700" b="1"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3" name="CaixaDeTexto 52">
            <a:extLst>
              <a:ext uri="{FF2B5EF4-FFF2-40B4-BE49-F238E27FC236}">
                <a16:creationId xmlns:a16="http://schemas.microsoft.com/office/drawing/2014/main" id="{E27FB5B5-6380-1339-1545-977EF18C7013}"/>
              </a:ext>
            </a:extLst>
          </p:cNvPr>
          <p:cNvSpPr txBox="1"/>
          <p:nvPr/>
        </p:nvSpPr>
        <p:spPr>
          <a:xfrm>
            <a:off x="1484481" y="3768614"/>
            <a:ext cx="721543" cy="215444"/>
          </a:xfrm>
          <a:prstGeom prst="rect">
            <a:avLst/>
          </a:prstGeom>
          <a:noFill/>
        </p:spPr>
        <p:txBody>
          <a:bodyPr wrap="square" rtlCol="0">
            <a:spAutoFit/>
          </a:bodyPr>
          <a:lstStyle/>
          <a:p>
            <a:pPr algn="ctr"/>
            <a:r>
              <a:rPr lang="pt-BR" sz="800" b="1" i="1">
                <a:solidFill>
                  <a:srgbClr val="1C2056"/>
                </a:solidFill>
                <a:latin typeface="Arial" panose="020B0604020202020204" pitchFamily="34" charset="0"/>
                <a:cs typeface="Arial" panose="020B0604020202020204" pitchFamily="34" charset="0"/>
              </a:rPr>
              <a:t>146.9</a:t>
            </a:r>
            <a:endParaRPr lang="pt-BR" sz="800" b="1" i="1" dirty="0">
              <a:solidFill>
                <a:srgbClr val="1C2056"/>
              </a:solidFill>
              <a:latin typeface="Arial" panose="020B0604020202020204" pitchFamily="34" charset="0"/>
              <a:cs typeface="Arial" panose="020B0604020202020204" pitchFamily="34" charset="0"/>
            </a:endParaRPr>
          </a:p>
        </p:txBody>
      </p:sp>
      <p:sp>
        <p:nvSpPr>
          <p:cNvPr id="54" name="CaixaDeTexto 53">
            <a:extLst>
              <a:ext uri="{FF2B5EF4-FFF2-40B4-BE49-F238E27FC236}">
                <a16:creationId xmlns:a16="http://schemas.microsoft.com/office/drawing/2014/main" id="{4F134E9E-88A6-C22C-0BB7-AF2E6AB32D4D}"/>
              </a:ext>
            </a:extLst>
          </p:cNvPr>
          <p:cNvSpPr txBox="1"/>
          <p:nvPr/>
        </p:nvSpPr>
        <p:spPr>
          <a:xfrm>
            <a:off x="2538543" y="2872852"/>
            <a:ext cx="721543" cy="215444"/>
          </a:xfrm>
          <a:prstGeom prst="rect">
            <a:avLst/>
          </a:prstGeom>
          <a:noFill/>
        </p:spPr>
        <p:txBody>
          <a:bodyPr wrap="square" rtlCol="0">
            <a:spAutoFit/>
          </a:bodyPr>
          <a:lstStyle/>
          <a:p>
            <a:pPr algn="ctr"/>
            <a:r>
              <a:rPr lang="pt-BR" sz="800" b="1" i="1" dirty="0">
                <a:solidFill>
                  <a:srgbClr val="1C2056"/>
                </a:solidFill>
                <a:latin typeface="Arial" panose="020B0604020202020204" pitchFamily="34" charset="0"/>
                <a:cs typeface="Arial" panose="020B0604020202020204" pitchFamily="34" charset="0"/>
              </a:rPr>
              <a:t>1,255.6</a:t>
            </a:r>
          </a:p>
        </p:txBody>
      </p:sp>
      <p:sp>
        <p:nvSpPr>
          <p:cNvPr id="55" name="CaixaDeTexto 54">
            <a:extLst>
              <a:ext uri="{FF2B5EF4-FFF2-40B4-BE49-F238E27FC236}">
                <a16:creationId xmlns:a16="http://schemas.microsoft.com/office/drawing/2014/main" id="{5997180F-D320-B557-FD19-BB1FF0F7C920}"/>
              </a:ext>
            </a:extLst>
          </p:cNvPr>
          <p:cNvSpPr txBox="1"/>
          <p:nvPr/>
        </p:nvSpPr>
        <p:spPr>
          <a:xfrm>
            <a:off x="3645885" y="3785519"/>
            <a:ext cx="721543" cy="215444"/>
          </a:xfrm>
          <a:prstGeom prst="rect">
            <a:avLst/>
          </a:prstGeom>
          <a:noFill/>
        </p:spPr>
        <p:txBody>
          <a:bodyPr wrap="square" rtlCol="0">
            <a:spAutoFit/>
          </a:bodyPr>
          <a:lstStyle/>
          <a:p>
            <a:pPr algn="ctr"/>
            <a:r>
              <a:rPr lang="pt-BR" sz="800" b="1" i="1" dirty="0">
                <a:solidFill>
                  <a:srgbClr val="1C2056"/>
                </a:solidFill>
                <a:latin typeface="Arial" panose="020B0604020202020204" pitchFamily="34" charset="0"/>
                <a:cs typeface="Arial" panose="020B0604020202020204" pitchFamily="34" charset="0"/>
              </a:rPr>
              <a:t>129.5</a:t>
            </a:r>
          </a:p>
        </p:txBody>
      </p:sp>
      <p:sp>
        <p:nvSpPr>
          <p:cNvPr id="58" name="CaixaDeTexto 57">
            <a:extLst>
              <a:ext uri="{FF2B5EF4-FFF2-40B4-BE49-F238E27FC236}">
                <a16:creationId xmlns:a16="http://schemas.microsoft.com/office/drawing/2014/main" id="{580CD5EF-9960-1A5C-A4CE-51936C653C8E}"/>
              </a:ext>
            </a:extLst>
          </p:cNvPr>
          <p:cNvSpPr txBox="1"/>
          <p:nvPr/>
        </p:nvSpPr>
        <p:spPr>
          <a:xfrm>
            <a:off x="475966" y="5194933"/>
            <a:ext cx="721543" cy="246221"/>
          </a:xfrm>
          <a:prstGeom prst="rect">
            <a:avLst/>
          </a:prstGeom>
          <a:noFill/>
        </p:spPr>
        <p:txBody>
          <a:bodyPr wrap="square" rtlCol="0">
            <a:spAutoFit/>
          </a:bodyPr>
          <a:lstStyle/>
          <a:p>
            <a:pPr algn="ctr"/>
            <a:r>
              <a:rPr lang="pt-BR" sz="1000" b="1" i="1" dirty="0">
                <a:solidFill>
                  <a:schemeClr val="bg1"/>
                </a:solidFill>
                <a:latin typeface="Arial" panose="020B0604020202020204" pitchFamily="34" charset="0"/>
                <a:cs typeface="Arial" panose="020B0604020202020204" pitchFamily="34" charset="0"/>
              </a:rPr>
              <a:t>(556.7)</a:t>
            </a:r>
          </a:p>
        </p:txBody>
      </p:sp>
      <p:sp>
        <p:nvSpPr>
          <p:cNvPr id="62" name="CaixaDeTexto 61">
            <a:extLst>
              <a:ext uri="{FF2B5EF4-FFF2-40B4-BE49-F238E27FC236}">
                <a16:creationId xmlns:a16="http://schemas.microsoft.com/office/drawing/2014/main" id="{0B478249-A2FB-65AD-73C2-C9EE036BD931}"/>
              </a:ext>
            </a:extLst>
          </p:cNvPr>
          <p:cNvSpPr txBox="1"/>
          <p:nvPr/>
        </p:nvSpPr>
        <p:spPr>
          <a:xfrm>
            <a:off x="466955" y="4637082"/>
            <a:ext cx="721543" cy="246221"/>
          </a:xfrm>
          <a:prstGeom prst="rect">
            <a:avLst/>
          </a:prstGeom>
          <a:noFill/>
        </p:spPr>
        <p:txBody>
          <a:bodyPr wrap="square" rtlCol="0">
            <a:spAutoFit/>
          </a:bodyPr>
          <a:lstStyle/>
          <a:p>
            <a:pPr algn="ctr"/>
            <a:r>
              <a:rPr lang="pt-BR" sz="1000" b="1" i="1" dirty="0">
                <a:solidFill>
                  <a:schemeClr val="accent6">
                    <a:lumMod val="50000"/>
                  </a:schemeClr>
                </a:solidFill>
                <a:latin typeface="Arial" panose="020B0604020202020204" pitchFamily="34" charset="0"/>
                <a:cs typeface="Arial" panose="020B0604020202020204" pitchFamily="34" charset="0"/>
              </a:rPr>
              <a:t>33.7</a:t>
            </a:r>
          </a:p>
        </p:txBody>
      </p:sp>
      <p:sp>
        <p:nvSpPr>
          <p:cNvPr id="63" name="CaixaDeTexto 62">
            <a:extLst>
              <a:ext uri="{FF2B5EF4-FFF2-40B4-BE49-F238E27FC236}">
                <a16:creationId xmlns:a16="http://schemas.microsoft.com/office/drawing/2014/main" id="{AE9F74B1-F184-87FC-4F3E-55B4C004222E}"/>
              </a:ext>
            </a:extLst>
          </p:cNvPr>
          <p:cNvSpPr txBox="1"/>
          <p:nvPr/>
        </p:nvSpPr>
        <p:spPr>
          <a:xfrm>
            <a:off x="2534707" y="5051511"/>
            <a:ext cx="721543" cy="246221"/>
          </a:xfrm>
          <a:prstGeom prst="rect">
            <a:avLst/>
          </a:prstGeom>
          <a:noFill/>
        </p:spPr>
        <p:txBody>
          <a:bodyPr wrap="square" rtlCol="0">
            <a:spAutoFit/>
          </a:bodyPr>
          <a:lstStyle/>
          <a:p>
            <a:pPr algn="ctr"/>
            <a:r>
              <a:rPr lang="pt-BR" sz="1000" b="1" i="1" dirty="0">
                <a:solidFill>
                  <a:schemeClr val="accent6">
                    <a:lumMod val="50000"/>
                  </a:schemeClr>
                </a:solidFill>
                <a:latin typeface="Arial" panose="020B0604020202020204" pitchFamily="34" charset="0"/>
                <a:cs typeface="Arial" panose="020B0604020202020204" pitchFamily="34" charset="0"/>
              </a:rPr>
              <a:t>492.3</a:t>
            </a:r>
          </a:p>
        </p:txBody>
      </p:sp>
      <p:sp>
        <p:nvSpPr>
          <p:cNvPr id="64" name="CaixaDeTexto 63">
            <a:extLst>
              <a:ext uri="{FF2B5EF4-FFF2-40B4-BE49-F238E27FC236}">
                <a16:creationId xmlns:a16="http://schemas.microsoft.com/office/drawing/2014/main" id="{FF2697CB-3922-27F5-FC71-C3D7ECD3D69D}"/>
              </a:ext>
            </a:extLst>
          </p:cNvPr>
          <p:cNvSpPr txBox="1"/>
          <p:nvPr/>
        </p:nvSpPr>
        <p:spPr>
          <a:xfrm>
            <a:off x="3618733" y="5044599"/>
            <a:ext cx="721543" cy="246221"/>
          </a:xfrm>
          <a:prstGeom prst="rect">
            <a:avLst/>
          </a:prstGeom>
          <a:noFill/>
        </p:spPr>
        <p:txBody>
          <a:bodyPr wrap="square" rtlCol="0">
            <a:spAutoFit/>
          </a:bodyPr>
          <a:lstStyle/>
          <a:p>
            <a:pPr algn="ctr"/>
            <a:r>
              <a:rPr lang="pt-BR" sz="1000" b="1" i="1" dirty="0">
                <a:solidFill>
                  <a:srgbClr val="577590"/>
                </a:solidFill>
                <a:latin typeface="Arial" panose="020B0604020202020204" pitchFamily="34" charset="0"/>
                <a:cs typeface="Arial" panose="020B0604020202020204" pitchFamily="34" charset="0"/>
              </a:rPr>
              <a:t>(63.3)</a:t>
            </a:r>
          </a:p>
        </p:txBody>
      </p:sp>
      <p:sp>
        <p:nvSpPr>
          <p:cNvPr id="74" name="CaixaDeTexto 73">
            <a:extLst>
              <a:ext uri="{FF2B5EF4-FFF2-40B4-BE49-F238E27FC236}">
                <a16:creationId xmlns:a16="http://schemas.microsoft.com/office/drawing/2014/main" id="{32307043-8C14-36CB-16F3-9D7B5E96E932}"/>
              </a:ext>
            </a:extLst>
          </p:cNvPr>
          <p:cNvSpPr txBox="1"/>
          <p:nvPr/>
        </p:nvSpPr>
        <p:spPr>
          <a:xfrm rot="3579609">
            <a:off x="7083775" y="4317379"/>
            <a:ext cx="823439" cy="215444"/>
          </a:xfrm>
          <a:prstGeom prst="rect">
            <a:avLst/>
          </a:prstGeom>
          <a:noFill/>
        </p:spPr>
        <p:txBody>
          <a:bodyPr wrap="square" rtlCol="0">
            <a:spAutoFit/>
          </a:bodyPr>
          <a:lstStyle/>
          <a:p>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Income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Tax</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75" name="CaixaDeTexto 74">
            <a:extLst>
              <a:ext uri="{FF2B5EF4-FFF2-40B4-BE49-F238E27FC236}">
                <a16:creationId xmlns:a16="http://schemas.microsoft.com/office/drawing/2014/main" id="{9979463A-5B2D-1BAA-5D42-640B8D2781DE}"/>
              </a:ext>
            </a:extLst>
          </p:cNvPr>
          <p:cNvSpPr txBox="1"/>
          <p:nvPr/>
        </p:nvSpPr>
        <p:spPr>
          <a:xfrm rot="3579609">
            <a:off x="7598542" y="4291722"/>
            <a:ext cx="922352" cy="338554"/>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Depreciation</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and</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Amortization</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76" name="CaixaDeTexto 75">
            <a:extLst>
              <a:ext uri="{FF2B5EF4-FFF2-40B4-BE49-F238E27FC236}">
                <a16:creationId xmlns:a16="http://schemas.microsoft.com/office/drawing/2014/main" id="{B392D010-E3A7-9244-3B8F-EA4C75C8A8D6}"/>
              </a:ext>
            </a:extLst>
          </p:cNvPr>
          <p:cNvSpPr txBox="1"/>
          <p:nvPr/>
        </p:nvSpPr>
        <p:spPr>
          <a:xfrm rot="3579609">
            <a:off x="8113349" y="4283030"/>
            <a:ext cx="823439" cy="338554"/>
          </a:xfrm>
          <a:prstGeom prst="rect">
            <a:avLst/>
          </a:prstGeom>
          <a:noFill/>
        </p:spPr>
        <p:txBody>
          <a:bodyPr wrap="square" rtlCol="0">
            <a:spAutoFit/>
          </a:bodyPr>
          <a:lstStyle/>
          <a:p>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Salaries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and</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Social Charges</a:t>
            </a:r>
          </a:p>
        </p:txBody>
      </p:sp>
      <p:sp>
        <p:nvSpPr>
          <p:cNvPr id="77" name="CaixaDeTexto 76">
            <a:extLst>
              <a:ext uri="{FF2B5EF4-FFF2-40B4-BE49-F238E27FC236}">
                <a16:creationId xmlns:a16="http://schemas.microsoft.com/office/drawing/2014/main" id="{72F6DC0F-7714-5F21-5986-4F1A783D6FF3}"/>
              </a:ext>
            </a:extLst>
          </p:cNvPr>
          <p:cNvSpPr txBox="1"/>
          <p:nvPr/>
        </p:nvSpPr>
        <p:spPr>
          <a:xfrm rot="3579609">
            <a:off x="9250390" y="4290172"/>
            <a:ext cx="823439" cy="215444"/>
          </a:xfrm>
          <a:prstGeom prst="rect">
            <a:avLst/>
          </a:prstGeom>
          <a:noFill/>
        </p:spPr>
        <p:txBody>
          <a:bodyPr wrap="square" rtlCol="0">
            <a:spAutoFit/>
          </a:bodyPr>
          <a:lstStyle/>
          <a:p>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Other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Assets</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78" name="CaixaDeTexto 77">
            <a:extLst>
              <a:ext uri="{FF2B5EF4-FFF2-40B4-BE49-F238E27FC236}">
                <a16:creationId xmlns:a16="http://schemas.microsoft.com/office/drawing/2014/main" id="{1FCEBD46-39F8-183F-5F04-C04771227836}"/>
              </a:ext>
            </a:extLst>
          </p:cNvPr>
          <p:cNvSpPr txBox="1"/>
          <p:nvPr/>
        </p:nvSpPr>
        <p:spPr>
          <a:xfrm rot="3579609">
            <a:off x="10896329" y="4255824"/>
            <a:ext cx="823439" cy="338554"/>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Accounts</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Receivable</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79" name="CaixaDeTexto 78">
            <a:extLst>
              <a:ext uri="{FF2B5EF4-FFF2-40B4-BE49-F238E27FC236}">
                <a16:creationId xmlns:a16="http://schemas.microsoft.com/office/drawing/2014/main" id="{2DEF491C-58F8-DC32-9923-8ED84761BCC6}"/>
              </a:ext>
            </a:extLst>
          </p:cNvPr>
          <p:cNvSpPr txBox="1"/>
          <p:nvPr/>
        </p:nvSpPr>
        <p:spPr>
          <a:xfrm>
            <a:off x="4998451" y="3587833"/>
            <a:ext cx="566897" cy="215444"/>
          </a:xfrm>
          <a:prstGeom prst="rect">
            <a:avLst/>
          </a:prstGeom>
          <a:noFill/>
        </p:spPr>
        <p:txBody>
          <a:bodyPr wrap="square" rtlCol="0">
            <a:spAutoFit/>
          </a:bodyPr>
          <a:lstStyle/>
          <a:p>
            <a:pPr algn="ctr"/>
            <a:r>
              <a:rPr lang="pt-BR" sz="800" b="1" i="1" dirty="0">
                <a:solidFill>
                  <a:schemeClr val="tx1">
                    <a:lumMod val="85000"/>
                    <a:lumOff val="15000"/>
                  </a:schemeClr>
                </a:solidFill>
                <a:latin typeface="Arial" panose="020B0604020202020204" pitchFamily="34" charset="0"/>
                <a:cs typeface="Arial" panose="020B0604020202020204" pitchFamily="34" charset="0"/>
              </a:rPr>
              <a:t>611.8</a:t>
            </a:r>
          </a:p>
        </p:txBody>
      </p:sp>
      <p:sp>
        <p:nvSpPr>
          <p:cNvPr id="80" name="CaixaDeTexto 79">
            <a:extLst>
              <a:ext uri="{FF2B5EF4-FFF2-40B4-BE49-F238E27FC236}">
                <a16:creationId xmlns:a16="http://schemas.microsoft.com/office/drawing/2014/main" id="{ED15B4D9-CD88-3C11-C34D-1A148E6C44E4}"/>
              </a:ext>
            </a:extLst>
          </p:cNvPr>
          <p:cNvSpPr txBox="1"/>
          <p:nvPr/>
        </p:nvSpPr>
        <p:spPr>
          <a:xfrm>
            <a:off x="5527659" y="3289186"/>
            <a:ext cx="566897" cy="215444"/>
          </a:xfrm>
          <a:prstGeom prst="rect">
            <a:avLst/>
          </a:prstGeom>
          <a:noFill/>
        </p:spPr>
        <p:txBody>
          <a:bodyPr wrap="square" rtlCol="0">
            <a:spAutoFit/>
          </a:bodyPr>
          <a:lstStyle/>
          <a:p>
            <a:pPr algn="ctr"/>
            <a:r>
              <a:rPr lang="pt-BR" sz="800" b="1" i="1" dirty="0">
                <a:solidFill>
                  <a:schemeClr val="tx1">
                    <a:lumMod val="85000"/>
                    <a:lumOff val="15000"/>
                  </a:schemeClr>
                </a:solidFill>
                <a:latin typeface="Arial" panose="020B0604020202020204" pitchFamily="34" charset="0"/>
                <a:cs typeface="Arial" panose="020B0604020202020204" pitchFamily="34" charset="0"/>
              </a:rPr>
              <a:t>383.0</a:t>
            </a:r>
          </a:p>
        </p:txBody>
      </p:sp>
      <p:sp>
        <p:nvSpPr>
          <p:cNvPr id="81" name="CaixaDeTexto 80">
            <a:extLst>
              <a:ext uri="{FF2B5EF4-FFF2-40B4-BE49-F238E27FC236}">
                <a16:creationId xmlns:a16="http://schemas.microsoft.com/office/drawing/2014/main" id="{7F4BB398-AFD7-6D21-BF4C-2F777B5A5520}"/>
              </a:ext>
            </a:extLst>
          </p:cNvPr>
          <p:cNvSpPr txBox="1"/>
          <p:nvPr/>
        </p:nvSpPr>
        <p:spPr>
          <a:xfrm>
            <a:off x="6073916" y="3118000"/>
            <a:ext cx="566897" cy="215444"/>
          </a:xfrm>
          <a:prstGeom prst="rect">
            <a:avLst/>
          </a:prstGeom>
          <a:noFill/>
        </p:spPr>
        <p:txBody>
          <a:bodyPr wrap="square" rtlCol="0">
            <a:spAutoFit/>
          </a:bodyPr>
          <a:lstStyle/>
          <a:p>
            <a:pPr algn="ctr"/>
            <a:r>
              <a:rPr lang="pt-BR" sz="800" b="1" i="1">
                <a:solidFill>
                  <a:schemeClr val="tx1">
                    <a:lumMod val="85000"/>
                    <a:lumOff val="15000"/>
                  </a:schemeClr>
                </a:solidFill>
                <a:latin typeface="Arial" panose="020B0604020202020204" pitchFamily="34" charset="0"/>
                <a:cs typeface="Arial" panose="020B0604020202020204" pitchFamily="34" charset="0"/>
              </a:rPr>
              <a:t>209.3</a:t>
            </a:r>
            <a:endParaRPr lang="pt-BR" sz="800" b="1" i="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2" name="CaixaDeTexto 81">
            <a:extLst>
              <a:ext uri="{FF2B5EF4-FFF2-40B4-BE49-F238E27FC236}">
                <a16:creationId xmlns:a16="http://schemas.microsoft.com/office/drawing/2014/main" id="{094EF64B-1B86-7842-83D5-CA802201214B}"/>
              </a:ext>
            </a:extLst>
          </p:cNvPr>
          <p:cNvSpPr txBox="1"/>
          <p:nvPr/>
        </p:nvSpPr>
        <p:spPr>
          <a:xfrm>
            <a:off x="6601563" y="2922574"/>
            <a:ext cx="566897" cy="215444"/>
          </a:xfrm>
          <a:prstGeom prst="rect">
            <a:avLst/>
          </a:prstGeom>
          <a:noFill/>
        </p:spPr>
        <p:txBody>
          <a:bodyPr wrap="square" rtlCol="0">
            <a:spAutoFit/>
          </a:bodyPr>
          <a:lstStyle/>
          <a:p>
            <a:pPr algn="ctr"/>
            <a:r>
              <a:rPr lang="pt-BR" sz="800" b="1" i="1" dirty="0">
                <a:solidFill>
                  <a:schemeClr val="tx1">
                    <a:lumMod val="85000"/>
                    <a:lumOff val="15000"/>
                  </a:schemeClr>
                </a:solidFill>
                <a:latin typeface="Arial" panose="020B0604020202020204" pitchFamily="34" charset="0"/>
                <a:cs typeface="Arial" panose="020B0604020202020204" pitchFamily="34" charset="0"/>
              </a:rPr>
              <a:t>78.0</a:t>
            </a:r>
          </a:p>
        </p:txBody>
      </p:sp>
      <p:sp>
        <p:nvSpPr>
          <p:cNvPr id="83" name="CaixaDeTexto 82">
            <a:extLst>
              <a:ext uri="{FF2B5EF4-FFF2-40B4-BE49-F238E27FC236}">
                <a16:creationId xmlns:a16="http://schemas.microsoft.com/office/drawing/2014/main" id="{1A44509F-CAFB-4684-A212-7030EDF9C6CD}"/>
              </a:ext>
            </a:extLst>
          </p:cNvPr>
          <p:cNvSpPr txBox="1"/>
          <p:nvPr/>
        </p:nvSpPr>
        <p:spPr>
          <a:xfrm>
            <a:off x="7157323" y="2878244"/>
            <a:ext cx="566897" cy="215444"/>
          </a:xfrm>
          <a:prstGeom prst="rect">
            <a:avLst/>
          </a:prstGeom>
          <a:noFill/>
        </p:spPr>
        <p:txBody>
          <a:bodyPr wrap="square" rtlCol="0">
            <a:spAutoFit/>
          </a:bodyPr>
          <a:lstStyle/>
          <a:p>
            <a:pPr algn="ctr"/>
            <a:r>
              <a:rPr lang="pt-BR" sz="800" b="1" i="1" dirty="0">
                <a:solidFill>
                  <a:schemeClr val="tx1">
                    <a:lumMod val="85000"/>
                    <a:lumOff val="15000"/>
                  </a:schemeClr>
                </a:solidFill>
                <a:latin typeface="Arial" panose="020B0604020202020204" pitchFamily="34" charset="0"/>
                <a:cs typeface="Arial" panose="020B0604020202020204" pitchFamily="34" charset="0"/>
              </a:rPr>
              <a:t>64.5</a:t>
            </a:r>
          </a:p>
        </p:txBody>
      </p:sp>
      <p:sp>
        <p:nvSpPr>
          <p:cNvPr id="84" name="CaixaDeTexto 83">
            <a:extLst>
              <a:ext uri="{FF2B5EF4-FFF2-40B4-BE49-F238E27FC236}">
                <a16:creationId xmlns:a16="http://schemas.microsoft.com/office/drawing/2014/main" id="{72ED8809-B03A-1A79-5142-A0BD6FB779CA}"/>
              </a:ext>
            </a:extLst>
          </p:cNvPr>
          <p:cNvSpPr txBox="1"/>
          <p:nvPr/>
        </p:nvSpPr>
        <p:spPr>
          <a:xfrm>
            <a:off x="7664151" y="2850037"/>
            <a:ext cx="566897" cy="215444"/>
          </a:xfrm>
          <a:prstGeom prst="rect">
            <a:avLst/>
          </a:prstGeom>
          <a:noFill/>
        </p:spPr>
        <p:txBody>
          <a:bodyPr wrap="square" rtlCol="0">
            <a:spAutoFit/>
          </a:bodyPr>
          <a:lstStyle/>
          <a:p>
            <a:pPr algn="ctr"/>
            <a:r>
              <a:rPr lang="pt-BR" sz="800" b="1" i="1" dirty="0">
                <a:solidFill>
                  <a:schemeClr val="tx1">
                    <a:lumMod val="85000"/>
                    <a:lumOff val="15000"/>
                  </a:schemeClr>
                </a:solidFill>
                <a:latin typeface="Arial" panose="020B0604020202020204" pitchFamily="34" charset="0"/>
                <a:cs typeface="Arial" panose="020B0604020202020204" pitchFamily="34" charset="0"/>
              </a:rPr>
              <a:t>30.4</a:t>
            </a:r>
          </a:p>
        </p:txBody>
      </p:sp>
      <p:sp>
        <p:nvSpPr>
          <p:cNvPr id="85" name="CaixaDeTexto 84">
            <a:extLst>
              <a:ext uri="{FF2B5EF4-FFF2-40B4-BE49-F238E27FC236}">
                <a16:creationId xmlns:a16="http://schemas.microsoft.com/office/drawing/2014/main" id="{9D28D1E6-EC97-BDAE-412A-CFB29D508673}"/>
              </a:ext>
            </a:extLst>
          </p:cNvPr>
          <p:cNvSpPr txBox="1"/>
          <p:nvPr/>
        </p:nvSpPr>
        <p:spPr>
          <a:xfrm>
            <a:off x="8207780" y="2845049"/>
            <a:ext cx="566897" cy="215444"/>
          </a:xfrm>
          <a:prstGeom prst="rect">
            <a:avLst/>
          </a:prstGeom>
          <a:noFill/>
        </p:spPr>
        <p:txBody>
          <a:bodyPr wrap="square" rtlCol="0">
            <a:spAutoFit/>
          </a:bodyPr>
          <a:lstStyle/>
          <a:p>
            <a:pPr algn="ctr"/>
            <a:r>
              <a:rPr lang="pt-BR" sz="800" b="1" i="1" dirty="0">
                <a:solidFill>
                  <a:schemeClr val="tx1">
                    <a:lumMod val="85000"/>
                    <a:lumOff val="15000"/>
                  </a:schemeClr>
                </a:solidFill>
                <a:latin typeface="Arial" panose="020B0604020202020204" pitchFamily="34" charset="0"/>
                <a:cs typeface="Arial" panose="020B0604020202020204" pitchFamily="34" charset="0"/>
              </a:rPr>
              <a:t>21.0</a:t>
            </a:r>
          </a:p>
        </p:txBody>
      </p:sp>
      <p:sp>
        <p:nvSpPr>
          <p:cNvPr id="86" name="CaixaDeTexto 85">
            <a:extLst>
              <a:ext uri="{FF2B5EF4-FFF2-40B4-BE49-F238E27FC236}">
                <a16:creationId xmlns:a16="http://schemas.microsoft.com/office/drawing/2014/main" id="{4F272F8E-78E8-2520-92DB-E465D644845B}"/>
              </a:ext>
            </a:extLst>
          </p:cNvPr>
          <p:cNvSpPr txBox="1"/>
          <p:nvPr/>
        </p:nvSpPr>
        <p:spPr>
          <a:xfrm>
            <a:off x="8772916" y="2990610"/>
            <a:ext cx="566897" cy="215444"/>
          </a:xfrm>
          <a:prstGeom prst="rect">
            <a:avLst/>
          </a:prstGeom>
          <a:noFill/>
        </p:spPr>
        <p:txBody>
          <a:bodyPr wrap="square" rtlCol="0">
            <a:spAutoFit/>
          </a:bodyPr>
          <a:lstStyle/>
          <a:p>
            <a:pPr algn="ctr"/>
            <a:r>
              <a:rPr lang="pt-BR" sz="800" b="1" i="1" dirty="0">
                <a:solidFill>
                  <a:srgbClr val="F94144"/>
                </a:solidFill>
                <a:latin typeface="Arial" panose="020B0604020202020204" pitchFamily="34" charset="0"/>
                <a:cs typeface="Arial" panose="020B0604020202020204" pitchFamily="34" charset="0"/>
              </a:rPr>
              <a:t>(10.1)</a:t>
            </a:r>
          </a:p>
        </p:txBody>
      </p:sp>
      <p:sp>
        <p:nvSpPr>
          <p:cNvPr id="87" name="CaixaDeTexto 86">
            <a:extLst>
              <a:ext uri="{FF2B5EF4-FFF2-40B4-BE49-F238E27FC236}">
                <a16:creationId xmlns:a16="http://schemas.microsoft.com/office/drawing/2014/main" id="{9811DB41-99B7-AA11-B13F-A9F532AAB0D0}"/>
              </a:ext>
            </a:extLst>
          </p:cNvPr>
          <p:cNvSpPr txBox="1"/>
          <p:nvPr/>
        </p:nvSpPr>
        <p:spPr>
          <a:xfrm>
            <a:off x="9282575" y="3015718"/>
            <a:ext cx="566897" cy="215444"/>
          </a:xfrm>
          <a:prstGeom prst="rect">
            <a:avLst/>
          </a:prstGeom>
          <a:noFill/>
        </p:spPr>
        <p:txBody>
          <a:bodyPr wrap="square" rtlCol="0">
            <a:spAutoFit/>
          </a:bodyPr>
          <a:lstStyle/>
          <a:p>
            <a:pPr algn="ctr"/>
            <a:r>
              <a:rPr lang="pt-BR" sz="800" b="1" i="1" dirty="0">
                <a:solidFill>
                  <a:srgbClr val="F94144"/>
                </a:solidFill>
                <a:latin typeface="Arial" panose="020B0604020202020204" pitchFamily="34" charset="0"/>
                <a:cs typeface="Arial" panose="020B0604020202020204" pitchFamily="34" charset="0"/>
              </a:rPr>
              <a:t>(43.6)</a:t>
            </a:r>
          </a:p>
        </p:txBody>
      </p:sp>
      <p:sp>
        <p:nvSpPr>
          <p:cNvPr id="88" name="CaixaDeTexto 87">
            <a:extLst>
              <a:ext uri="{FF2B5EF4-FFF2-40B4-BE49-F238E27FC236}">
                <a16:creationId xmlns:a16="http://schemas.microsoft.com/office/drawing/2014/main" id="{EE6C8449-AA92-597D-8E0A-F2E40A677571}"/>
              </a:ext>
            </a:extLst>
          </p:cNvPr>
          <p:cNvSpPr txBox="1"/>
          <p:nvPr/>
        </p:nvSpPr>
        <p:spPr>
          <a:xfrm>
            <a:off x="9847711" y="3067528"/>
            <a:ext cx="566897" cy="215444"/>
          </a:xfrm>
          <a:prstGeom prst="rect">
            <a:avLst/>
          </a:prstGeom>
          <a:noFill/>
        </p:spPr>
        <p:txBody>
          <a:bodyPr wrap="square" rtlCol="0">
            <a:spAutoFit/>
          </a:bodyPr>
          <a:lstStyle/>
          <a:p>
            <a:pPr algn="ctr"/>
            <a:r>
              <a:rPr lang="pt-BR" sz="800" b="1" i="1" dirty="0">
                <a:solidFill>
                  <a:srgbClr val="F94144"/>
                </a:solidFill>
                <a:latin typeface="Arial" panose="020B0604020202020204" pitchFamily="34" charset="0"/>
                <a:cs typeface="Arial" panose="020B0604020202020204" pitchFamily="34" charset="0"/>
              </a:rPr>
              <a:t>(60.7)</a:t>
            </a:r>
          </a:p>
        </p:txBody>
      </p:sp>
      <p:sp>
        <p:nvSpPr>
          <p:cNvPr id="92" name="CaixaDeTexto 91">
            <a:extLst>
              <a:ext uri="{FF2B5EF4-FFF2-40B4-BE49-F238E27FC236}">
                <a16:creationId xmlns:a16="http://schemas.microsoft.com/office/drawing/2014/main" id="{CE3B4733-5CBE-ABDD-0370-C482A0090053}"/>
              </a:ext>
            </a:extLst>
          </p:cNvPr>
          <p:cNvSpPr txBox="1"/>
          <p:nvPr/>
        </p:nvSpPr>
        <p:spPr>
          <a:xfrm>
            <a:off x="10395449" y="3106629"/>
            <a:ext cx="566897"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(256.8)</a:t>
            </a:r>
          </a:p>
        </p:txBody>
      </p:sp>
      <p:sp>
        <p:nvSpPr>
          <p:cNvPr id="93" name="CaixaDeTexto 92">
            <a:extLst>
              <a:ext uri="{FF2B5EF4-FFF2-40B4-BE49-F238E27FC236}">
                <a16:creationId xmlns:a16="http://schemas.microsoft.com/office/drawing/2014/main" id="{D58C8543-049D-FB02-D3D7-A9EEFBB719B2}"/>
              </a:ext>
            </a:extLst>
          </p:cNvPr>
          <p:cNvSpPr txBox="1"/>
          <p:nvPr/>
        </p:nvSpPr>
        <p:spPr>
          <a:xfrm>
            <a:off x="10907443" y="3797938"/>
            <a:ext cx="566897"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(993.2)</a:t>
            </a:r>
          </a:p>
        </p:txBody>
      </p:sp>
      <p:sp>
        <p:nvSpPr>
          <p:cNvPr id="94" name="CaixaDeTexto 93">
            <a:extLst>
              <a:ext uri="{FF2B5EF4-FFF2-40B4-BE49-F238E27FC236}">
                <a16:creationId xmlns:a16="http://schemas.microsoft.com/office/drawing/2014/main" id="{90D230D6-6C3B-5BF9-33DE-93268D1069EE}"/>
              </a:ext>
            </a:extLst>
          </p:cNvPr>
          <p:cNvSpPr txBox="1"/>
          <p:nvPr/>
        </p:nvSpPr>
        <p:spPr>
          <a:xfrm>
            <a:off x="11435092" y="3798929"/>
            <a:ext cx="566897" cy="215444"/>
          </a:xfrm>
          <a:prstGeom prst="rect">
            <a:avLst/>
          </a:prstGeom>
          <a:noFill/>
        </p:spPr>
        <p:txBody>
          <a:bodyPr wrap="square" rtlCol="0">
            <a:spAutoFit/>
          </a:bodyPr>
          <a:lstStyle/>
          <a:p>
            <a:pPr algn="ctr"/>
            <a:r>
              <a:rPr lang="pt-BR" sz="800" b="1" i="1" dirty="0">
                <a:solidFill>
                  <a:srgbClr val="577590"/>
                </a:solidFill>
                <a:latin typeface="Arial" panose="020B0604020202020204" pitchFamily="34" charset="0"/>
                <a:cs typeface="Arial" panose="020B0604020202020204" pitchFamily="34" charset="0"/>
              </a:rPr>
              <a:t>33.7</a:t>
            </a:r>
          </a:p>
        </p:txBody>
      </p:sp>
      <p:sp>
        <p:nvSpPr>
          <p:cNvPr id="99" name="CaixaDeTexto 98">
            <a:extLst>
              <a:ext uri="{FF2B5EF4-FFF2-40B4-BE49-F238E27FC236}">
                <a16:creationId xmlns:a16="http://schemas.microsoft.com/office/drawing/2014/main" id="{E04D03CA-2963-CEDA-5E71-2667BFBCD5E7}"/>
              </a:ext>
            </a:extLst>
          </p:cNvPr>
          <p:cNvSpPr txBox="1"/>
          <p:nvPr/>
        </p:nvSpPr>
        <p:spPr>
          <a:xfrm>
            <a:off x="7380062" y="6133065"/>
            <a:ext cx="1001657" cy="338554"/>
          </a:xfrm>
          <a:prstGeom prst="rect">
            <a:avLst/>
          </a:prstGeom>
          <a:noFill/>
        </p:spPr>
        <p:txBody>
          <a:bodyPr wrap="square" rtlCol="0">
            <a:spAutoFit/>
          </a:bodyPr>
          <a:lstStyle/>
          <a:p>
            <a:pPr algn="ct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Investment</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Cash Flow</a:t>
            </a:r>
          </a:p>
        </p:txBody>
      </p:sp>
      <p:sp>
        <p:nvSpPr>
          <p:cNvPr id="100" name="CaixaDeTexto 99">
            <a:extLst>
              <a:ext uri="{FF2B5EF4-FFF2-40B4-BE49-F238E27FC236}">
                <a16:creationId xmlns:a16="http://schemas.microsoft.com/office/drawing/2014/main" id="{E0089742-D5EB-658E-FDFC-B4BED67B50F0}"/>
              </a:ext>
            </a:extLst>
          </p:cNvPr>
          <p:cNvSpPr txBox="1"/>
          <p:nvPr/>
        </p:nvSpPr>
        <p:spPr>
          <a:xfrm>
            <a:off x="4999739" y="5073213"/>
            <a:ext cx="566897" cy="215444"/>
          </a:xfrm>
          <a:prstGeom prst="rect">
            <a:avLst/>
          </a:prstGeom>
          <a:noFill/>
        </p:spPr>
        <p:txBody>
          <a:bodyPr wrap="square" rtlCol="0">
            <a:spAutoFit/>
          </a:bodyPr>
          <a:lstStyle/>
          <a:p>
            <a:pPr algn="ctr"/>
            <a:r>
              <a:rPr lang="pt-BR" sz="800" b="1" i="1" dirty="0">
                <a:solidFill>
                  <a:schemeClr val="tx1">
                    <a:lumMod val="85000"/>
                    <a:lumOff val="15000"/>
                  </a:schemeClr>
                </a:solidFill>
                <a:latin typeface="Arial" panose="020B0604020202020204" pitchFamily="34" charset="0"/>
                <a:cs typeface="Arial" panose="020B0604020202020204" pitchFamily="34" charset="0"/>
              </a:rPr>
              <a:t>4.9</a:t>
            </a:r>
          </a:p>
        </p:txBody>
      </p:sp>
      <p:sp>
        <p:nvSpPr>
          <p:cNvPr id="101" name="CaixaDeTexto 100">
            <a:extLst>
              <a:ext uri="{FF2B5EF4-FFF2-40B4-BE49-F238E27FC236}">
                <a16:creationId xmlns:a16="http://schemas.microsoft.com/office/drawing/2014/main" id="{A1F91D75-76F5-5B45-9A50-6D07730AFC4A}"/>
              </a:ext>
            </a:extLst>
          </p:cNvPr>
          <p:cNvSpPr txBox="1"/>
          <p:nvPr/>
        </p:nvSpPr>
        <p:spPr>
          <a:xfrm>
            <a:off x="5911804" y="5402962"/>
            <a:ext cx="566897"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(238.5)</a:t>
            </a:r>
          </a:p>
        </p:txBody>
      </p:sp>
      <p:sp>
        <p:nvSpPr>
          <p:cNvPr id="102" name="CaixaDeTexto 101">
            <a:extLst>
              <a:ext uri="{FF2B5EF4-FFF2-40B4-BE49-F238E27FC236}">
                <a16:creationId xmlns:a16="http://schemas.microsoft.com/office/drawing/2014/main" id="{1B0AAC66-2B9E-B578-57A6-267C46E0BE9F}"/>
              </a:ext>
            </a:extLst>
          </p:cNvPr>
          <p:cNvSpPr txBox="1"/>
          <p:nvPr/>
        </p:nvSpPr>
        <p:spPr>
          <a:xfrm>
            <a:off x="6723628" y="5955958"/>
            <a:ext cx="566897"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(355.7)</a:t>
            </a:r>
          </a:p>
        </p:txBody>
      </p:sp>
      <p:sp>
        <p:nvSpPr>
          <p:cNvPr id="103" name="CaixaDeTexto 102">
            <a:extLst>
              <a:ext uri="{FF2B5EF4-FFF2-40B4-BE49-F238E27FC236}">
                <a16:creationId xmlns:a16="http://schemas.microsoft.com/office/drawing/2014/main" id="{4290DC4A-AD9C-F405-2081-B7D0E3DC3FFB}"/>
              </a:ext>
            </a:extLst>
          </p:cNvPr>
          <p:cNvSpPr txBox="1"/>
          <p:nvPr/>
        </p:nvSpPr>
        <p:spPr>
          <a:xfrm>
            <a:off x="7571820" y="5955102"/>
            <a:ext cx="566897"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(589.3)</a:t>
            </a:r>
          </a:p>
        </p:txBody>
      </p:sp>
      <p:sp>
        <p:nvSpPr>
          <p:cNvPr id="117" name="CaixaDeTexto 116">
            <a:extLst>
              <a:ext uri="{FF2B5EF4-FFF2-40B4-BE49-F238E27FC236}">
                <a16:creationId xmlns:a16="http://schemas.microsoft.com/office/drawing/2014/main" id="{9D5BDAA7-C75A-5372-9E9B-72A199B5E80D}"/>
              </a:ext>
            </a:extLst>
          </p:cNvPr>
          <p:cNvSpPr txBox="1"/>
          <p:nvPr/>
        </p:nvSpPr>
        <p:spPr>
          <a:xfrm>
            <a:off x="8678479" y="5115343"/>
            <a:ext cx="566897" cy="215444"/>
          </a:xfrm>
          <a:prstGeom prst="rect">
            <a:avLst/>
          </a:prstGeom>
          <a:noFill/>
        </p:spPr>
        <p:txBody>
          <a:bodyPr wrap="square" rtlCol="0">
            <a:spAutoFit/>
          </a:bodyPr>
          <a:lstStyle/>
          <a:p>
            <a:pPr algn="ctr"/>
            <a:r>
              <a:rPr lang="pt-BR" sz="800" b="1" i="1" dirty="0">
                <a:solidFill>
                  <a:schemeClr val="tx1">
                    <a:lumMod val="85000"/>
                    <a:lumOff val="15000"/>
                  </a:schemeClr>
                </a:solidFill>
                <a:latin typeface="Arial" panose="020B0604020202020204" pitchFamily="34" charset="0"/>
                <a:cs typeface="Arial" panose="020B0604020202020204" pitchFamily="34" charset="0"/>
              </a:rPr>
              <a:t>2,896.9</a:t>
            </a:r>
          </a:p>
        </p:txBody>
      </p:sp>
      <p:sp>
        <p:nvSpPr>
          <p:cNvPr id="118" name="CaixaDeTexto 117">
            <a:extLst>
              <a:ext uri="{FF2B5EF4-FFF2-40B4-BE49-F238E27FC236}">
                <a16:creationId xmlns:a16="http://schemas.microsoft.com/office/drawing/2014/main" id="{4829F279-E102-2614-E1AE-E664BEBE0AD1}"/>
              </a:ext>
            </a:extLst>
          </p:cNvPr>
          <p:cNvSpPr txBox="1"/>
          <p:nvPr/>
        </p:nvSpPr>
        <p:spPr>
          <a:xfrm>
            <a:off x="9141992" y="4957169"/>
            <a:ext cx="566897" cy="215444"/>
          </a:xfrm>
          <a:prstGeom prst="rect">
            <a:avLst/>
          </a:prstGeom>
          <a:noFill/>
        </p:spPr>
        <p:txBody>
          <a:bodyPr wrap="square" rtlCol="0">
            <a:spAutoFit/>
          </a:bodyPr>
          <a:lstStyle/>
          <a:p>
            <a:pPr algn="ctr"/>
            <a:r>
              <a:rPr lang="pt-BR" sz="800" b="1" i="1" dirty="0">
                <a:solidFill>
                  <a:schemeClr val="tx1">
                    <a:lumMod val="85000"/>
                    <a:lumOff val="15000"/>
                  </a:schemeClr>
                </a:solidFill>
                <a:latin typeface="Arial" panose="020B0604020202020204" pitchFamily="34" charset="0"/>
                <a:cs typeface="Arial" panose="020B0604020202020204" pitchFamily="34" charset="0"/>
              </a:rPr>
              <a:t>145.2</a:t>
            </a:r>
          </a:p>
        </p:txBody>
      </p:sp>
      <p:sp>
        <p:nvSpPr>
          <p:cNvPr id="119" name="CaixaDeTexto 118">
            <a:extLst>
              <a:ext uri="{FF2B5EF4-FFF2-40B4-BE49-F238E27FC236}">
                <a16:creationId xmlns:a16="http://schemas.microsoft.com/office/drawing/2014/main" id="{563950F5-9612-A9ED-E949-ACC45F9F7AA8}"/>
              </a:ext>
            </a:extLst>
          </p:cNvPr>
          <p:cNvSpPr txBox="1"/>
          <p:nvPr/>
        </p:nvSpPr>
        <p:spPr>
          <a:xfrm>
            <a:off x="9638859" y="4958642"/>
            <a:ext cx="566897" cy="215444"/>
          </a:xfrm>
          <a:prstGeom prst="rect">
            <a:avLst/>
          </a:prstGeom>
          <a:noFill/>
        </p:spPr>
        <p:txBody>
          <a:bodyPr wrap="square" rtlCol="0">
            <a:spAutoFit/>
          </a:bodyPr>
          <a:lstStyle/>
          <a:p>
            <a:pPr algn="ctr"/>
            <a:r>
              <a:rPr lang="pt-BR" sz="800" b="1" i="1" dirty="0">
                <a:solidFill>
                  <a:schemeClr val="tx1">
                    <a:lumMod val="85000"/>
                    <a:lumOff val="15000"/>
                  </a:schemeClr>
                </a:solidFill>
                <a:latin typeface="Arial" panose="020B0604020202020204" pitchFamily="34" charset="0"/>
                <a:cs typeface="Arial" panose="020B0604020202020204" pitchFamily="34" charset="0"/>
              </a:rPr>
              <a:t>3.8</a:t>
            </a:r>
          </a:p>
        </p:txBody>
      </p:sp>
      <p:sp>
        <p:nvSpPr>
          <p:cNvPr id="120" name="CaixaDeTexto 119">
            <a:extLst>
              <a:ext uri="{FF2B5EF4-FFF2-40B4-BE49-F238E27FC236}">
                <a16:creationId xmlns:a16="http://schemas.microsoft.com/office/drawing/2014/main" id="{3053F969-A416-D43C-649C-F385518B4CE6}"/>
              </a:ext>
            </a:extLst>
          </p:cNvPr>
          <p:cNvSpPr txBox="1"/>
          <p:nvPr/>
        </p:nvSpPr>
        <p:spPr>
          <a:xfrm>
            <a:off x="10131159" y="5136063"/>
            <a:ext cx="566897" cy="215444"/>
          </a:xfrm>
          <a:prstGeom prst="rect">
            <a:avLst/>
          </a:prstGeom>
          <a:noFill/>
        </p:spPr>
        <p:txBody>
          <a:bodyPr wrap="square" rtlCol="0">
            <a:spAutoFit/>
          </a:bodyPr>
          <a:lstStyle/>
          <a:p>
            <a:pPr algn="ctr"/>
            <a:r>
              <a:rPr lang="pt-BR" sz="800" b="1" i="1" dirty="0">
                <a:solidFill>
                  <a:srgbClr val="F94144"/>
                </a:solidFill>
                <a:latin typeface="Arial" panose="020B0604020202020204" pitchFamily="34" charset="0"/>
                <a:cs typeface="Arial" panose="020B0604020202020204" pitchFamily="34" charset="0"/>
              </a:rPr>
              <a:t>(185.7)</a:t>
            </a:r>
          </a:p>
        </p:txBody>
      </p:sp>
      <p:sp>
        <p:nvSpPr>
          <p:cNvPr id="122" name="CaixaDeTexto 121">
            <a:extLst>
              <a:ext uri="{FF2B5EF4-FFF2-40B4-BE49-F238E27FC236}">
                <a16:creationId xmlns:a16="http://schemas.microsoft.com/office/drawing/2014/main" id="{2A880FFC-599F-2A7E-D41C-4B4BA1B2A968}"/>
              </a:ext>
            </a:extLst>
          </p:cNvPr>
          <p:cNvSpPr txBox="1"/>
          <p:nvPr/>
        </p:nvSpPr>
        <p:spPr>
          <a:xfrm>
            <a:off x="10574469" y="5169780"/>
            <a:ext cx="618869" cy="215444"/>
          </a:xfrm>
          <a:prstGeom prst="rect">
            <a:avLst/>
          </a:prstGeom>
          <a:noFill/>
        </p:spPr>
        <p:txBody>
          <a:bodyPr wrap="square" rtlCol="0">
            <a:spAutoFit/>
          </a:bodyPr>
          <a:lstStyle/>
          <a:p>
            <a:pPr algn="ctr"/>
            <a:r>
              <a:rPr lang="pt-BR" sz="800" b="1" i="1">
                <a:solidFill>
                  <a:schemeClr val="bg1"/>
                </a:solidFill>
                <a:latin typeface="Arial" panose="020B0604020202020204" pitchFamily="34" charset="0"/>
                <a:cs typeface="Arial" panose="020B0604020202020204" pitchFamily="34" charset="0"/>
              </a:rPr>
              <a:t>(590.4)</a:t>
            </a:r>
            <a:endParaRPr lang="pt-BR" sz="800" b="1" i="1" dirty="0">
              <a:solidFill>
                <a:schemeClr val="bg1"/>
              </a:solidFill>
              <a:latin typeface="Arial" panose="020B0604020202020204" pitchFamily="34" charset="0"/>
              <a:cs typeface="Arial" panose="020B0604020202020204" pitchFamily="34" charset="0"/>
            </a:endParaRPr>
          </a:p>
        </p:txBody>
      </p:sp>
      <p:sp>
        <p:nvSpPr>
          <p:cNvPr id="126" name="CaixaDeTexto 125">
            <a:extLst>
              <a:ext uri="{FF2B5EF4-FFF2-40B4-BE49-F238E27FC236}">
                <a16:creationId xmlns:a16="http://schemas.microsoft.com/office/drawing/2014/main" id="{280397CA-116B-D56A-AEC4-05E19C2901CB}"/>
              </a:ext>
            </a:extLst>
          </p:cNvPr>
          <p:cNvSpPr txBox="1"/>
          <p:nvPr/>
        </p:nvSpPr>
        <p:spPr>
          <a:xfrm>
            <a:off x="11555807" y="5692113"/>
            <a:ext cx="618869" cy="215444"/>
          </a:xfrm>
          <a:prstGeom prst="rect">
            <a:avLst/>
          </a:prstGeom>
          <a:noFill/>
        </p:spPr>
        <p:txBody>
          <a:bodyPr wrap="square" rtlCol="0">
            <a:spAutoFit/>
          </a:bodyPr>
          <a:lstStyle/>
          <a:p>
            <a:pPr algn="ctr"/>
            <a:r>
              <a:rPr lang="pt-BR" sz="800" b="1" i="1">
                <a:solidFill>
                  <a:srgbClr val="3D6689"/>
                </a:solidFill>
                <a:latin typeface="Arial" panose="020B0604020202020204" pitchFamily="34" charset="0"/>
                <a:cs typeface="Arial" panose="020B0604020202020204" pitchFamily="34" charset="0"/>
              </a:rPr>
              <a:t>492.3</a:t>
            </a:r>
            <a:endParaRPr lang="pt-BR" sz="800" b="1" i="1" dirty="0">
              <a:solidFill>
                <a:srgbClr val="3D6689"/>
              </a:solidFill>
              <a:latin typeface="Arial" panose="020B0604020202020204" pitchFamily="34" charset="0"/>
              <a:cs typeface="Arial" panose="020B0604020202020204" pitchFamily="34" charset="0"/>
            </a:endParaRPr>
          </a:p>
        </p:txBody>
      </p:sp>
      <p:sp>
        <p:nvSpPr>
          <p:cNvPr id="7" name="CaixaDeTexto 6">
            <a:extLst>
              <a:ext uri="{FF2B5EF4-FFF2-40B4-BE49-F238E27FC236}">
                <a16:creationId xmlns:a16="http://schemas.microsoft.com/office/drawing/2014/main" id="{36D4EA5A-4936-C352-BF74-537CB95B85EB}"/>
              </a:ext>
            </a:extLst>
          </p:cNvPr>
          <p:cNvSpPr txBox="1"/>
          <p:nvPr/>
        </p:nvSpPr>
        <p:spPr>
          <a:xfrm>
            <a:off x="6843163" y="906000"/>
            <a:ext cx="1073797" cy="230832"/>
          </a:xfrm>
          <a:prstGeom prst="rect">
            <a:avLst/>
          </a:prstGeom>
          <a:noFill/>
        </p:spPr>
        <p:txBody>
          <a:bodyPr wrap="square" rtlCol="0">
            <a:spAutoFit/>
          </a:bodyPr>
          <a:lstStyle/>
          <a:p>
            <a:pPr algn="ctr"/>
            <a:r>
              <a:rPr lang="pt-BR" sz="900" b="1" i="1" dirty="0" err="1">
                <a:solidFill>
                  <a:srgbClr val="1D2057"/>
                </a:solidFill>
                <a:latin typeface="Arial" panose="020B0604020202020204" pitchFamily="34" charset="0"/>
                <a:cs typeface="Arial" panose="020B0604020202020204" pitchFamily="34" charset="0"/>
              </a:rPr>
              <a:t>Accumulated</a:t>
            </a:r>
            <a:endParaRPr lang="pt-BR" sz="900" b="1" i="1" dirty="0">
              <a:solidFill>
                <a:srgbClr val="1D2057"/>
              </a:solidFill>
              <a:latin typeface="Arial" panose="020B0604020202020204" pitchFamily="34" charset="0"/>
              <a:cs typeface="Arial" panose="020B0604020202020204" pitchFamily="34" charset="0"/>
            </a:endParaRPr>
          </a:p>
        </p:txBody>
      </p:sp>
      <p:cxnSp>
        <p:nvCxnSpPr>
          <p:cNvPr id="9" name="Conector reto 8">
            <a:extLst>
              <a:ext uri="{FF2B5EF4-FFF2-40B4-BE49-F238E27FC236}">
                <a16:creationId xmlns:a16="http://schemas.microsoft.com/office/drawing/2014/main" id="{E116D405-DB2C-2924-6C46-4A350689CF46}"/>
              </a:ext>
            </a:extLst>
          </p:cNvPr>
          <p:cNvCxnSpPr>
            <a:cxnSpLocks/>
          </p:cNvCxnSpPr>
          <p:nvPr/>
        </p:nvCxnSpPr>
        <p:spPr>
          <a:xfrm>
            <a:off x="6885012" y="1120691"/>
            <a:ext cx="1091790" cy="0"/>
          </a:xfrm>
          <a:prstGeom prst="line">
            <a:avLst/>
          </a:prstGeom>
          <a:ln w="19050">
            <a:solidFill>
              <a:srgbClr val="1D2057"/>
            </a:solidFill>
          </a:ln>
        </p:spPr>
        <p:style>
          <a:lnRef idx="1">
            <a:schemeClr val="accent1"/>
          </a:lnRef>
          <a:fillRef idx="0">
            <a:schemeClr val="accent1"/>
          </a:fillRef>
          <a:effectRef idx="0">
            <a:schemeClr val="accent1"/>
          </a:effectRef>
          <a:fontRef idx="minor">
            <a:schemeClr val="tx1"/>
          </a:fontRef>
        </p:style>
      </p:cxnSp>
      <p:pic>
        <p:nvPicPr>
          <p:cNvPr id="39" name="Imagem 38" descr="Uma imagem contendo Forma&#10;&#10;Descrição gerada automaticamente">
            <a:extLst>
              <a:ext uri="{FF2B5EF4-FFF2-40B4-BE49-F238E27FC236}">
                <a16:creationId xmlns:a16="http://schemas.microsoft.com/office/drawing/2014/main" id="{3D32241B-B8A4-C666-905F-6FA8E81197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flipH="1">
            <a:off x="6809255" y="1086689"/>
            <a:ext cx="1078994" cy="1258217"/>
          </a:xfrm>
          <a:prstGeom prst="rect">
            <a:avLst/>
          </a:prstGeom>
        </p:spPr>
      </p:pic>
      <p:sp>
        <p:nvSpPr>
          <p:cNvPr id="48" name="CaixaDeTexto 47">
            <a:extLst>
              <a:ext uri="{FF2B5EF4-FFF2-40B4-BE49-F238E27FC236}">
                <a16:creationId xmlns:a16="http://schemas.microsoft.com/office/drawing/2014/main" id="{F5EE7B5A-09FA-7FDC-CA8E-B173A9BF9E94}"/>
              </a:ext>
            </a:extLst>
          </p:cNvPr>
          <p:cNvSpPr txBox="1"/>
          <p:nvPr/>
        </p:nvSpPr>
        <p:spPr>
          <a:xfrm>
            <a:off x="7580349" y="1203955"/>
            <a:ext cx="566897" cy="215444"/>
          </a:xfrm>
          <a:prstGeom prst="rect">
            <a:avLst/>
          </a:prstGeom>
          <a:noFill/>
        </p:spPr>
        <p:txBody>
          <a:bodyPr wrap="square" rtlCol="0">
            <a:spAutoFit/>
          </a:bodyPr>
          <a:lstStyle/>
          <a:p>
            <a:pPr algn="r"/>
            <a:r>
              <a:rPr lang="pt-BR" sz="800" b="1" i="1" dirty="0">
                <a:solidFill>
                  <a:schemeClr val="tx1">
                    <a:lumMod val="85000"/>
                    <a:lumOff val="15000"/>
                  </a:schemeClr>
                </a:solidFill>
                <a:latin typeface="Arial" panose="020B0604020202020204" pitchFamily="34" charset="0"/>
                <a:cs typeface="Arial" panose="020B0604020202020204" pitchFamily="34" charset="0"/>
              </a:rPr>
              <a:t>33.7</a:t>
            </a:r>
          </a:p>
        </p:txBody>
      </p:sp>
      <p:sp>
        <p:nvSpPr>
          <p:cNvPr id="50" name="CaixaDeTexto 49">
            <a:extLst>
              <a:ext uri="{FF2B5EF4-FFF2-40B4-BE49-F238E27FC236}">
                <a16:creationId xmlns:a16="http://schemas.microsoft.com/office/drawing/2014/main" id="{4C5C2FAD-4C1D-50DA-61A7-ED03C9DD7782}"/>
              </a:ext>
            </a:extLst>
          </p:cNvPr>
          <p:cNvSpPr txBox="1"/>
          <p:nvPr/>
        </p:nvSpPr>
        <p:spPr>
          <a:xfrm>
            <a:off x="7296900" y="1493870"/>
            <a:ext cx="566897" cy="215444"/>
          </a:xfrm>
          <a:prstGeom prst="rect">
            <a:avLst/>
          </a:prstGeom>
          <a:noFill/>
        </p:spPr>
        <p:txBody>
          <a:bodyPr wrap="square" rtlCol="0">
            <a:spAutoFit/>
          </a:bodyPr>
          <a:lstStyle/>
          <a:p>
            <a:pPr algn="r"/>
            <a:r>
              <a:rPr lang="pt-BR" sz="800" b="1" i="1" dirty="0">
                <a:solidFill>
                  <a:schemeClr val="bg1"/>
                </a:solidFill>
                <a:latin typeface="Arial" panose="020B0604020202020204" pitchFamily="34" charset="0"/>
                <a:cs typeface="Arial" panose="020B0604020202020204" pitchFamily="34" charset="0"/>
              </a:rPr>
              <a:t>(589.3)</a:t>
            </a:r>
          </a:p>
        </p:txBody>
      </p:sp>
      <p:sp>
        <p:nvSpPr>
          <p:cNvPr id="52" name="CaixaDeTexto 51">
            <a:extLst>
              <a:ext uri="{FF2B5EF4-FFF2-40B4-BE49-F238E27FC236}">
                <a16:creationId xmlns:a16="http://schemas.microsoft.com/office/drawing/2014/main" id="{518BD95E-5592-CC7D-62BD-9E8C9D682631}"/>
              </a:ext>
            </a:extLst>
          </p:cNvPr>
          <p:cNvSpPr txBox="1"/>
          <p:nvPr/>
        </p:nvSpPr>
        <p:spPr>
          <a:xfrm>
            <a:off x="7020380" y="1755367"/>
            <a:ext cx="695225" cy="215444"/>
          </a:xfrm>
          <a:prstGeom prst="rect">
            <a:avLst/>
          </a:prstGeom>
          <a:noFill/>
        </p:spPr>
        <p:txBody>
          <a:bodyPr wrap="square" rtlCol="0">
            <a:spAutoFit/>
          </a:bodyPr>
          <a:lstStyle/>
          <a:p>
            <a:pPr algn="r"/>
            <a:r>
              <a:rPr lang="pt-BR" sz="800" b="1" i="1" dirty="0">
                <a:solidFill>
                  <a:schemeClr val="accent6">
                    <a:lumMod val="50000"/>
                  </a:schemeClr>
                </a:solidFill>
                <a:latin typeface="Arial" panose="020B0604020202020204" pitchFamily="34" charset="0"/>
                <a:cs typeface="Arial" panose="020B0604020202020204" pitchFamily="34" charset="0"/>
              </a:rPr>
              <a:t>492.3</a:t>
            </a:r>
          </a:p>
        </p:txBody>
      </p:sp>
      <p:sp>
        <p:nvSpPr>
          <p:cNvPr id="56" name="CaixaDeTexto 55">
            <a:extLst>
              <a:ext uri="{FF2B5EF4-FFF2-40B4-BE49-F238E27FC236}">
                <a16:creationId xmlns:a16="http://schemas.microsoft.com/office/drawing/2014/main" id="{853A8AF0-34AF-1C8F-007A-9662BA17C511}"/>
              </a:ext>
            </a:extLst>
          </p:cNvPr>
          <p:cNvSpPr txBox="1"/>
          <p:nvPr/>
        </p:nvSpPr>
        <p:spPr>
          <a:xfrm>
            <a:off x="7162516" y="2044156"/>
            <a:ext cx="566897" cy="215444"/>
          </a:xfrm>
          <a:prstGeom prst="rect">
            <a:avLst/>
          </a:prstGeom>
          <a:noFill/>
        </p:spPr>
        <p:txBody>
          <a:bodyPr wrap="square" rtlCol="0">
            <a:spAutoFit/>
          </a:bodyPr>
          <a:lstStyle/>
          <a:p>
            <a:pPr algn="r"/>
            <a:r>
              <a:rPr lang="pt-BR" sz="800" b="1" i="1" dirty="0">
                <a:solidFill>
                  <a:srgbClr val="577590"/>
                </a:solidFill>
                <a:latin typeface="Arial" panose="020B0604020202020204" pitchFamily="34" charset="0"/>
                <a:cs typeface="Arial" panose="020B0604020202020204" pitchFamily="34" charset="0"/>
              </a:rPr>
              <a:t>(63.3)</a:t>
            </a:r>
          </a:p>
        </p:txBody>
      </p:sp>
      <p:sp>
        <p:nvSpPr>
          <p:cNvPr id="66" name="CaixaDeTexto 65">
            <a:extLst>
              <a:ext uri="{FF2B5EF4-FFF2-40B4-BE49-F238E27FC236}">
                <a16:creationId xmlns:a16="http://schemas.microsoft.com/office/drawing/2014/main" id="{584A9FED-6659-140E-5928-588BC21B7CC0}"/>
              </a:ext>
            </a:extLst>
          </p:cNvPr>
          <p:cNvSpPr txBox="1"/>
          <p:nvPr/>
        </p:nvSpPr>
        <p:spPr>
          <a:xfrm rot="3579609">
            <a:off x="10673051" y="6119330"/>
            <a:ext cx="644066" cy="338554"/>
          </a:xfrm>
          <a:prstGeom prst="rect">
            <a:avLst/>
          </a:prstGeom>
          <a:noFill/>
        </p:spPr>
        <p:txBody>
          <a:bodyPr wrap="square" rtlCol="0">
            <a:spAutoFit/>
          </a:bodyPr>
          <a:lstStyle/>
          <a:p>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Related</a:t>
            </a:r>
            <a:r>
              <a:rPr lang="pt-BR" sz="800" b="1" dirty="0">
                <a:solidFill>
                  <a:schemeClr val="tx1">
                    <a:lumMod val="85000"/>
                    <a:lumOff val="15000"/>
                  </a:schemeClr>
                </a:solidFill>
                <a:latin typeface="Bahnschrift SemiCondensed" panose="020B0502040204020203" pitchFamily="34" charset="0"/>
                <a:cs typeface="Arial" panose="020B0604020202020204" pitchFamily="34" charset="0"/>
              </a:rPr>
              <a:t> </a:t>
            </a:r>
            <a:r>
              <a:rPr lang="pt-BR" sz="800" b="1" dirty="0" err="1">
                <a:solidFill>
                  <a:schemeClr val="tx1">
                    <a:lumMod val="85000"/>
                    <a:lumOff val="15000"/>
                  </a:schemeClr>
                </a:solidFill>
                <a:latin typeface="Bahnschrift SemiCondensed" panose="020B0502040204020203" pitchFamily="34" charset="0"/>
                <a:cs typeface="Arial" panose="020B0604020202020204" pitchFamily="34" charset="0"/>
              </a:rPr>
              <a:t>Parties</a:t>
            </a:r>
            <a:endParaRPr lang="pt-BR" sz="800" b="1" dirty="0">
              <a:solidFill>
                <a:schemeClr val="tx1">
                  <a:lumMod val="85000"/>
                  <a:lumOff val="15000"/>
                </a:schemeClr>
              </a:solidFill>
              <a:latin typeface="Bahnschrift SemiCondensed" panose="020B0502040204020203" pitchFamily="34" charset="0"/>
              <a:cs typeface="Arial" panose="020B0604020202020204" pitchFamily="34" charset="0"/>
            </a:endParaRPr>
          </a:p>
        </p:txBody>
      </p:sp>
      <p:sp>
        <p:nvSpPr>
          <p:cNvPr id="67" name="CaixaDeTexto 66">
            <a:extLst>
              <a:ext uri="{FF2B5EF4-FFF2-40B4-BE49-F238E27FC236}">
                <a16:creationId xmlns:a16="http://schemas.microsoft.com/office/drawing/2014/main" id="{5C020492-42A0-271F-57BE-0E732E3296F1}"/>
              </a:ext>
            </a:extLst>
          </p:cNvPr>
          <p:cNvSpPr txBox="1"/>
          <p:nvPr/>
        </p:nvSpPr>
        <p:spPr>
          <a:xfrm>
            <a:off x="11077551" y="5676929"/>
            <a:ext cx="618869" cy="215444"/>
          </a:xfrm>
          <a:prstGeom prst="rect">
            <a:avLst/>
          </a:prstGeom>
          <a:noFill/>
        </p:spPr>
        <p:txBody>
          <a:bodyPr wrap="square" rtlCol="0">
            <a:spAutoFit/>
          </a:bodyPr>
          <a:lstStyle/>
          <a:p>
            <a:pPr algn="ctr"/>
            <a:r>
              <a:rPr lang="pt-BR" sz="800" b="1" i="1" dirty="0">
                <a:solidFill>
                  <a:schemeClr val="bg1"/>
                </a:solidFill>
                <a:latin typeface="Arial" panose="020B0604020202020204" pitchFamily="34" charset="0"/>
                <a:cs typeface="Arial" panose="020B0604020202020204" pitchFamily="34" charset="0"/>
              </a:rPr>
              <a:t>(1,177.5)</a:t>
            </a:r>
          </a:p>
        </p:txBody>
      </p:sp>
      <p:sp>
        <p:nvSpPr>
          <p:cNvPr id="20" name="Retângulo 19">
            <a:extLst>
              <a:ext uri="{FF2B5EF4-FFF2-40B4-BE49-F238E27FC236}">
                <a16:creationId xmlns:a16="http://schemas.microsoft.com/office/drawing/2014/main" id="{9AC1AC8C-0340-A81E-481C-C6B01683A2E8}"/>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0" name="Imagem 23">
            <a:extLst>
              <a:ext uri="{FF2B5EF4-FFF2-40B4-BE49-F238E27FC236}">
                <a16:creationId xmlns:a16="http://schemas.microsoft.com/office/drawing/2014/main" id="{6A169C3B-FE85-82C9-A0CA-FCAA2080229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57" name="CaixaDeTexto 56">
            <a:extLst>
              <a:ext uri="{FF2B5EF4-FFF2-40B4-BE49-F238E27FC236}">
                <a16:creationId xmlns:a16="http://schemas.microsoft.com/office/drawing/2014/main" id="{3471F96E-8461-1DC2-6E2C-6B31BF0B7D15}"/>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CASH FLOW</a:t>
            </a:r>
          </a:p>
        </p:txBody>
      </p:sp>
      <p:cxnSp>
        <p:nvCxnSpPr>
          <p:cNvPr id="16" name="Conector reto 15">
            <a:extLst>
              <a:ext uri="{FF2B5EF4-FFF2-40B4-BE49-F238E27FC236}">
                <a16:creationId xmlns:a16="http://schemas.microsoft.com/office/drawing/2014/main" id="{81CACAD2-C583-0DDF-DE11-FB173CD6D393}"/>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9847FDE8-8696-F89E-CAF3-BFCC2AE694AF}"/>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en-US" sz="800" b="1" dirty="0" err="1">
                <a:solidFill>
                  <a:srgbClr val="002060"/>
                </a:solidFill>
                <a:latin typeface="Arial" panose="020B0604020202020204" pitchFamily="34" charset="0"/>
                <a:cs typeface="Arial" panose="020B0604020202020204" pitchFamily="34" charset="0"/>
              </a:rPr>
              <a:t>Buritirama’s</a:t>
            </a:r>
            <a:r>
              <a:rPr lang="en-US" sz="800" b="1" dirty="0">
                <a:solidFill>
                  <a:srgbClr val="002060"/>
                </a:solidFill>
                <a:latin typeface="Arial" panose="020B0604020202020204" pitchFamily="34" charset="0"/>
                <a:cs typeface="Arial" panose="020B0604020202020204" pitchFamily="34" charset="0"/>
              </a:rPr>
              <a:t> Financials</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
        <p:nvSpPr>
          <p:cNvPr id="10" name="Espaço Reservado para Número de Slide 2">
            <a:extLst>
              <a:ext uri="{FF2B5EF4-FFF2-40B4-BE49-F238E27FC236}">
                <a16:creationId xmlns:a16="http://schemas.microsoft.com/office/drawing/2014/main" id="{76D1FD51-0157-13B6-23B5-03E7577BFCC8}"/>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25</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11" name="Arco 10">
            <a:extLst>
              <a:ext uri="{FF2B5EF4-FFF2-40B4-BE49-F238E27FC236}">
                <a16:creationId xmlns:a16="http://schemas.microsoft.com/office/drawing/2014/main" id="{8131D190-9A3F-64CC-4C91-6087A2D21F34}"/>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4" name="Arco 13">
            <a:extLst>
              <a:ext uri="{FF2B5EF4-FFF2-40B4-BE49-F238E27FC236}">
                <a16:creationId xmlns:a16="http://schemas.microsoft.com/office/drawing/2014/main" id="{5411650A-6CC9-5613-4639-2F6DC03CD6A4}"/>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 name="Retângulo 1">
            <a:extLst>
              <a:ext uri="{FF2B5EF4-FFF2-40B4-BE49-F238E27FC236}">
                <a16:creationId xmlns:a16="http://schemas.microsoft.com/office/drawing/2014/main" id="{EA837564-517E-300C-8C02-991286BB62E2}"/>
              </a:ext>
            </a:extLst>
          </p:cNvPr>
          <p:cNvSpPr/>
          <p:nvPr/>
        </p:nvSpPr>
        <p:spPr>
          <a:xfrm>
            <a:off x="4340276" y="949445"/>
            <a:ext cx="5189227" cy="1394784"/>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19DB3723-A277-32C4-EF86-1C37EA14DD41}"/>
              </a:ext>
            </a:extLst>
          </p:cNvPr>
          <p:cNvSpPr/>
          <p:nvPr/>
        </p:nvSpPr>
        <p:spPr>
          <a:xfrm>
            <a:off x="4814079" y="5052543"/>
            <a:ext cx="3599086" cy="1057402"/>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8473446C-50F1-CD90-9C4C-560F39CB5C08}"/>
              </a:ext>
            </a:extLst>
          </p:cNvPr>
          <p:cNvSpPr/>
          <p:nvPr/>
        </p:nvSpPr>
        <p:spPr>
          <a:xfrm>
            <a:off x="2413537" y="2843363"/>
            <a:ext cx="2182244" cy="1511022"/>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B1A8E512-E79C-224C-8C46-46BAE0B32C75}"/>
              </a:ext>
            </a:extLst>
          </p:cNvPr>
          <p:cNvSpPr/>
          <p:nvPr/>
        </p:nvSpPr>
        <p:spPr>
          <a:xfrm>
            <a:off x="4929068" y="2805638"/>
            <a:ext cx="7123173" cy="1892380"/>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26ED9A3E-9E62-411D-73E1-79A14036C89C}"/>
              </a:ext>
            </a:extLst>
          </p:cNvPr>
          <p:cNvSpPr/>
          <p:nvPr/>
        </p:nvSpPr>
        <p:spPr>
          <a:xfrm>
            <a:off x="8625329" y="5079152"/>
            <a:ext cx="3509934" cy="911821"/>
          </a:xfrm>
          <a:prstGeom prst="rect">
            <a:avLst/>
          </a:prstGeom>
          <a:solidFill>
            <a:schemeClr val="bg1">
              <a:lumMod val="85000"/>
            </a:schemeClr>
          </a:solidFill>
          <a:ln w="3175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CaixaDeTexto 60">
            <a:extLst>
              <a:ext uri="{FF2B5EF4-FFF2-40B4-BE49-F238E27FC236}">
                <a16:creationId xmlns:a16="http://schemas.microsoft.com/office/drawing/2014/main" id="{AF048A71-A468-AFEA-351B-D1A2DB3E4019}"/>
              </a:ext>
            </a:extLst>
          </p:cNvPr>
          <p:cNvSpPr txBox="1"/>
          <p:nvPr/>
        </p:nvSpPr>
        <p:spPr>
          <a:xfrm>
            <a:off x="5767770" y="1298859"/>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68" name="CaixaDeTexto 67">
            <a:extLst>
              <a:ext uri="{FF2B5EF4-FFF2-40B4-BE49-F238E27FC236}">
                <a16:creationId xmlns:a16="http://schemas.microsoft.com/office/drawing/2014/main" id="{597C0569-C371-1AD2-9F6E-DE20135D2038}"/>
              </a:ext>
            </a:extLst>
          </p:cNvPr>
          <p:cNvSpPr txBox="1"/>
          <p:nvPr/>
        </p:nvSpPr>
        <p:spPr>
          <a:xfrm>
            <a:off x="2441398" y="3278658"/>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69" name="CaixaDeTexto 68">
            <a:extLst>
              <a:ext uri="{FF2B5EF4-FFF2-40B4-BE49-F238E27FC236}">
                <a16:creationId xmlns:a16="http://schemas.microsoft.com/office/drawing/2014/main" id="{2C18390D-7E89-150A-1DCB-4A7C28A24383}"/>
              </a:ext>
            </a:extLst>
          </p:cNvPr>
          <p:cNvSpPr txBox="1"/>
          <p:nvPr/>
        </p:nvSpPr>
        <p:spPr>
          <a:xfrm>
            <a:off x="7599195" y="3291550"/>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70" name="CaixaDeTexto 69">
            <a:extLst>
              <a:ext uri="{FF2B5EF4-FFF2-40B4-BE49-F238E27FC236}">
                <a16:creationId xmlns:a16="http://schemas.microsoft.com/office/drawing/2014/main" id="{5B54015D-4CD2-E998-1093-08FF5C72BFF9}"/>
              </a:ext>
            </a:extLst>
          </p:cNvPr>
          <p:cNvSpPr txBox="1"/>
          <p:nvPr/>
        </p:nvSpPr>
        <p:spPr>
          <a:xfrm>
            <a:off x="5568522" y="5245313"/>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
        <p:nvSpPr>
          <p:cNvPr id="71" name="CaixaDeTexto 70">
            <a:extLst>
              <a:ext uri="{FF2B5EF4-FFF2-40B4-BE49-F238E27FC236}">
                <a16:creationId xmlns:a16="http://schemas.microsoft.com/office/drawing/2014/main" id="{C3459310-2A34-3FCE-AC2B-B06BC91A8A68}"/>
              </a:ext>
            </a:extLst>
          </p:cNvPr>
          <p:cNvSpPr txBox="1"/>
          <p:nvPr/>
        </p:nvSpPr>
        <p:spPr>
          <a:xfrm>
            <a:off x="9421406" y="5169227"/>
            <a:ext cx="2112149" cy="646331"/>
          </a:xfrm>
          <a:prstGeom prst="rect">
            <a:avLst/>
          </a:prstGeom>
          <a:noFill/>
        </p:spPr>
        <p:txBody>
          <a:bodyPr wrap="square" rtlCol="0">
            <a:spAutoFit/>
          </a:bodyPr>
          <a:lstStyle/>
          <a:p>
            <a:pPr algn="ctr"/>
            <a:r>
              <a:rPr lang="pt-BR" b="0" i="0" dirty="0" err="1">
                <a:solidFill>
                  <a:schemeClr val="tx1">
                    <a:lumMod val="85000"/>
                    <a:lumOff val="15000"/>
                  </a:schemeClr>
                </a:solidFill>
                <a:effectLst/>
                <a:latin typeface="Bahnschrift SemiCondensed" panose="020B0502040204020203" pitchFamily="34" charset="0"/>
              </a:rPr>
              <a:t>Intentionally</a:t>
            </a:r>
            <a:r>
              <a:rPr lang="pt-BR" b="0" i="0" dirty="0">
                <a:solidFill>
                  <a:schemeClr val="tx1">
                    <a:lumMod val="85000"/>
                    <a:lumOff val="15000"/>
                  </a:schemeClr>
                </a:solidFill>
                <a:effectLst/>
                <a:latin typeface="Bahnschrift SemiCondensed" panose="020B0502040204020203" pitchFamily="34" charset="0"/>
              </a:rPr>
              <a:t> </a:t>
            </a:r>
            <a:r>
              <a:rPr lang="pt-BR" b="0" i="0" dirty="0" err="1">
                <a:solidFill>
                  <a:schemeClr val="tx1">
                    <a:lumMod val="85000"/>
                    <a:lumOff val="15000"/>
                  </a:schemeClr>
                </a:solidFill>
                <a:effectLst/>
                <a:latin typeface="Bahnschrift SemiCondensed" panose="020B0502040204020203" pitchFamily="34" charset="0"/>
              </a:rPr>
              <a:t>Concealed</a:t>
            </a:r>
            <a:endParaRPr lang="pt-BR" dirty="0">
              <a:solidFill>
                <a:schemeClr val="tx1">
                  <a:lumMod val="85000"/>
                  <a:lumOff val="15000"/>
                </a:schemeClr>
              </a:solidFill>
              <a:latin typeface="Bahnschrift SemiCondensed" panose="020B0502040204020203" pitchFamily="34" charset="0"/>
            </a:endParaRPr>
          </a:p>
        </p:txBody>
      </p:sp>
    </p:spTree>
    <p:extLst>
      <p:ext uri="{BB962C8B-B14F-4D97-AF65-F5344CB8AC3E}">
        <p14:creationId xmlns:p14="http://schemas.microsoft.com/office/powerpoint/2010/main" val="2058912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518BC40-E9CA-4420-9CF0-0926747A0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6924"/>
            <a:ext cx="12192000" cy="3411076"/>
          </a:xfrm>
          <a:prstGeom prst="rect">
            <a:avLst/>
          </a:prstGeom>
        </p:spPr>
      </p:pic>
      <p:grpSp>
        <p:nvGrpSpPr>
          <p:cNvPr id="11" name="Agrupar 10">
            <a:extLst>
              <a:ext uri="{FF2B5EF4-FFF2-40B4-BE49-F238E27FC236}">
                <a16:creationId xmlns:a16="http://schemas.microsoft.com/office/drawing/2014/main" id="{C66D9612-426D-DAF1-32FA-6282474F8251}"/>
              </a:ext>
            </a:extLst>
          </p:cNvPr>
          <p:cNvGrpSpPr/>
          <p:nvPr/>
        </p:nvGrpSpPr>
        <p:grpSpPr>
          <a:xfrm>
            <a:off x="10326250" y="5152462"/>
            <a:ext cx="1942787" cy="1064251"/>
            <a:chOff x="368333" y="4994905"/>
            <a:chExt cx="1942787" cy="1064251"/>
          </a:xfrm>
        </p:grpSpPr>
        <p:sp>
          <p:nvSpPr>
            <p:cNvPr id="2" name="CaixaDeTexto 1">
              <a:extLst>
                <a:ext uri="{FF2B5EF4-FFF2-40B4-BE49-F238E27FC236}">
                  <a16:creationId xmlns:a16="http://schemas.microsoft.com/office/drawing/2014/main" id="{0A9ABA17-85E5-DC44-B67B-CB8B01903463}"/>
                </a:ext>
              </a:extLst>
            </p:cNvPr>
            <p:cNvSpPr txBox="1"/>
            <p:nvPr/>
          </p:nvSpPr>
          <p:spPr>
            <a:xfrm>
              <a:off x="368333" y="4994905"/>
              <a:ext cx="1942787" cy="769441"/>
            </a:xfrm>
            <a:prstGeom prst="rect">
              <a:avLst/>
            </a:prstGeom>
            <a:noFill/>
          </p:spPr>
          <p:txBody>
            <a:bodyPr wrap="square" rtlCol="0">
              <a:spAutoFit/>
            </a:bodyPr>
            <a:lstStyle/>
            <a:p>
              <a:pPr algn="just"/>
              <a:r>
                <a:rPr lang="en-US" sz="1100" dirty="0" err="1">
                  <a:solidFill>
                    <a:schemeClr val="bg1"/>
                  </a:solidFill>
                  <a:latin typeface="Bahnschrift SemiCondensed" panose="020B0502040204020203" pitchFamily="34" charset="0"/>
                </a:rPr>
                <a:t>Rua</a:t>
              </a:r>
              <a:r>
                <a:rPr lang="en-US" sz="1100" dirty="0">
                  <a:solidFill>
                    <a:schemeClr val="bg1"/>
                  </a:solidFill>
                  <a:latin typeface="Bahnschrift SemiCondensed" panose="020B0502040204020203" pitchFamily="34" charset="0"/>
                </a:rPr>
                <a:t> dos </a:t>
              </a:r>
              <a:r>
                <a:rPr lang="en-US" sz="1100" dirty="0" err="1">
                  <a:solidFill>
                    <a:schemeClr val="bg1"/>
                  </a:solidFill>
                  <a:latin typeface="Bahnschrift SemiCondensed" panose="020B0502040204020203" pitchFamily="34" charset="0"/>
                </a:rPr>
                <a:t>Pinheiros</a:t>
              </a:r>
              <a:r>
                <a:rPr lang="en-US" sz="1100" dirty="0">
                  <a:solidFill>
                    <a:schemeClr val="bg1"/>
                  </a:solidFill>
                  <a:latin typeface="Bahnschrift SemiCondensed" panose="020B0502040204020203" pitchFamily="34" charset="0"/>
                </a:rPr>
                <a:t>, 498</a:t>
              </a:r>
            </a:p>
            <a:p>
              <a:pPr algn="just"/>
              <a:r>
                <a:rPr lang="en-US" sz="1100" dirty="0">
                  <a:solidFill>
                    <a:schemeClr val="bg1"/>
                  </a:solidFill>
                  <a:latin typeface="Bahnschrift SemiCondensed" panose="020B0502040204020203" pitchFamily="34" charset="0"/>
                </a:rPr>
                <a:t>14</a:t>
              </a:r>
              <a:r>
                <a:rPr lang="en-US" sz="1100" baseline="30000" dirty="0">
                  <a:solidFill>
                    <a:schemeClr val="bg1"/>
                  </a:solidFill>
                  <a:latin typeface="Bahnschrift SemiCondensed" panose="020B0502040204020203" pitchFamily="34" charset="0"/>
                </a:rPr>
                <a:t>th</a:t>
              </a:r>
              <a:r>
                <a:rPr lang="en-US" sz="1100" dirty="0">
                  <a:solidFill>
                    <a:schemeClr val="bg1"/>
                  </a:solidFill>
                  <a:latin typeface="Bahnschrift SemiCondensed" panose="020B0502040204020203" pitchFamily="34" charset="0"/>
                </a:rPr>
                <a:t> floor, office 141</a:t>
              </a:r>
            </a:p>
            <a:p>
              <a:pPr algn="just"/>
              <a:r>
                <a:rPr lang="en-US" sz="1100" dirty="0" err="1">
                  <a:solidFill>
                    <a:schemeClr val="bg1"/>
                  </a:solidFill>
                  <a:latin typeface="Bahnschrift SemiCondensed" panose="020B0502040204020203" pitchFamily="34" charset="0"/>
                </a:rPr>
                <a:t>Pinheiros</a:t>
              </a:r>
              <a:r>
                <a:rPr lang="en-US" sz="1100" dirty="0">
                  <a:solidFill>
                    <a:schemeClr val="bg1"/>
                  </a:solidFill>
                  <a:latin typeface="Bahnschrift SemiCondensed" panose="020B0502040204020203" pitchFamily="34" charset="0"/>
                </a:rPr>
                <a:t>, São Paulo, SP</a:t>
              </a:r>
            </a:p>
            <a:p>
              <a:pPr algn="just"/>
              <a:r>
                <a:rPr lang="en-US" sz="1100" dirty="0">
                  <a:solidFill>
                    <a:schemeClr val="bg1"/>
                  </a:solidFill>
                  <a:latin typeface="Bahnschrift SemiCondensed" panose="020B0502040204020203" pitchFamily="34" charset="0"/>
                </a:rPr>
                <a:t>05422-000</a:t>
              </a:r>
            </a:p>
          </p:txBody>
        </p:sp>
        <p:cxnSp>
          <p:nvCxnSpPr>
            <p:cNvPr id="5" name="Conector reto 4">
              <a:extLst>
                <a:ext uri="{FF2B5EF4-FFF2-40B4-BE49-F238E27FC236}">
                  <a16:creationId xmlns:a16="http://schemas.microsoft.com/office/drawing/2014/main" id="{FBCC649A-3A62-7319-7829-C4F432FC7312}"/>
                </a:ext>
              </a:extLst>
            </p:cNvPr>
            <p:cNvCxnSpPr>
              <a:cxnSpLocks/>
            </p:cNvCxnSpPr>
            <p:nvPr/>
          </p:nvCxnSpPr>
          <p:spPr>
            <a:xfrm>
              <a:off x="368333" y="4994905"/>
              <a:ext cx="0" cy="10642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3D833513-992F-BB4C-F10F-C01FAE58AEAA}"/>
                </a:ext>
              </a:extLst>
            </p:cNvPr>
            <p:cNvSpPr txBox="1"/>
            <p:nvPr/>
          </p:nvSpPr>
          <p:spPr>
            <a:xfrm>
              <a:off x="368333" y="5779568"/>
              <a:ext cx="1711675" cy="261610"/>
            </a:xfrm>
            <a:prstGeom prst="rect">
              <a:avLst/>
            </a:prstGeom>
            <a:noFill/>
          </p:spPr>
          <p:txBody>
            <a:bodyPr wrap="square" rtlCol="0">
              <a:spAutoFit/>
            </a:bodyPr>
            <a:lstStyle/>
            <a:p>
              <a:pPr algn="just"/>
              <a:r>
                <a:rPr lang="en-US" sz="1100" dirty="0">
                  <a:solidFill>
                    <a:schemeClr val="bg1"/>
                  </a:solidFill>
                  <a:latin typeface="Bahnschrift SemiCondensed" panose="020B0502040204020203" pitchFamily="34" charset="0"/>
                </a:rPr>
                <a:t>+ 55 11 3372-3699</a:t>
              </a:r>
            </a:p>
          </p:txBody>
        </p:sp>
      </p:grpSp>
    </p:spTree>
    <p:extLst>
      <p:ext uri="{BB962C8B-B14F-4D97-AF65-F5344CB8AC3E}">
        <p14:creationId xmlns:p14="http://schemas.microsoft.com/office/powerpoint/2010/main" val="391892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518BC40-E9CA-4420-9CF0-0926747A0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6924"/>
            <a:ext cx="12192000" cy="3411076"/>
          </a:xfrm>
          <a:prstGeom prst="rect">
            <a:avLst/>
          </a:prstGeom>
        </p:spPr>
      </p:pic>
      <p:sp>
        <p:nvSpPr>
          <p:cNvPr id="6" name="CaixaDeTexto 5">
            <a:extLst>
              <a:ext uri="{FF2B5EF4-FFF2-40B4-BE49-F238E27FC236}">
                <a16:creationId xmlns:a16="http://schemas.microsoft.com/office/drawing/2014/main" id="{4E2A2ED8-A231-41FE-B6D6-F984CDF5AC3C}"/>
              </a:ext>
            </a:extLst>
          </p:cNvPr>
          <p:cNvSpPr txBox="1"/>
          <p:nvPr/>
        </p:nvSpPr>
        <p:spPr>
          <a:xfrm>
            <a:off x="133459" y="5748535"/>
            <a:ext cx="6395750" cy="861774"/>
          </a:xfrm>
          <a:prstGeom prst="rect">
            <a:avLst/>
          </a:prstGeom>
          <a:noFill/>
        </p:spPr>
        <p:txBody>
          <a:bodyPr wrap="square" rtlCol="0">
            <a:spAutoFit/>
          </a:bodyPr>
          <a:lstStyle/>
          <a:p>
            <a:r>
              <a:rPr lang="pt-BR" sz="5000" dirty="0">
                <a:solidFill>
                  <a:schemeClr val="bg1">
                    <a:lumMod val="95000"/>
                  </a:schemeClr>
                </a:solidFill>
                <a:latin typeface="Bahnschrift SemiCondensed" panose="020B0502040204020203" pitchFamily="34" charset="0"/>
                <a:ea typeface="Cambria" panose="02040503050406030204" pitchFamily="18" charset="0"/>
                <a:cs typeface="Arial" panose="020B0604020202020204" pitchFamily="34" charset="0"/>
              </a:rPr>
              <a:t>EXECUTIVE SUMMARY</a:t>
            </a:r>
          </a:p>
        </p:txBody>
      </p:sp>
      <p:sp>
        <p:nvSpPr>
          <p:cNvPr id="3" name="Espaço Reservado para Número de Slide 2">
            <a:extLst>
              <a:ext uri="{FF2B5EF4-FFF2-40B4-BE49-F238E27FC236}">
                <a16:creationId xmlns:a16="http://schemas.microsoft.com/office/drawing/2014/main" id="{82425FA9-7847-4BA2-8B73-6A4A9AFEF711}"/>
              </a:ext>
            </a:extLst>
          </p:cNvPr>
          <p:cNvSpPr>
            <a:spLocks noGrp="1"/>
          </p:cNvSpPr>
          <p:nvPr>
            <p:ph type="sldNum" sz="quarter" idx="12"/>
          </p:nvPr>
        </p:nvSpPr>
        <p:spPr>
          <a:xfrm>
            <a:off x="10516640" y="5096820"/>
            <a:ext cx="1541901" cy="1513489"/>
          </a:xfrm>
        </p:spPr>
        <p:txBody>
          <a:bodyPr/>
          <a:lstStyle/>
          <a:p>
            <a:fld id="{5B9C5539-DFD0-404C-8567-B36D54A1A16F}" type="slidenum">
              <a:rPr lang="pt-BR" sz="9600">
                <a:latin typeface="Bahnschrift SemiCondensed" panose="020B0502040204020203" pitchFamily="34" charset="0"/>
                <a:cs typeface="Arial" panose="020B0604020202020204" pitchFamily="34" charset="0"/>
              </a:rPr>
              <a:t>3</a:t>
            </a:fld>
            <a:endParaRPr lang="pt-BR" sz="9600" dirty="0">
              <a:latin typeface="Bahnschrift SemiCondensed" panose="020B0502040204020203" pitchFamily="34" charset="0"/>
              <a:cs typeface="Arial" panose="020B0604020202020204" pitchFamily="34" charset="0"/>
            </a:endParaRPr>
          </a:p>
        </p:txBody>
      </p:sp>
    </p:spTree>
    <p:extLst>
      <p:ext uri="{BB962C8B-B14F-4D97-AF65-F5344CB8AC3E}">
        <p14:creationId xmlns:p14="http://schemas.microsoft.com/office/powerpoint/2010/main" val="2793761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tângulo 146">
            <a:extLst>
              <a:ext uri="{FF2B5EF4-FFF2-40B4-BE49-F238E27FC236}">
                <a16:creationId xmlns:a16="http://schemas.microsoft.com/office/drawing/2014/main" id="{C19E1EE7-B7A4-8FE8-ECBD-D7B67A3FE746}"/>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48" name="Imagem 23">
            <a:extLst>
              <a:ext uri="{FF2B5EF4-FFF2-40B4-BE49-F238E27FC236}">
                <a16:creationId xmlns:a16="http://schemas.microsoft.com/office/drawing/2014/main" id="{AA7D6D66-E082-8CE0-418D-AEA94873F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149" name="CaixaDeTexto 148">
            <a:extLst>
              <a:ext uri="{FF2B5EF4-FFF2-40B4-BE49-F238E27FC236}">
                <a16:creationId xmlns:a16="http://schemas.microsoft.com/office/drawing/2014/main" id="{B9686EFD-634C-EAF8-CBDD-C7DB361B8C7F}"/>
              </a:ext>
            </a:extLst>
          </p:cNvPr>
          <p:cNvSpPr txBox="1"/>
          <p:nvPr/>
        </p:nvSpPr>
        <p:spPr>
          <a:xfrm>
            <a:off x="2285999" y="35401"/>
            <a:ext cx="9906000" cy="400110"/>
          </a:xfrm>
          <a:prstGeom prst="rect">
            <a:avLst/>
          </a:prstGeom>
          <a:noFill/>
        </p:spPr>
        <p:txBody>
          <a:bodyPr wrap="square" rtlCol="0">
            <a:spAutoFit/>
          </a:bodyPr>
          <a:lstStyle/>
          <a:p>
            <a:pPr algn="r"/>
            <a:r>
              <a:rPr lang="pt-BR" sz="2000" b="1">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TÍTULO</a:t>
            </a:r>
            <a:endParaRPr lang="pt-BR" sz="20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endParaRPr>
          </a:p>
        </p:txBody>
      </p:sp>
      <p:sp>
        <p:nvSpPr>
          <p:cNvPr id="186" name="CaixaDeTexto 185">
            <a:extLst>
              <a:ext uri="{FF2B5EF4-FFF2-40B4-BE49-F238E27FC236}">
                <a16:creationId xmlns:a16="http://schemas.microsoft.com/office/drawing/2014/main" id="{4A63FBC4-2327-66A9-7554-31D245E59109}"/>
              </a:ext>
            </a:extLst>
          </p:cNvPr>
          <p:cNvSpPr txBox="1"/>
          <p:nvPr/>
        </p:nvSpPr>
        <p:spPr>
          <a:xfrm>
            <a:off x="1160493" y="322666"/>
            <a:ext cx="11050964" cy="261610"/>
          </a:xfrm>
          <a:prstGeom prst="rect">
            <a:avLst/>
          </a:prstGeom>
          <a:noFill/>
        </p:spPr>
        <p:txBody>
          <a:bodyPr wrap="square">
            <a:spAutoFit/>
          </a:bodyPr>
          <a:lstStyle/>
          <a:p>
            <a:pPr algn="r"/>
            <a:r>
              <a:rPr lang="en-US" sz="1050" dirty="0">
                <a:solidFill>
                  <a:srgbClr val="002060"/>
                </a:solidFill>
                <a:latin typeface="Bahnschrift SemiCondensed" panose="020B0502040204020203" pitchFamily="34" charset="0"/>
              </a:rPr>
              <a:t>SUBTÍTULO</a:t>
            </a:r>
            <a:endParaRPr lang="pt-BR" sz="1050" dirty="0">
              <a:solidFill>
                <a:srgbClr val="002060"/>
              </a:solidFill>
              <a:latin typeface="Bahnschrift SemiCondensed" panose="020B0502040204020203" pitchFamily="34" charset="0"/>
            </a:endParaRPr>
          </a:p>
        </p:txBody>
      </p:sp>
      <p:cxnSp>
        <p:nvCxnSpPr>
          <p:cNvPr id="192" name="Conector reto 191">
            <a:extLst>
              <a:ext uri="{FF2B5EF4-FFF2-40B4-BE49-F238E27FC236}">
                <a16:creationId xmlns:a16="http://schemas.microsoft.com/office/drawing/2014/main" id="{24F85B79-3057-999F-DE6E-650B1A1D9680}"/>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197" name="CaixaDeTexto 196">
            <a:extLst>
              <a:ext uri="{FF2B5EF4-FFF2-40B4-BE49-F238E27FC236}">
                <a16:creationId xmlns:a16="http://schemas.microsoft.com/office/drawing/2014/main" id="{115F7E4B-F63B-FF23-59D2-F061CCC1B1A6}"/>
              </a:ext>
            </a:extLst>
          </p:cNvPr>
          <p:cNvSpPr txBox="1"/>
          <p:nvPr/>
        </p:nvSpPr>
        <p:spPr>
          <a:xfrm>
            <a:off x="0" y="6632556"/>
            <a:ext cx="12255654" cy="215444"/>
          </a:xfrm>
          <a:prstGeom prst="rect">
            <a:avLst/>
          </a:prstGeom>
          <a:noFill/>
        </p:spPr>
        <p:txBody>
          <a:bodyPr wrap="square" rtlCol="0">
            <a:spAutoFit/>
          </a:bodyPr>
          <a:lstStyle/>
          <a:p>
            <a:pPr algn="ctr"/>
            <a:r>
              <a:rPr lang="pt-BR" sz="800" b="1" dirty="0">
                <a:solidFill>
                  <a:srgbClr val="002060"/>
                </a:solidFill>
                <a:latin typeface="Arial" panose="020B0604020202020204" pitchFamily="34" charset="0"/>
                <a:cs typeface="Arial" panose="020B0604020202020204" pitchFamily="34" charset="0"/>
              </a:rPr>
              <a:t>TÍTULO   |   </a:t>
            </a:r>
            <a:r>
              <a:rPr lang="en-US" sz="800" b="1" dirty="0">
                <a:solidFill>
                  <a:srgbClr val="002060"/>
                </a:solidFill>
                <a:latin typeface="Arial" panose="020B0604020202020204" pitchFamily="34" charset="0"/>
                <a:cs typeface="Arial" panose="020B0604020202020204" pitchFamily="34" charset="0"/>
              </a:rPr>
              <a:t>TÍTULO</a:t>
            </a:r>
            <a:r>
              <a:rPr lang="pt-BR" sz="800" b="1" dirty="0">
                <a:solidFill>
                  <a:srgbClr val="002060"/>
                </a:solidFill>
                <a:latin typeface="Arial" panose="020B0604020202020204" pitchFamily="34" charset="0"/>
                <a:cs typeface="Arial" panose="020B0604020202020204" pitchFamily="34" charset="0"/>
              </a:rPr>
              <a:t>   |   Mês, Ano     </a:t>
            </a:r>
          </a:p>
        </p:txBody>
      </p:sp>
      <p:sp>
        <p:nvSpPr>
          <p:cNvPr id="205" name="Espaço Reservado para Número de Slide 2">
            <a:extLst>
              <a:ext uri="{FF2B5EF4-FFF2-40B4-BE49-F238E27FC236}">
                <a16:creationId xmlns:a16="http://schemas.microsoft.com/office/drawing/2014/main" id="{84BFCB65-C309-3297-6502-C2B1AD50B5B8}"/>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4</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206" name="Arco 205">
            <a:extLst>
              <a:ext uri="{FF2B5EF4-FFF2-40B4-BE49-F238E27FC236}">
                <a16:creationId xmlns:a16="http://schemas.microsoft.com/office/drawing/2014/main" id="{DD11BE97-89E0-C437-6115-108A9B7017A7}"/>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07" name="Arco 206">
            <a:extLst>
              <a:ext uri="{FF2B5EF4-FFF2-40B4-BE49-F238E27FC236}">
                <a16:creationId xmlns:a16="http://schemas.microsoft.com/office/drawing/2014/main" id="{52B2C1E0-42AE-21D8-FFCB-14E5A6EB6C7D}"/>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Tree>
    <p:extLst>
      <p:ext uri="{BB962C8B-B14F-4D97-AF65-F5344CB8AC3E}">
        <p14:creationId xmlns:p14="http://schemas.microsoft.com/office/powerpoint/2010/main" val="404232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518BC40-E9CA-4420-9CF0-0926747A0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6924"/>
            <a:ext cx="12192000" cy="3411076"/>
          </a:xfrm>
          <a:prstGeom prst="rect">
            <a:avLst/>
          </a:prstGeom>
        </p:spPr>
      </p:pic>
      <p:sp>
        <p:nvSpPr>
          <p:cNvPr id="6" name="CaixaDeTexto 5">
            <a:extLst>
              <a:ext uri="{FF2B5EF4-FFF2-40B4-BE49-F238E27FC236}">
                <a16:creationId xmlns:a16="http://schemas.microsoft.com/office/drawing/2014/main" id="{4E2A2ED8-A231-41FE-B6D6-F984CDF5AC3C}"/>
              </a:ext>
            </a:extLst>
          </p:cNvPr>
          <p:cNvSpPr txBox="1"/>
          <p:nvPr/>
        </p:nvSpPr>
        <p:spPr>
          <a:xfrm>
            <a:off x="133459" y="5748535"/>
            <a:ext cx="6395750" cy="861774"/>
          </a:xfrm>
          <a:prstGeom prst="rect">
            <a:avLst/>
          </a:prstGeom>
          <a:noFill/>
        </p:spPr>
        <p:txBody>
          <a:bodyPr wrap="square" rtlCol="0">
            <a:spAutoFit/>
          </a:bodyPr>
          <a:lstStyle/>
          <a:p>
            <a:r>
              <a:rPr lang="pt-BR" sz="5000" dirty="0">
                <a:solidFill>
                  <a:schemeClr val="bg1">
                    <a:lumMod val="95000"/>
                  </a:schemeClr>
                </a:solidFill>
                <a:latin typeface="Bahnschrift SemiCondensed" panose="020B0502040204020203" pitchFamily="34" charset="0"/>
                <a:ea typeface="Cambria" panose="02040503050406030204" pitchFamily="18" charset="0"/>
                <a:cs typeface="Arial" panose="020B0604020202020204" pitchFamily="34" charset="0"/>
              </a:rPr>
              <a:t>DEAL STRUCTURE</a:t>
            </a:r>
          </a:p>
        </p:txBody>
      </p:sp>
      <p:sp>
        <p:nvSpPr>
          <p:cNvPr id="3" name="Espaço Reservado para Número de Slide 2">
            <a:extLst>
              <a:ext uri="{FF2B5EF4-FFF2-40B4-BE49-F238E27FC236}">
                <a16:creationId xmlns:a16="http://schemas.microsoft.com/office/drawing/2014/main" id="{82425FA9-7847-4BA2-8B73-6A4A9AFEF711}"/>
              </a:ext>
            </a:extLst>
          </p:cNvPr>
          <p:cNvSpPr>
            <a:spLocks noGrp="1"/>
          </p:cNvSpPr>
          <p:nvPr>
            <p:ph type="sldNum" sz="quarter" idx="12"/>
          </p:nvPr>
        </p:nvSpPr>
        <p:spPr>
          <a:xfrm>
            <a:off x="10516640" y="5096820"/>
            <a:ext cx="1541901" cy="1513489"/>
          </a:xfrm>
        </p:spPr>
        <p:txBody>
          <a:bodyPr/>
          <a:lstStyle/>
          <a:p>
            <a:fld id="{5B9C5539-DFD0-404C-8567-B36D54A1A16F}" type="slidenum">
              <a:rPr lang="pt-BR" sz="9600">
                <a:latin typeface="Bahnschrift SemiCondensed" panose="020B0502040204020203" pitchFamily="34" charset="0"/>
                <a:cs typeface="Arial" panose="020B0604020202020204" pitchFamily="34" charset="0"/>
              </a:rPr>
              <a:t>5</a:t>
            </a:fld>
            <a:endParaRPr lang="pt-BR" sz="9600" dirty="0">
              <a:latin typeface="Bahnschrift SemiCondensed" panose="020B0502040204020203" pitchFamily="34" charset="0"/>
              <a:cs typeface="Arial" panose="020B0604020202020204" pitchFamily="34" charset="0"/>
            </a:endParaRPr>
          </a:p>
        </p:txBody>
      </p:sp>
    </p:spTree>
    <p:extLst>
      <p:ext uri="{BB962C8B-B14F-4D97-AF65-F5344CB8AC3E}">
        <p14:creationId xmlns:p14="http://schemas.microsoft.com/office/powerpoint/2010/main" val="792228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092EF335-3E50-BE3F-ADBA-204F93F06F18}"/>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Imagem 23">
            <a:extLst>
              <a:ext uri="{FF2B5EF4-FFF2-40B4-BE49-F238E27FC236}">
                <a16:creationId xmlns:a16="http://schemas.microsoft.com/office/drawing/2014/main" id="{12CF8BAF-912D-5DBE-EA9D-C035FB691E0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4" name="CaixaDeTexto 3">
            <a:extLst>
              <a:ext uri="{FF2B5EF4-FFF2-40B4-BE49-F238E27FC236}">
                <a16:creationId xmlns:a16="http://schemas.microsoft.com/office/drawing/2014/main" id="{50B1F227-4128-3F7A-4CE9-FB50A90A54EE}"/>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DEAL STRUCTURE</a:t>
            </a:r>
          </a:p>
        </p:txBody>
      </p:sp>
      <p:grpSp>
        <p:nvGrpSpPr>
          <p:cNvPr id="61" name="Agrupar 60">
            <a:extLst>
              <a:ext uri="{FF2B5EF4-FFF2-40B4-BE49-F238E27FC236}">
                <a16:creationId xmlns:a16="http://schemas.microsoft.com/office/drawing/2014/main" id="{70598709-2483-D3BB-9E84-1185FCF2452E}"/>
              </a:ext>
            </a:extLst>
          </p:cNvPr>
          <p:cNvGrpSpPr/>
          <p:nvPr/>
        </p:nvGrpSpPr>
        <p:grpSpPr>
          <a:xfrm>
            <a:off x="97028" y="721934"/>
            <a:ext cx="3944208" cy="2121091"/>
            <a:chOff x="86520" y="721934"/>
            <a:chExt cx="3944208" cy="2121091"/>
          </a:xfrm>
        </p:grpSpPr>
        <p:sp>
          <p:nvSpPr>
            <p:cNvPr id="5" name="CaixaDeTexto 4">
              <a:extLst>
                <a:ext uri="{FF2B5EF4-FFF2-40B4-BE49-F238E27FC236}">
                  <a16:creationId xmlns:a16="http://schemas.microsoft.com/office/drawing/2014/main" id="{FFF955FA-C7E0-15D5-8793-76596F8B7B14}"/>
                </a:ext>
              </a:extLst>
            </p:cNvPr>
            <p:cNvSpPr txBox="1"/>
            <p:nvPr/>
          </p:nvSpPr>
          <p:spPr>
            <a:xfrm>
              <a:off x="534361" y="732013"/>
              <a:ext cx="3496367" cy="369332"/>
            </a:xfrm>
            <a:prstGeom prst="rect">
              <a:avLst/>
            </a:prstGeom>
            <a:noFill/>
          </p:spPr>
          <p:txBody>
            <a:bodyPr wrap="square" rtlCol="0">
              <a:spAutoFit/>
            </a:bodyPr>
            <a:lstStyle/>
            <a:p>
              <a:r>
                <a:rPr lang="pt-BR" b="1" dirty="0">
                  <a:solidFill>
                    <a:srgbClr val="1F2D61"/>
                  </a:solidFill>
                  <a:latin typeface="Bahnschrift SemiCondensed" panose="020B0502040204020203" pitchFamily="34" charset="0"/>
                  <a:cs typeface="Arial" panose="020B0604020202020204" pitchFamily="34" charset="0"/>
                </a:rPr>
                <a:t>INVESTMENT VEHICLE STRUCTURING</a:t>
              </a:r>
              <a:endParaRPr lang="pt-BR" b="1" i="1" dirty="0">
                <a:solidFill>
                  <a:srgbClr val="1F2D61"/>
                </a:solidFill>
                <a:latin typeface="Bahnschrift SemiCondensed" panose="020B0502040204020203" pitchFamily="34" charset="0"/>
                <a:cs typeface="Arial" panose="020B0604020202020204" pitchFamily="34" charset="0"/>
              </a:endParaRPr>
            </a:p>
          </p:txBody>
        </p:sp>
        <p:cxnSp>
          <p:nvCxnSpPr>
            <p:cNvPr id="6" name="Conector reto 5">
              <a:extLst>
                <a:ext uri="{FF2B5EF4-FFF2-40B4-BE49-F238E27FC236}">
                  <a16:creationId xmlns:a16="http://schemas.microsoft.com/office/drawing/2014/main" id="{DB94263E-4B40-644C-C061-999DFEE220BE}"/>
                </a:ext>
              </a:extLst>
            </p:cNvPr>
            <p:cNvCxnSpPr>
              <a:cxnSpLocks/>
            </p:cNvCxnSpPr>
            <p:nvPr/>
          </p:nvCxnSpPr>
          <p:spPr>
            <a:xfrm>
              <a:off x="86520" y="1192145"/>
              <a:ext cx="3944208"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BFF4BB41-5FCE-ED23-E3CC-71CB490569D8}"/>
                </a:ext>
              </a:extLst>
            </p:cNvPr>
            <p:cNvGrpSpPr/>
            <p:nvPr/>
          </p:nvGrpSpPr>
          <p:grpSpPr>
            <a:xfrm>
              <a:off x="107537" y="721934"/>
              <a:ext cx="420228" cy="389491"/>
              <a:chOff x="7174050" y="802789"/>
              <a:chExt cx="198085" cy="389491"/>
            </a:xfrm>
          </p:grpSpPr>
          <p:sp>
            <p:nvSpPr>
              <p:cNvPr id="8" name="Oval 70">
                <a:extLst>
                  <a:ext uri="{FF2B5EF4-FFF2-40B4-BE49-F238E27FC236}">
                    <a16:creationId xmlns:a16="http://schemas.microsoft.com/office/drawing/2014/main" id="{28C35A0D-4084-33F5-6BA2-0ADDE510D853}"/>
                  </a:ext>
                </a:extLst>
              </p:cNvPr>
              <p:cNvSpPr/>
              <p:nvPr/>
            </p:nvSpPr>
            <p:spPr>
              <a:xfrm>
                <a:off x="7176176" y="802789"/>
                <a:ext cx="195959" cy="38949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aixaDeTexto 8">
                <a:extLst>
                  <a:ext uri="{FF2B5EF4-FFF2-40B4-BE49-F238E27FC236}">
                    <a16:creationId xmlns:a16="http://schemas.microsoft.com/office/drawing/2014/main" id="{293413CF-BADD-2CB5-BB3C-513AD0717134}"/>
                  </a:ext>
                </a:extLst>
              </p:cNvPr>
              <p:cNvSpPr txBox="1"/>
              <p:nvPr/>
            </p:nvSpPr>
            <p:spPr>
              <a:xfrm>
                <a:off x="7174050" y="823921"/>
                <a:ext cx="195960" cy="338554"/>
              </a:xfrm>
              <a:prstGeom prst="rect">
                <a:avLst/>
              </a:prstGeom>
              <a:noFill/>
            </p:spPr>
            <p:txBody>
              <a:bodyPr wrap="square" rtlCol="0">
                <a:spAutoFit/>
              </a:bodyPr>
              <a:lstStyle/>
              <a:p>
                <a:pPr algn="ctr"/>
                <a:r>
                  <a:rPr lang="pt-BR" sz="1600" b="1" dirty="0">
                    <a:solidFill>
                      <a:srgbClr val="005F32"/>
                    </a:solidFill>
                    <a:latin typeface="Bahnschrift SemiCondensed" panose="020B0502040204020203" pitchFamily="34" charset="0"/>
                  </a:rPr>
                  <a:t>1</a:t>
                </a:r>
              </a:p>
            </p:txBody>
          </p:sp>
        </p:grpSp>
        <p:sp>
          <p:nvSpPr>
            <p:cNvPr id="14" name="CaixaDeTexto 13">
              <a:extLst>
                <a:ext uri="{FF2B5EF4-FFF2-40B4-BE49-F238E27FC236}">
                  <a16:creationId xmlns:a16="http://schemas.microsoft.com/office/drawing/2014/main" id="{FBCDF366-2EC7-BE0B-7EC2-36878910131C}"/>
                </a:ext>
              </a:extLst>
            </p:cNvPr>
            <p:cNvSpPr txBox="1"/>
            <p:nvPr/>
          </p:nvSpPr>
          <p:spPr>
            <a:xfrm>
              <a:off x="86520" y="1242587"/>
              <a:ext cx="3944208" cy="1600438"/>
            </a:xfrm>
            <a:prstGeom prst="rect">
              <a:avLst/>
            </a:prstGeom>
            <a:noFill/>
          </p:spPr>
          <p:txBody>
            <a:bodyPr wrap="square" rtlCol="0">
              <a:spAutoFit/>
            </a:bodyPr>
            <a:lstStyle/>
            <a:p>
              <a:pPr algn="just"/>
              <a:r>
                <a:rPr lang="en-US" sz="1400" b="1" dirty="0">
                  <a:solidFill>
                    <a:srgbClr val="002060"/>
                  </a:solidFill>
                  <a:latin typeface="Bahnschrift SemiCondensed" panose="020B0502040204020203" pitchFamily="34" charset="0"/>
                </a:rPr>
                <a:t>R2C w</a:t>
              </a:r>
              <a:r>
                <a:rPr lang="en-US" sz="1400" dirty="0">
                  <a:solidFill>
                    <a:srgbClr val="002060"/>
                  </a:solidFill>
                  <a:latin typeface="Bahnschrift SemiCondensed" panose="020B0502040204020203" pitchFamily="34" charset="0"/>
                </a:rPr>
                <a:t>ill establish an investment vehicle, such as a Private Equity Investment Fund ("PEIF"), which will be capitalized by </a:t>
              </a:r>
              <a:r>
                <a:rPr lang="en-US" sz="1400" b="1" dirty="0">
                  <a:solidFill>
                    <a:srgbClr val="002060"/>
                  </a:solidFill>
                  <a:latin typeface="Bahnschrift SemiCondensed" panose="020B0502040204020203" pitchFamily="34" charset="0"/>
                </a:rPr>
                <a:t>GLENCORE </a:t>
              </a:r>
              <a:r>
                <a:rPr lang="en-US" sz="1400" dirty="0">
                  <a:solidFill>
                    <a:srgbClr val="002060"/>
                  </a:solidFill>
                  <a:latin typeface="Bahnschrift SemiCondensed" panose="020B0502040204020203" pitchFamily="34" charset="0"/>
                </a:rPr>
                <a:t>upon asset acquisition. This structure ensures that R2C negotiates with the creditors throughout the entirety of the due diligence, negotiation, and acquisition process, thereby securing enhanced bargaining leverage.</a:t>
              </a:r>
            </a:p>
          </p:txBody>
        </p:sp>
      </p:grpSp>
      <p:grpSp>
        <p:nvGrpSpPr>
          <p:cNvPr id="62" name="Agrupar 61">
            <a:extLst>
              <a:ext uri="{FF2B5EF4-FFF2-40B4-BE49-F238E27FC236}">
                <a16:creationId xmlns:a16="http://schemas.microsoft.com/office/drawing/2014/main" id="{C22C8C67-E959-597A-1D8B-C80EE676751D}"/>
              </a:ext>
            </a:extLst>
          </p:cNvPr>
          <p:cNvGrpSpPr/>
          <p:nvPr/>
        </p:nvGrpSpPr>
        <p:grpSpPr>
          <a:xfrm>
            <a:off x="97028" y="3326276"/>
            <a:ext cx="3944208" cy="2920611"/>
            <a:chOff x="107537" y="3326276"/>
            <a:chExt cx="3944208" cy="2920611"/>
          </a:xfrm>
        </p:grpSpPr>
        <p:sp>
          <p:nvSpPr>
            <p:cNvPr id="15" name="CaixaDeTexto 14">
              <a:extLst>
                <a:ext uri="{FF2B5EF4-FFF2-40B4-BE49-F238E27FC236}">
                  <a16:creationId xmlns:a16="http://schemas.microsoft.com/office/drawing/2014/main" id="{07BDFB65-989A-0C26-FA7D-17E094A88B36}"/>
                </a:ext>
              </a:extLst>
            </p:cNvPr>
            <p:cNvSpPr txBox="1"/>
            <p:nvPr/>
          </p:nvSpPr>
          <p:spPr>
            <a:xfrm>
              <a:off x="555378" y="3326276"/>
              <a:ext cx="3496367" cy="646331"/>
            </a:xfrm>
            <a:prstGeom prst="rect">
              <a:avLst/>
            </a:prstGeom>
            <a:noFill/>
          </p:spPr>
          <p:txBody>
            <a:bodyPr wrap="square" rtlCol="0">
              <a:spAutoFit/>
            </a:bodyPr>
            <a:lstStyle/>
            <a:p>
              <a:r>
                <a:rPr lang="pt-BR" b="1" dirty="0">
                  <a:solidFill>
                    <a:srgbClr val="1F2D61"/>
                  </a:solidFill>
                  <a:latin typeface="Bahnschrift SemiCondensed" panose="020B0502040204020203" pitchFamily="34" charset="0"/>
                  <a:cs typeface="Arial" panose="020B0604020202020204" pitchFamily="34" charset="0"/>
                </a:rPr>
                <a:t>DECLARATION OF INTEREST IN BURITIRAMA’S ASSETS</a:t>
              </a:r>
              <a:endParaRPr lang="pt-BR" b="1" i="1" dirty="0">
                <a:solidFill>
                  <a:srgbClr val="1F2D61"/>
                </a:solidFill>
                <a:latin typeface="Bahnschrift SemiCondensed" panose="020B0502040204020203" pitchFamily="34" charset="0"/>
                <a:cs typeface="Arial" panose="020B0604020202020204" pitchFamily="34" charset="0"/>
              </a:endParaRPr>
            </a:p>
          </p:txBody>
        </p:sp>
        <p:cxnSp>
          <p:nvCxnSpPr>
            <p:cNvPr id="16" name="Conector reto 15">
              <a:extLst>
                <a:ext uri="{FF2B5EF4-FFF2-40B4-BE49-F238E27FC236}">
                  <a16:creationId xmlns:a16="http://schemas.microsoft.com/office/drawing/2014/main" id="{825A59E0-7A0E-C8A2-DDDD-AC29BD96E708}"/>
                </a:ext>
              </a:extLst>
            </p:cNvPr>
            <p:cNvCxnSpPr>
              <a:cxnSpLocks/>
            </p:cNvCxnSpPr>
            <p:nvPr/>
          </p:nvCxnSpPr>
          <p:spPr>
            <a:xfrm>
              <a:off x="107537" y="3943225"/>
              <a:ext cx="3944208"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grpSp>
          <p:nvGrpSpPr>
            <p:cNvPr id="17" name="Agrupar 16">
              <a:extLst>
                <a:ext uri="{FF2B5EF4-FFF2-40B4-BE49-F238E27FC236}">
                  <a16:creationId xmlns:a16="http://schemas.microsoft.com/office/drawing/2014/main" id="{28FC637E-477C-5F75-DD39-B7705F96D08E}"/>
                </a:ext>
              </a:extLst>
            </p:cNvPr>
            <p:cNvGrpSpPr/>
            <p:nvPr/>
          </p:nvGrpSpPr>
          <p:grpSpPr>
            <a:xfrm>
              <a:off x="128554" y="3454696"/>
              <a:ext cx="420228" cy="389491"/>
              <a:chOff x="7174050" y="802789"/>
              <a:chExt cx="198085" cy="389491"/>
            </a:xfrm>
          </p:grpSpPr>
          <p:sp>
            <p:nvSpPr>
              <p:cNvPr id="18" name="Oval 70">
                <a:extLst>
                  <a:ext uri="{FF2B5EF4-FFF2-40B4-BE49-F238E27FC236}">
                    <a16:creationId xmlns:a16="http://schemas.microsoft.com/office/drawing/2014/main" id="{1B801CA8-1291-976E-2DA2-7F0F75E472C8}"/>
                  </a:ext>
                </a:extLst>
              </p:cNvPr>
              <p:cNvSpPr/>
              <p:nvPr/>
            </p:nvSpPr>
            <p:spPr>
              <a:xfrm>
                <a:off x="7176176" y="802789"/>
                <a:ext cx="195959" cy="38949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aixaDeTexto 18">
                <a:extLst>
                  <a:ext uri="{FF2B5EF4-FFF2-40B4-BE49-F238E27FC236}">
                    <a16:creationId xmlns:a16="http://schemas.microsoft.com/office/drawing/2014/main" id="{FB723BEC-EA0F-1361-087D-89B47DE4F6B8}"/>
                  </a:ext>
                </a:extLst>
              </p:cNvPr>
              <p:cNvSpPr txBox="1"/>
              <p:nvPr/>
            </p:nvSpPr>
            <p:spPr>
              <a:xfrm>
                <a:off x="7174050" y="823921"/>
                <a:ext cx="195960" cy="338554"/>
              </a:xfrm>
              <a:prstGeom prst="rect">
                <a:avLst/>
              </a:prstGeom>
              <a:noFill/>
            </p:spPr>
            <p:txBody>
              <a:bodyPr wrap="square" rtlCol="0">
                <a:spAutoFit/>
              </a:bodyPr>
              <a:lstStyle/>
              <a:p>
                <a:pPr algn="ctr"/>
                <a:r>
                  <a:rPr lang="pt-BR" sz="1600" b="1" dirty="0">
                    <a:solidFill>
                      <a:srgbClr val="005F32"/>
                    </a:solidFill>
                    <a:latin typeface="Bahnschrift SemiCondensed" panose="020B0502040204020203" pitchFamily="34" charset="0"/>
                  </a:rPr>
                  <a:t>2</a:t>
                </a:r>
              </a:p>
            </p:txBody>
          </p:sp>
        </p:grpSp>
        <p:sp>
          <p:nvSpPr>
            <p:cNvPr id="20" name="CaixaDeTexto 19">
              <a:extLst>
                <a:ext uri="{FF2B5EF4-FFF2-40B4-BE49-F238E27FC236}">
                  <a16:creationId xmlns:a16="http://schemas.microsoft.com/office/drawing/2014/main" id="{8E866C46-D2E4-2A0F-3A16-FEE1C3200E46}"/>
                </a:ext>
              </a:extLst>
            </p:cNvPr>
            <p:cNvSpPr txBox="1"/>
            <p:nvPr/>
          </p:nvSpPr>
          <p:spPr>
            <a:xfrm>
              <a:off x="107537" y="4000118"/>
              <a:ext cx="3944208" cy="2246769"/>
            </a:xfrm>
            <a:prstGeom prst="rect">
              <a:avLst/>
            </a:prstGeom>
            <a:noFill/>
          </p:spPr>
          <p:txBody>
            <a:bodyPr wrap="square" rtlCol="0">
              <a:spAutoFit/>
            </a:bodyPr>
            <a:lstStyle/>
            <a:p>
              <a:pPr algn="just"/>
              <a:r>
                <a:rPr lang="en-US" sz="1400" dirty="0">
                  <a:solidFill>
                    <a:srgbClr val="002060"/>
                  </a:solidFill>
                  <a:latin typeface="Bahnschrift SemiCondensed" panose="020B0502040204020203" pitchFamily="34" charset="0"/>
                </a:rPr>
                <a:t>The investment vehicle will formally request within the liquidation bankruptcy proceedings its interest in acquiring </a:t>
              </a:r>
              <a:r>
                <a:rPr lang="en-US" sz="1400" dirty="0" err="1">
                  <a:solidFill>
                    <a:srgbClr val="002060"/>
                  </a:solidFill>
                  <a:latin typeface="Bahnschrift SemiCondensed" panose="020B0502040204020203" pitchFamily="34" charset="0"/>
                </a:rPr>
                <a:t>Buritirama's</a:t>
              </a:r>
              <a:r>
                <a:rPr lang="en-US" sz="1400" dirty="0">
                  <a:solidFill>
                    <a:srgbClr val="002060"/>
                  </a:solidFill>
                  <a:latin typeface="Bahnschrift SemiCondensed" panose="020B0502040204020203" pitchFamily="34" charset="0"/>
                </a:rPr>
                <a:t> manganese assets. This strategic step not only ensures enhanced creditor support and expedites the legal process but also establishes a more direct engagement with the judicial administrator (with whom </a:t>
              </a:r>
              <a:r>
                <a:rPr lang="en-US" sz="1400" b="1" dirty="0">
                  <a:solidFill>
                    <a:srgbClr val="002060"/>
                  </a:solidFill>
                  <a:latin typeface="Bahnschrift SemiCondensed" panose="020B0502040204020203" pitchFamily="34" charset="0"/>
                </a:rPr>
                <a:t>R2C</a:t>
              </a:r>
              <a:r>
                <a:rPr lang="en-US" sz="1400" dirty="0">
                  <a:solidFill>
                    <a:srgbClr val="002060"/>
                  </a:solidFill>
                  <a:latin typeface="Bahnschrift SemiCondensed" panose="020B0502040204020203" pitchFamily="34" charset="0"/>
                </a:rPr>
                <a:t> maintains a positive rapport), facilitating access to </a:t>
              </a:r>
              <a:r>
                <a:rPr lang="en-US" sz="1400" dirty="0" err="1">
                  <a:solidFill>
                    <a:srgbClr val="002060"/>
                  </a:solidFill>
                  <a:latin typeface="Bahnschrift SemiCondensed" panose="020B0502040204020203" pitchFamily="34" charset="0"/>
                </a:rPr>
                <a:t>Buritirama's</a:t>
              </a:r>
              <a:r>
                <a:rPr lang="en-US" sz="1400" dirty="0">
                  <a:solidFill>
                    <a:srgbClr val="002060"/>
                  </a:solidFill>
                  <a:latin typeface="Bahnschrift SemiCondensed" panose="020B0502040204020203" pitchFamily="34" charset="0"/>
                </a:rPr>
                <a:t> information and manganese reserves. This, in turn, ensures a comprehensive due diligence process.</a:t>
              </a:r>
            </a:p>
          </p:txBody>
        </p:sp>
      </p:grpSp>
      <p:grpSp>
        <p:nvGrpSpPr>
          <p:cNvPr id="60" name="Agrupar 59">
            <a:extLst>
              <a:ext uri="{FF2B5EF4-FFF2-40B4-BE49-F238E27FC236}">
                <a16:creationId xmlns:a16="http://schemas.microsoft.com/office/drawing/2014/main" id="{9BF1C74C-C660-7BAD-3E90-AF59D5CD7806}"/>
              </a:ext>
            </a:extLst>
          </p:cNvPr>
          <p:cNvGrpSpPr/>
          <p:nvPr/>
        </p:nvGrpSpPr>
        <p:grpSpPr>
          <a:xfrm>
            <a:off x="4123896" y="721934"/>
            <a:ext cx="3944208" cy="2546539"/>
            <a:chOff x="4123896" y="721934"/>
            <a:chExt cx="3944208" cy="2546539"/>
          </a:xfrm>
        </p:grpSpPr>
        <p:sp>
          <p:nvSpPr>
            <p:cNvPr id="21" name="CaixaDeTexto 20">
              <a:extLst>
                <a:ext uri="{FF2B5EF4-FFF2-40B4-BE49-F238E27FC236}">
                  <a16:creationId xmlns:a16="http://schemas.microsoft.com/office/drawing/2014/main" id="{362F7EBA-3048-264C-9EE7-60EF494C3CB2}"/>
                </a:ext>
              </a:extLst>
            </p:cNvPr>
            <p:cNvSpPr txBox="1"/>
            <p:nvPr/>
          </p:nvSpPr>
          <p:spPr>
            <a:xfrm>
              <a:off x="4571737" y="732013"/>
              <a:ext cx="3496367" cy="369332"/>
            </a:xfrm>
            <a:prstGeom prst="rect">
              <a:avLst/>
            </a:prstGeom>
            <a:noFill/>
          </p:spPr>
          <p:txBody>
            <a:bodyPr wrap="square" rtlCol="0">
              <a:spAutoFit/>
            </a:bodyPr>
            <a:lstStyle/>
            <a:p>
              <a:r>
                <a:rPr lang="pt-BR" b="1" dirty="0">
                  <a:solidFill>
                    <a:srgbClr val="1F2D61"/>
                  </a:solidFill>
                  <a:latin typeface="Bahnschrift SemiCondensed" panose="020B0502040204020203" pitchFamily="34" charset="0"/>
                  <a:cs typeface="Arial" panose="020B0604020202020204" pitchFamily="34" charset="0"/>
                </a:rPr>
                <a:t>DILIGENCE &amp; VALUATION</a:t>
              </a:r>
              <a:endParaRPr lang="pt-BR" b="1" i="1" dirty="0">
                <a:solidFill>
                  <a:srgbClr val="1F2D61"/>
                </a:solidFill>
                <a:latin typeface="Bahnschrift SemiCondensed" panose="020B0502040204020203" pitchFamily="34" charset="0"/>
                <a:cs typeface="Arial" panose="020B0604020202020204" pitchFamily="34" charset="0"/>
              </a:endParaRPr>
            </a:p>
          </p:txBody>
        </p:sp>
        <p:cxnSp>
          <p:nvCxnSpPr>
            <p:cNvPr id="22" name="Conector reto 21">
              <a:extLst>
                <a:ext uri="{FF2B5EF4-FFF2-40B4-BE49-F238E27FC236}">
                  <a16:creationId xmlns:a16="http://schemas.microsoft.com/office/drawing/2014/main" id="{6324B356-A570-F63C-2703-B3D40502EB7B}"/>
                </a:ext>
              </a:extLst>
            </p:cNvPr>
            <p:cNvCxnSpPr>
              <a:cxnSpLocks/>
            </p:cNvCxnSpPr>
            <p:nvPr/>
          </p:nvCxnSpPr>
          <p:spPr>
            <a:xfrm>
              <a:off x="4123896" y="1192145"/>
              <a:ext cx="3944208"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grpSp>
          <p:nvGrpSpPr>
            <p:cNvPr id="23" name="Agrupar 22">
              <a:extLst>
                <a:ext uri="{FF2B5EF4-FFF2-40B4-BE49-F238E27FC236}">
                  <a16:creationId xmlns:a16="http://schemas.microsoft.com/office/drawing/2014/main" id="{64E896BC-E0CB-CEE6-9B0E-FF7CD6723684}"/>
                </a:ext>
              </a:extLst>
            </p:cNvPr>
            <p:cNvGrpSpPr/>
            <p:nvPr/>
          </p:nvGrpSpPr>
          <p:grpSpPr>
            <a:xfrm>
              <a:off x="4144913" y="721934"/>
              <a:ext cx="420228" cy="389491"/>
              <a:chOff x="7174050" y="802789"/>
              <a:chExt cx="198085" cy="389491"/>
            </a:xfrm>
          </p:grpSpPr>
          <p:sp>
            <p:nvSpPr>
              <p:cNvPr id="24" name="Oval 70">
                <a:extLst>
                  <a:ext uri="{FF2B5EF4-FFF2-40B4-BE49-F238E27FC236}">
                    <a16:creationId xmlns:a16="http://schemas.microsoft.com/office/drawing/2014/main" id="{C3ABA6DC-A779-4505-BC67-492826F79A42}"/>
                  </a:ext>
                </a:extLst>
              </p:cNvPr>
              <p:cNvSpPr/>
              <p:nvPr/>
            </p:nvSpPr>
            <p:spPr>
              <a:xfrm>
                <a:off x="7176176" y="802789"/>
                <a:ext cx="195959" cy="38949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aixaDeTexto 24">
                <a:extLst>
                  <a:ext uri="{FF2B5EF4-FFF2-40B4-BE49-F238E27FC236}">
                    <a16:creationId xmlns:a16="http://schemas.microsoft.com/office/drawing/2014/main" id="{65C1710C-5DD9-1CCF-DB43-1359FD3B6711}"/>
                  </a:ext>
                </a:extLst>
              </p:cNvPr>
              <p:cNvSpPr txBox="1"/>
              <p:nvPr/>
            </p:nvSpPr>
            <p:spPr>
              <a:xfrm>
                <a:off x="7174050" y="823921"/>
                <a:ext cx="195960" cy="338554"/>
              </a:xfrm>
              <a:prstGeom prst="rect">
                <a:avLst/>
              </a:prstGeom>
              <a:noFill/>
            </p:spPr>
            <p:txBody>
              <a:bodyPr wrap="square" rtlCol="0">
                <a:spAutoFit/>
              </a:bodyPr>
              <a:lstStyle/>
              <a:p>
                <a:pPr algn="ctr"/>
                <a:r>
                  <a:rPr lang="pt-BR" sz="1600" b="1" dirty="0">
                    <a:solidFill>
                      <a:srgbClr val="005F32"/>
                    </a:solidFill>
                    <a:latin typeface="Bahnschrift SemiCondensed" panose="020B0502040204020203" pitchFamily="34" charset="0"/>
                  </a:rPr>
                  <a:t>3</a:t>
                </a:r>
              </a:p>
            </p:txBody>
          </p:sp>
        </p:grpSp>
        <p:sp>
          <p:nvSpPr>
            <p:cNvPr id="26" name="CaixaDeTexto 25">
              <a:extLst>
                <a:ext uri="{FF2B5EF4-FFF2-40B4-BE49-F238E27FC236}">
                  <a16:creationId xmlns:a16="http://schemas.microsoft.com/office/drawing/2014/main" id="{D2F42DD4-69BC-6019-DC7F-13D9A1F74F27}"/>
                </a:ext>
              </a:extLst>
            </p:cNvPr>
            <p:cNvSpPr txBox="1"/>
            <p:nvPr/>
          </p:nvSpPr>
          <p:spPr>
            <a:xfrm>
              <a:off x="4123896" y="1237148"/>
              <a:ext cx="3944208" cy="2031325"/>
            </a:xfrm>
            <a:prstGeom prst="rect">
              <a:avLst/>
            </a:prstGeom>
            <a:noFill/>
          </p:spPr>
          <p:txBody>
            <a:bodyPr wrap="square" rtlCol="0">
              <a:spAutoFit/>
            </a:bodyPr>
            <a:lstStyle/>
            <a:p>
              <a:pPr algn="just"/>
              <a:r>
                <a:rPr lang="en-US" sz="1400" b="1" dirty="0">
                  <a:solidFill>
                    <a:srgbClr val="002060"/>
                  </a:solidFill>
                  <a:latin typeface="Bahnschrift SemiCondensed" panose="020B0502040204020203" pitchFamily="34" charset="0"/>
                </a:rPr>
                <a:t>R2C</a:t>
              </a:r>
              <a:r>
                <a:rPr lang="en-US" sz="1400" dirty="0">
                  <a:solidFill>
                    <a:srgbClr val="002060"/>
                  </a:solidFill>
                  <a:latin typeface="Bahnschrift SemiCondensed" panose="020B0502040204020203" pitchFamily="34" charset="0"/>
                </a:rPr>
                <a:t> will support </a:t>
              </a:r>
              <a:r>
                <a:rPr lang="en-US" sz="1400" b="1" dirty="0">
                  <a:solidFill>
                    <a:srgbClr val="002060"/>
                  </a:solidFill>
                  <a:latin typeface="Bahnschrift SemiCondensed" panose="020B0502040204020203" pitchFamily="34" charset="0"/>
                </a:rPr>
                <a:t>GLENCORE</a:t>
              </a:r>
              <a:r>
                <a:rPr lang="en-US" sz="1400" dirty="0">
                  <a:solidFill>
                    <a:srgbClr val="002060"/>
                  </a:solidFill>
                  <a:latin typeface="Bahnschrift SemiCondensed" panose="020B0502040204020203" pitchFamily="34" charset="0"/>
                </a:rPr>
                <a:t> in the due diligence process, ensuring that </a:t>
              </a:r>
              <a:r>
                <a:rPr lang="en-US" sz="1400" dirty="0" err="1">
                  <a:solidFill>
                    <a:srgbClr val="002060"/>
                  </a:solidFill>
                  <a:latin typeface="Bahnschrift SemiCondensed" panose="020B0502040204020203" pitchFamily="34" charset="0"/>
                </a:rPr>
                <a:t>Buritirama's</a:t>
              </a:r>
              <a:r>
                <a:rPr lang="en-US" sz="1400" dirty="0">
                  <a:solidFill>
                    <a:srgbClr val="002060"/>
                  </a:solidFill>
                  <a:latin typeface="Bahnschrift SemiCondensed" panose="020B0502040204020203" pitchFamily="34" charset="0"/>
                </a:rPr>
                <a:t> valuation accurately reflects the actual state of the manganese assets and remains competitive, considering operational costs and necessary CAPEX. The investment vehicle will remain active within the legal context, safeguarding its interests, while </a:t>
              </a:r>
              <a:r>
                <a:rPr lang="en-US" sz="1400" b="1" dirty="0">
                  <a:solidFill>
                    <a:srgbClr val="002060"/>
                  </a:solidFill>
                  <a:latin typeface="Bahnschrift SemiCondensed" panose="020B0502040204020203" pitchFamily="34" charset="0"/>
                </a:rPr>
                <a:t>R2C</a:t>
              </a:r>
              <a:r>
                <a:rPr lang="en-US" sz="1400" dirty="0">
                  <a:solidFill>
                    <a:srgbClr val="002060"/>
                  </a:solidFill>
                  <a:latin typeface="Bahnschrift SemiCondensed" panose="020B0502040204020203" pitchFamily="34" charset="0"/>
                </a:rPr>
                <a:t> provides </a:t>
              </a:r>
              <a:r>
                <a:rPr lang="en-US" sz="1400" b="1" dirty="0">
                  <a:solidFill>
                    <a:srgbClr val="002060"/>
                  </a:solidFill>
                  <a:latin typeface="Bahnschrift SemiCondensed" panose="020B0502040204020203" pitchFamily="34" charset="0"/>
                </a:rPr>
                <a:t>GLENCORE</a:t>
              </a:r>
              <a:r>
                <a:rPr lang="en-US" sz="1400" dirty="0">
                  <a:solidFill>
                    <a:srgbClr val="002060"/>
                  </a:solidFill>
                  <a:latin typeface="Bahnschrift SemiCondensed" panose="020B0502040204020203" pitchFamily="34" charset="0"/>
                </a:rPr>
                <a:t> with daily updates on the progress of the judicial proceedings.</a:t>
              </a:r>
            </a:p>
          </p:txBody>
        </p:sp>
      </p:grpSp>
      <p:grpSp>
        <p:nvGrpSpPr>
          <p:cNvPr id="59" name="Agrupar 58">
            <a:extLst>
              <a:ext uri="{FF2B5EF4-FFF2-40B4-BE49-F238E27FC236}">
                <a16:creationId xmlns:a16="http://schemas.microsoft.com/office/drawing/2014/main" id="{0C476CFD-7D53-2A38-CD67-478D9655385F}"/>
              </a:ext>
            </a:extLst>
          </p:cNvPr>
          <p:cNvGrpSpPr/>
          <p:nvPr/>
        </p:nvGrpSpPr>
        <p:grpSpPr>
          <a:xfrm>
            <a:off x="4123896" y="3326276"/>
            <a:ext cx="3944208" cy="1609608"/>
            <a:chOff x="4123896" y="3326276"/>
            <a:chExt cx="3944208" cy="1609608"/>
          </a:xfrm>
        </p:grpSpPr>
        <p:sp>
          <p:nvSpPr>
            <p:cNvPr id="27" name="CaixaDeTexto 26">
              <a:extLst>
                <a:ext uri="{FF2B5EF4-FFF2-40B4-BE49-F238E27FC236}">
                  <a16:creationId xmlns:a16="http://schemas.microsoft.com/office/drawing/2014/main" id="{283C96EC-8545-D80F-392A-360B8A4D6ABB}"/>
                </a:ext>
              </a:extLst>
            </p:cNvPr>
            <p:cNvSpPr txBox="1"/>
            <p:nvPr/>
          </p:nvSpPr>
          <p:spPr>
            <a:xfrm>
              <a:off x="4571737" y="3326276"/>
              <a:ext cx="3496367" cy="646331"/>
            </a:xfrm>
            <a:prstGeom prst="rect">
              <a:avLst/>
            </a:prstGeom>
            <a:noFill/>
          </p:spPr>
          <p:txBody>
            <a:bodyPr wrap="square" rtlCol="0">
              <a:spAutoFit/>
            </a:bodyPr>
            <a:lstStyle/>
            <a:p>
              <a:r>
                <a:rPr lang="pt-BR" b="1" dirty="0">
                  <a:solidFill>
                    <a:srgbClr val="1F2D61"/>
                  </a:solidFill>
                  <a:latin typeface="Bahnschrift SemiCondensed" panose="020B0502040204020203" pitchFamily="34" charset="0"/>
                  <a:cs typeface="Arial" panose="020B0604020202020204" pitchFamily="34" charset="0"/>
                </a:rPr>
                <a:t>GLENCORE SETS THE TARGET PRICE FOR THE MANGANESE ASSETS</a:t>
              </a:r>
            </a:p>
          </p:txBody>
        </p:sp>
        <p:cxnSp>
          <p:nvCxnSpPr>
            <p:cNvPr id="28" name="Conector reto 27">
              <a:extLst>
                <a:ext uri="{FF2B5EF4-FFF2-40B4-BE49-F238E27FC236}">
                  <a16:creationId xmlns:a16="http://schemas.microsoft.com/office/drawing/2014/main" id="{7812D692-F12C-CACD-7F8B-A8261EA37A1E}"/>
                </a:ext>
              </a:extLst>
            </p:cNvPr>
            <p:cNvCxnSpPr>
              <a:cxnSpLocks/>
            </p:cNvCxnSpPr>
            <p:nvPr/>
          </p:nvCxnSpPr>
          <p:spPr>
            <a:xfrm>
              <a:off x="4123896" y="3943225"/>
              <a:ext cx="3944208"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grpSp>
          <p:nvGrpSpPr>
            <p:cNvPr id="29" name="Agrupar 28">
              <a:extLst>
                <a:ext uri="{FF2B5EF4-FFF2-40B4-BE49-F238E27FC236}">
                  <a16:creationId xmlns:a16="http://schemas.microsoft.com/office/drawing/2014/main" id="{8CFB0025-374E-417A-BCD9-C56858447A99}"/>
                </a:ext>
              </a:extLst>
            </p:cNvPr>
            <p:cNvGrpSpPr/>
            <p:nvPr/>
          </p:nvGrpSpPr>
          <p:grpSpPr>
            <a:xfrm>
              <a:off x="4144913" y="3454696"/>
              <a:ext cx="420228" cy="389491"/>
              <a:chOff x="7174050" y="802789"/>
              <a:chExt cx="198085" cy="389491"/>
            </a:xfrm>
          </p:grpSpPr>
          <p:sp>
            <p:nvSpPr>
              <p:cNvPr id="30" name="Oval 70">
                <a:extLst>
                  <a:ext uri="{FF2B5EF4-FFF2-40B4-BE49-F238E27FC236}">
                    <a16:creationId xmlns:a16="http://schemas.microsoft.com/office/drawing/2014/main" id="{67E07A31-DC62-051E-0B8E-801661DAFEBA}"/>
                  </a:ext>
                </a:extLst>
              </p:cNvPr>
              <p:cNvSpPr/>
              <p:nvPr/>
            </p:nvSpPr>
            <p:spPr>
              <a:xfrm>
                <a:off x="7176176" y="802789"/>
                <a:ext cx="195959" cy="38949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aixaDeTexto 30">
                <a:extLst>
                  <a:ext uri="{FF2B5EF4-FFF2-40B4-BE49-F238E27FC236}">
                    <a16:creationId xmlns:a16="http://schemas.microsoft.com/office/drawing/2014/main" id="{DB9D725F-F634-4490-C370-AACA64DAE50C}"/>
                  </a:ext>
                </a:extLst>
              </p:cNvPr>
              <p:cNvSpPr txBox="1"/>
              <p:nvPr/>
            </p:nvSpPr>
            <p:spPr>
              <a:xfrm>
                <a:off x="7174050" y="823921"/>
                <a:ext cx="195960" cy="338554"/>
              </a:xfrm>
              <a:prstGeom prst="rect">
                <a:avLst/>
              </a:prstGeom>
              <a:noFill/>
            </p:spPr>
            <p:txBody>
              <a:bodyPr wrap="square" rtlCol="0">
                <a:spAutoFit/>
              </a:bodyPr>
              <a:lstStyle/>
              <a:p>
                <a:pPr algn="ctr"/>
                <a:r>
                  <a:rPr lang="pt-BR" sz="1600" b="1" dirty="0">
                    <a:solidFill>
                      <a:srgbClr val="005F32"/>
                    </a:solidFill>
                    <a:latin typeface="Bahnschrift SemiCondensed" panose="020B0502040204020203" pitchFamily="34" charset="0"/>
                  </a:rPr>
                  <a:t>4</a:t>
                </a:r>
              </a:p>
            </p:txBody>
          </p:sp>
        </p:grpSp>
        <p:sp>
          <p:nvSpPr>
            <p:cNvPr id="32" name="CaixaDeTexto 31">
              <a:extLst>
                <a:ext uri="{FF2B5EF4-FFF2-40B4-BE49-F238E27FC236}">
                  <a16:creationId xmlns:a16="http://schemas.microsoft.com/office/drawing/2014/main" id="{049DA05C-8A22-6158-AABA-4C99E38A4F8F}"/>
                </a:ext>
              </a:extLst>
            </p:cNvPr>
            <p:cNvSpPr txBox="1"/>
            <p:nvPr/>
          </p:nvSpPr>
          <p:spPr>
            <a:xfrm>
              <a:off x="4123896" y="3981777"/>
              <a:ext cx="3944208" cy="954107"/>
            </a:xfrm>
            <a:prstGeom prst="rect">
              <a:avLst/>
            </a:prstGeom>
            <a:noFill/>
          </p:spPr>
          <p:txBody>
            <a:bodyPr wrap="square" rtlCol="0">
              <a:spAutoFit/>
            </a:bodyPr>
            <a:lstStyle/>
            <a:p>
              <a:pPr algn="just"/>
              <a:r>
                <a:rPr lang="en-US" sz="1400" b="1" dirty="0">
                  <a:solidFill>
                    <a:srgbClr val="002060"/>
                  </a:solidFill>
                  <a:latin typeface="Bahnschrift SemiCondensed" panose="020B0502040204020203" pitchFamily="34" charset="0"/>
                </a:rPr>
                <a:t>GLENCORE</a:t>
              </a:r>
              <a:r>
                <a:rPr lang="en-US" sz="1400" dirty="0">
                  <a:solidFill>
                    <a:srgbClr val="002060"/>
                  </a:solidFill>
                  <a:latin typeface="Bahnschrift SemiCondensed" panose="020B0502040204020203" pitchFamily="34" charset="0"/>
                </a:rPr>
                <a:t> will establish a target price for the acquisition of the manganese assets that is both competitive within the auction environment and economically appealing for its acquisition strategy. </a:t>
              </a:r>
            </a:p>
          </p:txBody>
        </p:sp>
      </p:grpSp>
      <p:grpSp>
        <p:nvGrpSpPr>
          <p:cNvPr id="58" name="Agrupar 57">
            <a:extLst>
              <a:ext uri="{FF2B5EF4-FFF2-40B4-BE49-F238E27FC236}">
                <a16:creationId xmlns:a16="http://schemas.microsoft.com/office/drawing/2014/main" id="{69C10DA7-A8C6-E708-00FB-92B89AA93295}"/>
              </a:ext>
            </a:extLst>
          </p:cNvPr>
          <p:cNvGrpSpPr/>
          <p:nvPr/>
        </p:nvGrpSpPr>
        <p:grpSpPr>
          <a:xfrm>
            <a:off x="8161272" y="581089"/>
            <a:ext cx="3944208" cy="1825610"/>
            <a:chOff x="8161272" y="581089"/>
            <a:chExt cx="3944208" cy="1825610"/>
          </a:xfrm>
        </p:grpSpPr>
        <p:sp>
          <p:nvSpPr>
            <p:cNvPr id="38" name="CaixaDeTexto 37">
              <a:extLst>
                <a:ext uri="{FF2B5EF4-FFF2-40B4-BE49-F238E27FC236}">
                  <a16:creationId xmlns:a16="http://schemas.microsoft.com/office/drawing/2014/main" id="{20C32A1A-6617-7259-CBCE-5D2C80979F0E}"/>
                </a:ext>
              </a:extLst>
            </p:cNvPr>
            <p:cNvSpPr txBox="1"/>
            <p:nvPr/>
          </p:nvSpPr>
          <p:spPr>
            <a:xfrm>
              <a:off x="8609113" y="581089"/>
              <a:ext cx="3496367" cy="646331"/>
            </a:xfrm>
            <a:prstGeom prst="rect">
              <a:avLst/>
            </a:prstGeom>
            <a:noFill/>
          </p:spPr>
          <p:txBody>
            <a:bodyPr wrap="square" rtlCol="0">
              <a:spAutoFit/>
            </a:bodyPr>
            <a:lstStyle/>
            <a:p>
              <a:r>
                <a:rPr lang="pt-BR" b="1" dirty="0">
                  <a:solidFill>
                    <a:srgbClr val="1F2D61"/>
                  </a:solidFill>
                  <a:latin typeface="Bahnschrift SemiCondensed" panose="020B0502040204020203" pitchFamily="34" charset="0"/>
                  <a:cs typeface="Arial" panose="020B0604020202020204" pitchFamily="34" charset="0"/>
                </a:rPr>
                <a:t>R2C NEGOTIATES WITH CREDITORS &amp; LIQUIDATOR</a:t>
              </a:r>
              <a:endParaRPr lang="pt-BR" b="1" i="1" dirty="0">
                <a:solidFill>
                  <a:srgbClr val="1F2D61"/>
                </a:solidFill>
                <a:latin typeface="Bahnschrift SemiCondensed" panose="020B0502040204020203" pitchFamily="34" charset="0"/>
                <a:cs typeface="Arial" panose="020B0604020202020204" pitchFamily="34" charset="0"/>
              </a:endParaRPr>
            </a:p>
          </p:txBody>
        </p:sp>
        <p:cxnSp>
          <p:nvCxnSpPr>
            <p:cNvPr id="39" name="Conector reto 38">
              <a:extLst>
                <a:ext uri="{FF2B5EF4-FFF2-40B4-BE49-F238E27FC236}">
                  <a16:creationId xmlns:a16="http://schemas.microsoft.com/office/drawing/2014/main" id="{E3ADD6B5-61B8-7551-D232-F4F0BF272913}"/>
                </a:ext>
              </a:extLst>
            </p:cNvPr>
            <p:cNvCxnSpPr>
              <a:cxnSpLocks/>
            </p:cNvCxnSpPr>
            <p:nvPr/>
          </p:nvCxnSpPr>
          <p:spPr>
            <a:xfrm>
              <a:off x="8161272" y="1192145"/>
              <a:ext cx="3944208"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grpSp>
          <p:nvGrpSpPr>
            <p:cNvPr id="40" name="Agrupar 39">
              <a:extLst>
                <a:ext uri="{FF2B5EF4-FFF2-40B4-BE49-F238E27FC236}">
                  <a16:creationId xmlns:a16="http://schemas.microsoft.com/office/drawing/2014/main" id="{50BF01FA-9F54-BBA5-63CF-FCFB45A58B67}"/>
                </a:ext>
              </a:extLst>
            </p:cNvPr>
            <p:cNvGrpSpPr/>
            <p:nvPr/>
          </p:nvGrpSpPr>
          <p:grpSpPr>
            <a:xfrm>
              <a:off x="8182289" y="721934"/>
              <a:ext cx="420228" cy="389491"/>
              <a:chOff x="7174050" y="802789"/>
              <a:chExt cx="198085" cy="389491"/>
            </a:xfrm>
          </p:grpSpPr>
          <p:sp>
            <p:nvSpPr>
              <p:cNvPr id="41" name="Oval 70">
                <a:extLst>
                  <a:ext uri="{FF2B5EF4-FFF2-40B4-BE49-F238E27FC236}">
                    <a16:creationId xmlns:a16="http://schemas.microsoft.com/office/drawing/2014/main" id="{7D51EF92-7847-1F54-D085-A621E045CF01}"/>
                  </a:ext>
                </a:extLst>
              </p:cNvPr>
              <p:cNvSpPr/>
              <p:nvPr/>
            </p:nvSpPr>
            <p:spPr>
              <a:xfrm>
                <a:off x="7176176" y="802789"/>
                <a:ext cx="195959" cy="38949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aixaDeTexto 41">
                <a:extLst>
                  <a:ext uri="{FF2B5EF4-FFF2-40B4-BE49-F238E27FC236}">
                    <a16:creationId xmlns:a16="http://schemas.microsoft.com/office/drawing/2014/main" id="{4CEEF9EC-4563-E7D6-8818-82085602FE62}"/>
                  </a:ext>
                </a:extLst>
              </p:cNvPr>
              <p:cNvSpPr txBox="1"/>
              <p:nvPr/>
            </p:nvSpPr>
            <p:spPr>
              <a:xfrm>
                <a:off x="7174050" y="823921"/>
                <a:ext cx="195960" cy="338554"/>
              </a:xfrm>
              <a:prstGeom prst="rect">
                <a:avLst/>
              </a:prstGeom>
              <a:noFill/>
            </p:spPr>
            <p:txBody>
              <a:bodyPr wrap="square" rtlCol="0">
                <a:spAutoFit/>
              </a:bodyPr>
              <a:lstStyle/>
              <a:p>
                <a:pPr algn="ctr"/>
                <a:r>
                  <a:rPr lang="pt-BR" sz="1600" b="1" dirty="0">
                    <a:solidFill>
                      <a:srgbClr val="005F32"/>
                    </a:solidFill>
                    <a:latin typeface="Bahnschrift SemiCondensed" panose="020B0502040204020203" pitchFamily="34" charset="0"/>
                  </a:rPr>
                  <a:t>5</a:t>
                </a:r>
              </a:p>
            </p:txBody>
          </p:sp>
        </p:grpSp>
        <p:sp>
          <p:nvSpPr>
            <p:cNvPr id="43" name="CaixaDeTexto 42">
              <a:extLst>
                <a:ext uri="{FF2B5EF4-FFF2-40B4-BE49-F238E27FC236}">
                  <a16:creationId xmlns:a16="http://schemas.microsoft.com/office/drawing/2014/main" id="{652EA22A-9E84-2D2D-4676-FCF5E50A1C13}"/>
                </a:ext>
              </a:extLst>
            </p:cNvPr>
            <p:cNvSpPr txBox="1"/>
            <p:nvPr/>
          </p:nvSpPr>
          <p:spPr>
            <a:xfrm>
              <a:off x="8161272" y="1237148"/>
              <a:ext cx="3944208" cy="1169551"/>
            </a:xfrm>
            <a:prstGeom prst="rect">
              <a:avLst/>
            </a:prstGeom>
            <a:noFill/>
          </p:spPr>
          <p:txBody>
            <a:bodyPr wrap="square" rtlCol="0">
              <a:spAutoFit/>
            </a:bodyPr>
            <a:lstStyle/>
            <a:p>
              <a:pPr algn="just"/>
              <a:r>
                <a:rPr lang="en-US" sz="1400" b="1" dirty="0">
                  <a:solidFill>
                    <a:srgbClr val="002060"/>
                  </a:solidFill>
                  <a:latin typeface="Bahnschrift SemiCondensed" panose="020B0502040204020203" pitchFamily="34" charset="0"/>
                </a:rPr>
                <a:t>R2C</a:t>
              </a:r>
              <a:r>
                <a:rPr lang="en-US" sz="1400" dirty="0">
                  <a:solidFill>
                    <a:srgbClr val="002060"/>
                  </a:solidFill>
                  <a:latin typeface="Bahnschrift SemiCondensed" panose="020B0502040204020203" pitchFamily="34" charset="0"/>
                </a:rPr>
                <a:t> will work to secure the maximum possible discount from the target price set by </a:t>
              </a:r>
              <a:r>
                <a:rPr lang="en-US" sz="1400" b="1" dirty="0">
                  <a:solidFill>
                    <a:srgbClr val="002060"/>
                  </a:solidFill>
                  <a:latin typeface="Bahnschrift SemiCondensed" panose="020B0502040204020203" pitchFamily="34" charset="0"/>
                </a:rPr>
                <a:t>GLENCORE</a:t>
              </a:r>
              <a:r>
                <a:rPr lang="en-US" sz="1400" dirty="0">
                  <a:solidFill>
                    <a:srgbClr val="002060"/>
                  </a:solidFill>
                  <a:latin typeface="Bahnschrift SemiCondensed" panose="020B0502040204020203" pitchFamily="34" charset="0"/>
                </a:rPr>
                <a:t>, negotiating with the creditors to establish a favorable competitive structure and a reasonable minimum price aligned with </a:t>
              </a:r>
              <a:r>
                <a:rPr lang="en-US" sz="1400" b="1" dirty="0">
                  <a:solidFill>
                    <a:srgbClr val="002060"/>
                  </a:solidFill>
                  <a:latin typeface="Bahnschrift SemiCondensed" panose="020B0502040204020203" pitchFamily="34" charset="0"/>
                </a:rPr>
                <a:t>GLENCORE’</a:t>
              </a:r>
              <a:r>
                <a:rPr lang="en-US" sz="1400" dirty="0">
                  <a:solidFill>
                    <a:srgbClr val="002060"/>
                  </a:solidFill>
                  <a:latin typeface="Bahnschrift SemiCondensed" panose="020B0502040204020203" pitchFamily="34" charset="0"/>
                </a:rPr>
                <a:t>s guidelines.</a:t>
              </a:r>
            </a:p>
          </p:txBody>
        </p:sp>
      </p:grpSp>
      <p:grpSp>
        <p:nvGrpSpPr>
          <p:cNvPr id="57" name="Agrupar 56">
            <a:extLst>
              <a:ext uri="{FF2B5EF4-FFF2-40B4-BE49-F238E27FC236}">
                <a16:creationId xmlns:a16="http://schemas.microsoft.com/office/drawing/2014/main" id="{B2A2D188-23CD-4985-7AFF-DC8A6C2CF433}"/>
              </a:ext>
            </a:extLst>
          </p:cNvPr>
          <p:cNvGrpSpPr/>
          <p:nvPr/>
        </p:nvGrpSpPr>
        <p:grpSpPr>
          <a:xfrm>
            <a:off x="8161272" y="3326276"/>
            <a:ext cx="3944208" cy="1391116"/>
            <a:chOff x="8161272" y="3329325"/>
            <a:chExt cx="3944208" cy="1391116"/>
          </a:xfrm>
        </p:grpSpPr>
        <p:sp>
          <p:nvSpPr>
            <p:cNvPr id="44" name="CaixaDeTexto 43">
              <a:extLst>
                <a:ext uri="{FF2B5EF4-FFF2-40B4-BE49-F238E27FC236}">
                  <a16:creationId xmlns:a16="http://schemas.microsoft.com/office/drawing/2014/main" id="{DFF599FB-686C-23D2-6D80-04067EF9ABE0}"/>
                </a:ext>
              </a:extLst>
            </p:cNvPr>
            <p:cNvSpPr txBox="1"/>
            <p:nvPr/>
          </p:nvSpPr>
          <p:spPr>
            <a:xfrm>
              <a:off x="8609113" y="3329325"/>
              <a:ext cx="3496367" cy="646331"/>
            </a:xfrm>
            <a:prstGeom prst="rect">
              <a:avLst/>
            </a:prstGeom>
            <a:noFill/>
          </p:spPr>
          <p:txBody>
            <a:bodyPr wrap="square" rtlCol="0">
              <a:spAutoFit/>
            </a:bodyPr>
            <a:lstStyle/>
            <a:p>
              <a:r>
                <a:rPr lang="pt-BR" b="1" dirty="0">
                  <a:solidFill>
                    <a:srgbClr val="1F2D61"/>
                  </a:solidFill>
                  <a:latin typeface="Bahnschrift SemiCondensed" panose="020B0502040204020203" pitchFamily="34" charset="0"/>
                  <a:cs typeface="Arial" panose="020B0604020202020204" pitchFamily="34" charset="0"/>
                </a:rPr>
                <a:t>INVESTMENT VEHICLE BIDS ON ASSETS</a:t>
              </a:r>
              <a:endParaRPr lang="pt-BR" b="1" i="1" dirty="0">
                <a:solidFill>
                  <a:srgbClr val="1F2D61"/>
                </a:solidFill>
                <a:latin typeface="Bahnschrift SemiCondensed" panose="020B0502040204020203" pitchFamily="34" charset="0"/>
                <a:cs typeface="Arial" panose="020B0604020202020204" pitchFamily="34" charset="0"/>
              </a:endParaRPr>
            </a:p>
          </p:txBody>
        </p:sp>
        <p:cxnSp>
          <p:nvCxnSpPr>
            <p:cNvPr id="45" name="Conector reto 44">
              <a:extLst>
                <a:ext uri="{FF2B5EF4-FFF2-40B4-BE49-F238E27FC236}">
                  <a16:creationId xmlns:a16="http://schemas.microsoft.com/office/drawing/2014/main" id="{ACD6FFA9-DCF6-1C96-9777-3F594D8AED2D}"/>
                </a:ext>
              </a:extLst>
            </p:cNvPr>
            <p:cNvCxnSpPr>
              <a:cxnSpLocks/>
            </p:cNvCxnSpPr>
            <p:nvPr/>
          </p:nvCxnSpPr>
          <p:spPr>
            <a:xfrm>
              <a:off x="8161272" y="3936774"/>
              <a:ext cx="3944208"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grpSp>
          <p:nvGrpSpPr>
            <p:cNvPr id="46" name="Agrupar 45">
              <a:extLst>
                <a:ext uri="{FF2B5EF4-FFF2-40B4-BE49-F238E27FC236}">
                  <a16:creationId xmlns:a16="http://schemas.microsoft.com/office/drawing/2014/main" id="{6B6DC827-F163-3A3E-ADBA-BE21685EB27F}"/>
                </a:ext>
              </a:extLst>
            </p:cNvPr>
            <p:cNvGrpSpPr/>
            <p:nvPr/>
          </p:nvGrpSpPr>
          <p:grpSpPr>
            <a:xfrm>
              <a:off x="8182289" y="3466563"/>
              <a:ext cx="420228" cy="389491"/>
              <a:chOff x="7174050" y="802789"/>
              <a:chExt cx="198085" cy="389491"/>
            </a:xfrm>
          </p:grpSpPr>
          <p:sp>
            <p:nvSpPr>
              <p:cNvPr id="47" name="Oval 70">
                <a:extLst>
                  <a:ext uri="{FF2B5EF4-FFF2-40B4-BE49-F238E27FC236}">
                    <a16:creationId xmlns:a16="http://schemas.microsoft.com/office/drawing/2014/main" id="{5BA12131-AA23-F9A6-32EC-810850242407}"/>
                  </a:ext>
                </a:extLst>
              </p:cNvPr>
              <p:cNvSpPr/>
              <p:nvPr/>
            </p:nvSpPr>
            <p:spPr>
              <a:xfrm>
                <a:off x="7176176" y="802789"/>
                <a:ext cx="195959" cy="38949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aixaDeTexto 47">
                <a:extLst>
                  <a:ext uri="{FF2B5EF4-FFF2-40B4-BE49-F238E27FC236}">
                    <a16:creationId xmlns:a16="http://schemas.microsoft.com/office/drawing/2014/main" id="{DC7CB5A4-8101-AB75-AC22-CF950287C132}"/>
                  </a:ext>
                </a:extLst>
              </p:cNvPr>
              <p:cNvSpPr txBox="1"/>
              <p:nvPr/>
            </p:nvSpPr>
            <p:spPr>
              <a:xfrm>
                <a:off x="7174050" y="823921"/>
                <a:ext cx="195960" cy="338554"/>
              </a:xfrm>
              <a:prstGeom prst="rect">
                <a:avLst/>
              </a:prstGeom>
              <a:noFill/>
            </p:spPr>
            <p:txBody>
              <a:bodyPr wrap="square" rtlCol="0">
                <a:spAutoFit/>
              </a:bodyPr>
              <a:lstStyle/>
              <a:p>
                <a:pPr algn="ctr"/>
                <a:r>
                  <a:rPr lang="pt-BR" sz="1600" b="1" dirty="0">
                    <a:solidFill>
                      <a:srgbClr val="005F32"/>
                    </a:solidFill>
                    <a:latin typeface="Bahnschrift SemiCondensed" panose="020B0502040204020203" pitchFamily="34" charset="0"/>
                  </a:rPr>
                  <a:t>6</a:t>
                </a:r>
              </a:p>
            </p:txBody>
          </p:sp>
        </p:grpSp>
        <p:sp>
          <p:nvSpPr>
            <p:cNvPr id="49" name="CaixaDeTexto 48">
              <a:extLst>
                <a:ext uri="{FF2B5EF4-FFF2-40B4-BE49-F238E27FC236}">
                  <a16:creationId xmlns:a16="http://schemas.microsoft.com/office/drawing/2014/main" id="{C5C0AAA6-7398-0A13-F2FA-9E3F1976DDCF}"/>
                </a:ext>
              </a:extLst>
            </p:cNvPr>
            <p:cNvSpPr txBox="1"/>
            <p:nvPr/>
          </p:nvSpPr>
          <p:spPr>
            <a:xfrm>
              <a:off x="8161272" y="3981777"/>
              <a:ext cx="3944208" cy="738664"/>
            </a:xfrm>
            <a:prstGeom prst="rect">
              <a:avLst/>
            </a:prstGeom>
            <a:noFill/>
          </p:spPr>
          <p:txBody>
            <a:bodyPr wrap="square" rtlCol="0">
              <a:spAutoFit/>
            </a:bodyPr>
            <a:lstStyle/>
            <a:p>
              <a:pPr algn="just"/>
              <a:r>
                <a:rPr lang="en-US" sz="1400" dirty="0">
                  <a:solidFill>
                    <a:srgbClr val="002060"/>
                  </a:solidFill>
                  <a:latin typeface="Bahnschrift SemiCondensed" panose="020B0502040204020203" pitchFamily="34" charset="0"/>
                </a:rPr>
                <a:t>The investment vehicle managed by R2C will place its bid in the auction for the manganese assets, which will be free of liabilities and encumbrances.</a:t>
              </a:r>
            </a:p>
          </p:txBody>
        </p:sp>
      </p:grpSp>
      <p:grpSp>
        <p:nvGrpSpPr>
          <p:cNvPr id="56" name="Agrupar 55">
            <a:extLst>
              <a:ext uri="{FF2B5EF4-FFF2-40B4-BE49-F238E27FC236}">
                <a16:creationId xmlns:a16="http://schemas.microsoft.com/office/drawing/2014/main" id="{B5254E3F-A223-271B-EAA5-50C559D55329}"/>
              </a:ext>
            </a:extLst>
          </p:cNvPr>
          <p:cNvGrpSpPr/>
          <p:nvPr/>
        </p:nvGrpSpPr>
        <p:grpSpPr>
          <a:xfrm>
            <a:off x="8161272" y="4929260"/>
            <a:ext cx="3944208" cy="1606559"/>
            <a:chOff x="8161272" y="4929260"/>
            <a:chExt cx="3944208" cy="1606559"/>
          </a:xfrm>
        </p:grpSpPr>
        <p:sp>
          <p:nvSpPr>
            <p:cNvPr id="50" name="CaixaDeTexto 49">
              <a:extLst>
                <a:ext uri="{FF2B5EF4-FFF2-40B4-BE49-F238E27FC236}">
                  <a16:creationId xmlns:a16="http://schemas.microsoft.com/office/drawing/2014/main" id="{C1BA2851-9DFE-E6C5-9F00-6063EA10FAF8}"/>
                </a:ext>
              </a:extLst>
            </p:cNvPr>
            <p:cNvSpPr txBox="1"/>
            <p:nvPr/>
          </p:nvSpPr>
          <p:spPr>
            <a:xfrm>
              <a:off x="8609113" y="4929260"/>
              <a:ext cx="3496367" cy="646331"/>
            </a:xfrm>
            <a:prstGeom prst="rect">
              <a:avLst/>
            </a:prstGeom>
            <a:noFill/>
          </p:spPr>
          <p:txBody>
            <a:bodyPr wrap="square" rtlCol="0">
              <a:spAutoFit/>
            </a:bodyPr>
            <a:lstStyle/>
            <a:p>
              <a:r>
                <a:rPr lang="pt-BR" b="1" dirty="0">
                  <a:solidFill>
                    <a:srgbClr val="1F2D61"/>
                  </a:solidFill>
                  <a:latin typeface="Bahnschrift SemiCondensed" panose="020B0502040204020203" pitchFamily="34" charset="0"/>
                  <a:cs typeface="Arial" panose="020B0604020202020204" pitchFamily="34" charset="0"/>
                </a:rPr>
                <a:t>ASSETS ARE TRANSFERED TO GLENCORE</a:t>
              </a:r>
              <a:endParaRPr lang="pt-BR" b="1" i="1" dirty="0">
                <a:solidFill>
                  <a:srgbClr val="1F2D61"/>
                </a:solidFill>
                <a:latin typeface="Bahnschrift SemiCondensed" panose="020B0502040204020203" pitchFamily="34" charset="0"/>
                <a:cs typeface="Arial" panose="020B0604020202020204" pitchFamily="34" charset="0"/>
              </a:endParaRPr>
            </a:p>
          </p:txBody>
        </p:sp>
        <p:cxnSp>
          <p:nvCxnSpPr>
            <p:cNvPr id="51" name="Conector reto 50">
              <a:extLst>
                <a:ext uri="{FF2B5EF4-FFF2-40B4-BE49-F238E27FC236}">
                  <a16:creationId xmlns:a16="http://schemas.microsoft.com/office/drawing/2014/main" id="{59AACD51-F671-9CCB-2C3E-A17B6C6826C2}"/>
                </a:ext>
              </a:extLst>
            </p:cNvPr>
            <p:cNvCxnSpPr>
              <a:cxnSpLocks/>
            </p:cNvCxnSpPr>
            <p:nvPr/>
          </p:nvCxnSpPr>
          <p:spPr>
            <a:xfrm>
              <a:off x="8161272" y="5536709"/>
              <a:ext cx="3944208" cy="0"/>
            </a:xfrm>
            <a:prstGeom prst="line">
              <a:avLst/>
            </a:prstGeom>
            <a:ln w="19050">
              <a:solidFill>
                <a:srgbClr val="D5D828"/>
              </a:solidFill>
            </a:ln>
          </p:spPr>
          <p:style>
            <a:lnRef idx="1">
              <a:schemeClr val="accent1"/>
            </a:lnRef>
            <a:fillRef idx="0">
              <a:schemeClr val="accent1"/>
            </a:fillRef>
            <a:effectRef idx="0">
              <a:schemeClr val="accent1"/>
            </a:effectRef>
            <a:fontRef idx="minor">
              <a:schemeClr val="tx1"/>
            </a:fontRef>
          </p:style>
        </p:cxnSp>
        <p:grpSp>
          <p:nvGrpSpPr>
            <p:cNvPr id="52" name="Agrupar 51">
              <a:extLst>
                <a:ext uri="{FF2B5EF4-FFF2-40B4-BE49-F238E27FC236}">
                  <a16:creationId xmlns:a16="http://schemas.microsoft.com/office/drawing/2014/main" id="{F666D090-D504-3C99-B8FA-3BFEE7CC9766}"/>
                </a:ext>
              </a:extLst>
            </p:cNvPr>
            <p:cNvGrpSpPr/>
            <p:nvPr/>
          </p:nvGrpSpPr>
          <p:grpSpPr>
            <a:xfrm>
              <a:off x="8182289" y="5066498"/>
              <a:ext cx="420228" cy="389491"/>
              <a:chOff x="7174050" y="802789"/>
              <a:chExt cx="198085" cy="389491"/>
            </a:xfrm>
          </p:grpSpPr>
          <p:sp>
            <p:nvSpPr>
              <p:cNvPr id="53" name="Oval 70">
                <a:extLst>
                  <a:ext uri="{FF2B5EF4-FFF2-40B4-BE49-F238E27FC236}">
                    <a16:creationId xmlns:a16="http://schemas.microsoft.com/office/drawing/2014/main" id="{9936765B-EBC0-1D83-6813-1DB54DBB9894}"/>
                  </a:ext>
                </a:extLst>
              </p:cNvPr>
              <p:cNvSpPr/>
              <p:nvPr/>
            </p:nvSpPr>
            <p:spPr>
              <a:xfrm>
                <a:off x="7176176" y="802789"/>
                <a:ext cx="195959" cy="38949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CaixaDeTexto 53">
                <a:extLst>
                  <a:ext uri="{FF2B5EF4-FFF2-40B4-BE49-F238E27FC236}">
                    <a16:creationId xmlns:a16="http://schemas.microsoft.com/office/drawing/2014/main" id="{0B6E7C3F-8FDB-AB6E-400B-A5092E3BF046}"/>
                  </a:ext>
                </a:extLst>
              </p:cNvPr>
              <p:cNvSpPr txBox="1"/>
              <p:nvPr/>
            </p:nvSpPr>
            <p:spPr>
              <a:xfrm>
                <a:off x="7174050" y="823921"/>
                <a:ext cx="195960" cy="338554"/>
              </a:xfrm>
              <a:prstGeom prst="rect">
                <a:avLst/>
              </a:prstGeom>
              <a:noFill/>
            </p:spPr>
            <p:txBody>
              <a:bodyPr wrap="square" rtlCol="0">
                <a:spAutoFit/>
              </a:bodyPr>
              <a:lstStyle/>
              <a:p>
                <a:pPr algn="ctr"/>
                <a:r>
                  <a:rPr lang="pt-BR" sz="1600" b="1" dirty="0">
                    <a:solidFill>
                      <a:srgbClr val="005F32"/>
                    </a:solidFill>
                    <a:latin typeface="Bahnschrift SemiCondensed" panose="020B0502040204020203" pitchFamily="34" charset="0"/>
                  </a:rPr>
                  <a:t>7</a:t>
                </a:r>
              </a:p>
            </p:txBody>
          </p:sp>
        </p:grpSp>
        <p:sp>
          <p:nvSpPr>
            <p:cNvPr id="55" name="CaixaDeTexto 54">
              <a:extLst>
                <a:ext uri="{FF2B5EF4-FFF2-40B4-BE49-F238E27FC236}">
                  <a16:creationId xmlns:a16="http://schemas.microsoft.com/office/drawing/2014/main" id="{13EAFC52-0D79-C3F9-884F-B82C096A0034}"/>
                </a:ext>
              </a:extLst>
            </p:cNvPr>
            <p:cNvSpPr txBox="1"/>
            <p:nvPr/>
          </p:nvSpPr>
          <p:spPr>
            <a:xfrm>
              <a:off x="8161272" y="5581712"/>
              <a:ext cx="3944208" cy="954107"/>
            </a:xfrm>
            <a:prstGeom prst="rect">
              <a:avLst/>
            </a:prstGeom>
            <a:noFill/>
          </p:spPr>
          <p:txBody>
            <a:bodyPr wrap="square" rtlCol="0">
              <a:spAutoFit/>
            </a:bodyPr>
            <a:lstStyle/>
            <a:p>
              <a:pPr algn="just"/>
              <a:r>
                <a:rPr lang="en-US" sz="1400" dirty="0">
                  <a:solidFill>
                    <a:srgbClr val="002060"/>
                  </a:solidFill>
                  <a:latin typeface="Bahnschrift SemiCondensed" panose="020B0502040204020203" pitchFamily="34" charset="0"/>
                </a:rPr>
                <a:t>The manganese assets are transferred from the investment vehicle to </a:t>
              </a:r>
              <a:r>
                <a:rPr lang="en-US" sz="1400" b="1" dirty="0">
                  <a:solidFill>
                    <a:srgbClr val="002060"/>
                  </a:solidFill>
                  <a:latin typeface="Bahnschrift SemiCondensed" panose="020B0502040204020203" pitchFamily="34" charset="0"/>
                </a:rPr>
                <a:t>GLENCORE</a:t>
              </a:r>
              <a:r>
                <a:rPr lang="en-US" sz="1400" dirty="0">
                  <a:solidFill>
                    <a:srgbClr val="002060"/>
                  </a:solidFill>
                  <a:latin typeface="Bahnschrift SemiCondensed" panose="020B0502040204020203" pitchFamily="34" charset="0"/>
                </a:rPr>
                <a:t>, and the creditors of </a:t>
              </a:r>
              <a:r>
                <a:rPr lang="en-US" sz="1400" dirty="0" err="1">
                  <a:solidFill>
                    <a:srgbClr val="002060"/>
                  </a:solidFill>
                  <a:latin typeface="Bahnschrift SemiCondensed" panose="020B0502040204020203" pitchFamily="34" charset="0"/>
                </a:rPr>
                <a:t>Buritirama</a:t>
              </a:r>
              <a:r>
                <a:rPr lang="en-US" sz="1400" dirty="0">
                  <a:solidFill>
                    <a:srgbClr val="002060"/>
                  </a:solidFill>
                  <a:latin typeface="Bahnschrift SemiCondensed" panose="020B0502040204020203" pitchFamily="34" charset="0"/>
                </a:rPr>
                <a:t> are paid using the proceeds from the auction.</a:t>
              </a:r>
            </a:p>
          </p:txBody>
        </p:sp>
      </p:grpSp>
      <p:sp>
        <p:nvSpPr>
          <p:cNvPr id="66" name="CaixaDeTexto 65">
            <a:extLst>
              <a:ext uri="{FF2B5EF4-FFF2-40B4-BE49-F238E27FC236}">
                <a16:creationId xmlns:a16="http://schemas.microsoft.com/office/drawing/2014/main" id="{515C2B43-5EC2-580C-EA87-596F9AF42D4C}"/>
              </a:ext>
            </a:extLst>
          </p:cNvPr>
          <p:cNvSpPr txBox="1"/>
          <p:nvPr/>
        </p:nvSpPr>
        <p:spPr>
          <a:xfrm>
            <a:off x="1160493" y="322666"/>
            <a:ext cx="11050964" cy="276999"/>
          </a:xfrm>
          <a:prstGeom prst="rect">
            <a:avLst/>
          </a:prstGeom>
          <a:noFill/>
        </p:spPr>
        <p:txBody>
          <a:bodyPr wrap="square">
            <a:spAutoFit/>
          </a:bodyPr>
          <a:lstStyle/>
          <a:p>
            <a:pPr algn="r"/>
            <a:r>
              <a:rPr lang="en-US" sz="1200" dirty="0">
                <a:solidFill>
                  <a:srgbClr val="002060"/>
                </a:solidFill>
                <a:latin typeface="Bahnschrift SemiCondensed" panose="020B0502040204020203" pitchFamily="34" charset="0"/>
              </a:rPr>
              <a:t>R2C CAN PROVIDE AN IDEAL ENVIRONMENT FOR GLENCORE TO ACQUIRE BURITIRAMA’S MANGANESE ASSET AT A FAVORABLE DISCOUNT</a:t>
            </a:r>
            <a:endParaRPr lang="pt-BR" sz="1200" dirty="0">
              <a:solidFill>
                <a:srgbClr val="002060"/>
              </a:solidFill>
              <a:latin typeface="Bahnschrift SemiCondensed" panose="020B0502040204020203" pitchFamily="34" charset="0"/>
            </a:endParaRPr>
          </a:p>
        </p:txBody>
      </p:sp>
      <p:cxnSp>
        <p:nvCxnSpPr>
          <p:cNvPr id="68" name="Conector reto 67">
            <a:extLst>
              <a:ext uri="{FF2B5EF4-FFF2-40B4-BE49-F238E27FC236}">
                <a16:creationId xmlns:a16="http://schemas.microsoft.com/office/drawing/2014/main" id="{4A40C360-6355-EAAA-5892-718B0D806C22}"/>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69" name="CaixaDeTexto 68">
            <a:extLst>
              <a:ext uri="{FF2B5EF4-FFF2-40B4-BE49-F238E27FC236}">
                <a16:creationId xmlns:a16="http://schemas.microsoft.com/office/drawing/2014/main" id="{C34A3D30-9534-076C-269B-FC465C0EC28C}"/>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en-US" sz="800" b="1" dirty="0">
                <a:solidFill>
                  <a:srgbClr val="002060"/>
                </a:solidFill>
                <a:latin typeface="Arial" panose="020B0604020202020204" pitchFamily="34" charset="0"/>
                <a:cs typeface="Arial" panose="020B0604020202020204" pitchFamily="34" charset="0"/>
              </a:rPr>
              <a:t>Deal Structure</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
        <p:nvSpPr>
          <p:cNvPr id="75" name="Espaço Reservado para Número de Slide 2">
            <a:extLst>
              <a:ext uri="{FF2B5EF4-FFF2-40B4-BE49-F238E27FC236}">
                <a16:creationId xmlns:a16="http://schemas.microsoft.com/office/drawing/2014/main" id="{881545A5-CF2C-F24C-082B-3CABB4B634A1}"/>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6</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76" name="Arco 75">
            <a:extLst>
              <a:ext uri="{FF2B5EF4-FFF2-40B4-BE49-F238E27FC236}">
                <a16:creationId xmlns:a16="http://schemas.microsoft.com/office/drawing/2014/main" id="{4E1D52AF-5B79-C678-3312-982275D436A7}"/>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77" name="Arco 76">
            <a:extLst>
              <a:ext uri="{FF2B5EF4-FFF2-40B4-BE49-F238E27FC236}">
                <a16:creationId xmlns:a16="http://schemas.microsoft.com/office/drawing/2014/main" id="{18834E18-4F94-374B-C5A2-BBDAD1D5047B}"/>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Tree>
    <p:extLst>
      <p:ext uri="{BB962C8B-B14F-4D97-AF65-F5344CB8AC3E}">
        <p14:creationId xmlns:p14="http://schemas.microsoft.com/office/powerpoint/2010/main" val="509184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m 35" descr="Uma imagem contendo edifício, pedra&#10;&#10;Descrição gerada automaticamente">
            <a:extLst>
              <a:ext uri="{FF2B5EF4-FFF2-40B4-BE49-F238E27FC236}">
                <a16:creationId xmlns:a16="http://schemas.microsoft.com/office/drawing/2014/main" id="{40A48FC8-58B6-B0F1-DCD7-54AFFC02CD1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19273"/>
          <a:stretch/>
        </p:blipFill>
        <p:spPr>
          <a:xfrm>
            <a:off x="1" y="10275"/>
            <a:ext cx="8151540" cy="6856234"/>
          </a:xfrm>
          <a:prstGeom prst="rect">
            <a:avLst/>
          </a:prstGeom>
        </p:spPr>
      </p:pic>
      <p:sp>
        <p:nvSpPr>
          <p:cNvPr id="37" name="Retângulo 36">
            <a:extLst>
              <a:ext uri="{FF2B5EF4-FFF2-40B4-BE49-F238E27FC236}">
                <a16:creationId xmlns:a16="http://schemas.microsoft.com/office/drawing/2014/main" id="{02CA0620-25E7-5F87-AFE5-919998AE6D5D}"/>
              </a:ext>
            </a:extLst>
          </p:cNvPr>
          <p:cNvSpPr/>
          <p:nvPr/>
        </p:nvSpPr>
        <p:spPr>
          <a:xfrm>
            <a:off x="8151541" y="-107004"/>
            <a:ext cx="4040457" cy="6992422"/>
          </a:xfrm>
          <a:prstGeom prst="rect">
            <a:avLst/>
          </a:prstGeom>
          <a:solidFill>
            <a:srgbClr val="3355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0" name="Arco 129">
            <a:extLst>
              <a:ext uri="{FF2B5EF4-FFF2-40B4-BE49-F238E27FC236}">
                <a16:creationId xmlns:a16="http://schemas.microsoft.com/office/drawing/2014/main" id="{A032A2E5-CC1A-3EC9-9271-36AC8F72FCDB}"/>
              </a:ext>
            </a:extLst>
          </p:cNvPr>
          <p:cNvSpPr/>
          <p:nvPr/>
        </p:nvSpPr>
        <p:spPr>
          <a:xfrm rot="12674935">
            <a:off x="3132018" y="1068414"/>
            <a:ext cx="4203690" cy="4203690"/>
          </a:xfrm>
          <a:prstGeom prst="arc">
            <a:avLst>
              <a:gd name="adj1" fmla="val 18454559"/>
              <a:gd name="adj2" fmla="val 1819308"/>
            </a:avLst>
          </a:prstGeom>
          <a:ln w="539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31" name="Arco 130">
            <a:extLst>
              <a:ext uri="{FF2B5EF4-FFF2-40B4-BE49-F238E27FC236}">
                <a16:creationId xmlns:a16="http://schemas.microsoft.com/office/drawing/2014/main" id="{02CC00C4-78DB-F944-569C-7A3A7A761FA1}"/>
              </a:ext>
            </a:extLst>
          </p:cNvPr>
          <p:cNvSpPr/>
          <p:nvPr/>
        </p:nvSpPr>
        <p:spPr>
          <a:xfrm rot="12892426">
            <a:off x="3347366" y="1415785"/>
            <a:ext cx="3691899" cy="3626745"/>
          </a:xfrm>
          <a:prstGeom prst="arc">
            <a:avLst>
              <a:gd name="adj1" fmla="val 13720199"/>
              <a:gd name="adj2" fmla="val 17803006"/>
            </a:avLst>
          </a:prstGeom>
          <a:ln w="304800">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33" name="Retângulo 132">
            <a:extLst>
              <a:ext uri="{FF2B5EF4-FFF2-40B4-BE49-F238E27FC236}">
                <a16:creationId xmlns:a16="http://schemas.microsoft.com/office/drawing/2014/main" id="{08952B82-E00A-2545-01BA-8FBC701E386E}"/>
              </a:ext>
            </a:extLst>
          </p:cNvPr>
          <p:cNvSpPr/>
          <p:nvPr/>
        </p:nvSpPr>
        <p:spPr>
          <a:xfrm rot="1879988">
            <a:off x="3613607" y="3771116"/>
            <a:ext cx="1872568" cy="1152070"/>
          </a:xfrm>
          <a:prstGeom prst="rect">
            <a:avLst/>
          </a:prstGeom>
          <a:noFill/>
        </p:spPr>
        <p:txBody>
          <a:bodyPr wrap="none" lIns="91440" tIns="45720" rIns="91440" bIns="45720">
            <a:prstTxWarp prst="textArchDown">
              <a:avLst/>
            </a:prstTxWarp>
            <a:spAutoFit/>
          </a:bodyPr>
          <a:lstStyle/>
          <a:p>
            <a:pPr algn="ctr"/>
            <a:r>
              <a:rPr lang="pt-BR" sz="2400" b="1" cap="none" spc="0" dirty="0">
                <a:ln w="0"/>
                <a:solidFill>
                  <a:srgbClr val="002060"/>
                </a:solidFill>
                <a:latin typeface="Bahnschrift SemiCondensed" panose="020B0502040204020203" pitchFamily="34" charset="0"/>
              </a:rPr>
              <a:t>LEGAL</a:t>
            </a:r>
          </a:p>
        </p:txBody>
      </p:sp>
      <p:sp>
        <p:nvSpPr>
          <p:cNvPr id="134" name="Retângulo: Cantos Arredondados 133">
            <a:extLst>
              <a:ext uri="{FF2B5EF4-FFF2-40B4-BE49-F238E27FC236}">
                <a16:creationId xmlns:a16="http://schemas.microsoft.com/office/drawing/2014/main" id="{0302C7BA-B1E3-08FC-6A34-75FF2048BD06}"/>
              </a:ext>
            </a:extLst>
          </p:cNvPr>
          <p:cNvSpPr/>
          <p:nvPr/>
        </p:nvSpPr>
        <p:spPr>
          <a:xfrm>
            <a:off x="1826671" y="4445879"/>
            <a:ext cx="1623086" cy="488654"/>
          </a:xfrm>
          <a:prstGeom prst="roundRect">
            <a:avLst/>
          </a:prstGeom>
          <a:solidFill>
            <a:schemeClr val="bg1"/>
          </a:solidFill>
          <a:ln w="44450">
            <a:solidFill>
              <a:srgbClr val="C1D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CaixaDeTexto 134">
            <a:extLst>
              <a:ext uri="{FF2B5EF4-FFF2-40B4-BE49-F238E27FC236}">
                <a16:creationId xmlns:a16="http://schemas.microsoft.com/office/drawing/2014/main" id="{AFB6B173-88E9-8783-98C2-B1AA53248A78}"/>
              </a:ext>
            </a:extLst>
          </p:cNvPr>
          <p:cNvSpPr txBox="1"/>
          <p:nvPr/>
        </p:nvSpPr>
        <p:spPr>
          <a:xfrm>
            <a:off x="1872827" y="4466735"/>
            <a:ext cx="1547366" cy="307777"/>
          </a:xfrm>
          <a:prstGeom prst="rect">
            <a:avLst/>
          </a:prstGeom>
          <a:noFill/>
        </p:spPr>
        <p:txBody>
          <a:bodyPr wrap="square" rtlCol="0">
            <a:spAutoFit/>
          </a:bodyPr>
          <a:lstStyle/>
          <a:p>
            <a:r>
              <a:rPr lang="pt-BR" sz="1400" b="1" dirty="0">
                <a:solidFill>
                  <a:srgbClr val="002060"/>
                </a:solidFill>
                <a:latin typeface="Bahnschrift SemiCondensed" panose="020B0502040204020203" pitchFamily="34" charset="0"/>
              </a:rPr>
              <a:t>EDUARDO ASPERTI</a:t>
            </a:r>
          </a:p>
        </p:txBody>
      </p:sp>
      <p:sp>
        <p:nvSpPr>
          <p:cNvPr id="136" name="CaixaDeTexto 135">
            <a:extLst>
              <a:ext uri="{FF2B5EF4-FFF2-40B4-BE49-F238E27FC236}">
                <a16:creationId xmlns:a16="http://schemas.microsoft.com/office/drawing/2014/main" id="{384C442F-B3A5-0873-2F96-06322AF510F1}"/>
              </a:ext>
            </a:extLst>
          </p:cNvPr>
          <p:cNvSpPr txBox="1"/>
          <p:nvPr/>
        </p:nvSpPr>
        <p:spPr>
          <a:xfrm>
            <a:off x="1872826" y="4657535"/>
            <a:ext cx="1433455" cy="276999"/>
          </a:xfrm>
          <a:prstGeom prst="rect">
            <a:avLst/>
          </a:prstGeom>
          <a:noFill/>
        </p:spPr>
        <p:txBody>
          <a:bodyPr wrap="square" rtlCol="0">
            <a:spAutoFit/>
          </a:bodyPr>
          <a:lstStyle/>
          <a:p>
            <a:r>
              <a:rPr lang="pt-BR" sz="1200" b="1" i="1" dirty="0">
                <a:solidFill>
                  <a:srgbClr val="002060"/>
                </a:solidFill>
                <a:latin typeface="Bahnschrift SemiCondensed" panose="020B0502040204020203" pitchFamily="34" charset="0"/>
              </a:rPr>
              <a:t>PARTNER</a:t>
            </a:r>
          </a:p>
        </p:txBody>
      </p:sp>
      <p:sp>
        <p:nvSpPr>
          <p:cNvPr id="140" name="Retângulo: Cantos Arredondados 139">
            <a:extLst>
              <a:ext uri="{FF2B5EF4-FFF2-40B4-BE49-F238E27FC236}">
                <a16:creationId xmlns:a16="http://schemas.microsoft.com/office/drawing/2014/main" id="{F47896F8-8710-10FD-3BF6-F141936369E1}"/>
              </a:ext>
            </a:extLst>
          </p:cNvPr>
          <p:cNvSpPr/>
          <p:nvPr/>
        </p:nvSpPr>
        <p:spPr>
          <a:xfrm>
            <a:off x="2462705" y="5084178"/>
            <a:ext cx="1623086" cy="480877"/>
          </a:xfrm>
          <a:prstGeom prst="roundRect">
            <a:avLst/>
          </a:prstGeom>
          <a:solidFill>
            <a:schemeClr val="bg1"/>
          </a:solidFill>
          <a:ln w="44450">
            <a:solidFill>
              <a:srgbClr val="C1D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1" name="CaixaDeTexto 140">
            <a:extLst>
              <a:ext uri="{FF2B5EF4-FFF2-40B4-BE49-F238E27FC236}">
                <a16:creationId xmlns:a16="http://schemas.microsoft.com/office/drawing/2014/main" id="{79AE09EF-64F5-FB6C-60A8-6157CCBF7E15}"/>
              </a:ext>
            </a:extLst>
          </p:cNvPr>
          <p:cNvSpPr txBox="1"/>
          <p:nvPr/>
        </p:nvSpPr>
        <p:spPr>
          <a:xfrm>
            <a:off x="2508861" y="5105035"/>
            <a:ext cx="1715580" cy="307777"/>
          </a:xfrm>
          <a:prstGeom prst="rect">
            <a:avLst/>
          </a:prstGeom>
          <a:noFill/>
        </p:spPr>
        <p:txBody>
          <a:bodyPr wrap="square" rtlCol="0">
            <a:spAutoFit/>
          </a:bodyPr>
          <a:lstStyle/>
          <a:p>
            <a:r>
              <a:rPr lang="pt-BR" sz="1400" b="1" dirty="0">
                <a:solidFill>
                  <a:srgbClr val="002060"/>
                </a:solidFill>
                <a:latin typeface="Bahnschrift SemiCondensed" panose="020B0502040204020203" pitchFamily="34" charset="0"/>
              </a:rPr>
              <a:t>SARA ALMEIDA</a:t>
            </a:r>
          </a:p>
        </p:txBody>
      </p:sp>
      <p:sp>
        <p:nvSpPr>
          <p:cNvPr id="142" name="CaixaDeTexto 141">
            <a:extLst>
              <a:ext uri="{FF2B5EF4-FFF2-40B4-BE49-F238E27FC236}">
                <a16:creationId xmlns:a16="http://schemas.microsoft.com/office/drawing/2014/main" id="{F2EDA21C-E698-F0FC-EA72-421297F7B221}"/>
              </a:ext>
            </a:extLst>
          </p:cNvPr>
          <p:cNvSpPr txBox="1"/>
          <p:nvPr/>
        </p:nvSpPr>
        <p:spPr>
          <a:xfrm>
            <a:off x="2482026" y="5295833"/>
            <a:ext cx="1129030" cy="276999"/>
          </a:xfrm>
          <a:prstGeom prst="rect">
            <a:avLst/>
          </a:prstGeom>
          <a:noFill/>
        </p:spPr>
        <p:txBody>
          <a:bodyPr wrap="square" rtlCol="0">
            <a:spAutoFit/>
          </a:bodyPr>
          <a:lstStyle/>
          <a:p>
            <a:r>
              <a:rPr lang="pt-BR" sz="1200" b="1" i="1" dirty="0">
                <a:solidFill>
                  <a:srgbClr val="002060"/>
                </a:solidFill>
                <a:latin typeface="Bahnschrift SemiCondensed" panose="020B0502040204020203" pitchFamily="34" charset="0"/>
              </a:rPr>
              <a:t>LAWYER</a:t>
            </a:r>
          </a:p>
        </p:txBody>
      </p:sp>
      <p:sp>
        <p:nvSpPr>
          <p:cNvPr id="143" name="Arco 142">
            <a:extLst>
              <a:ext uri="{FF2B5EF4-FFF2-40B4-BE49-F238E27FC236}">
                <a16:creationId xmlns:a16="http://schemas.microsoft.com/office/drawing/2014/main" id="{D175F1F8-8777-22CA-3319-519E1F8F5845}"/>
              </a:ext>
            </a:extLst>
          </p:cNvPr>
          <p:cNvSpPr/>
          <p:nvPr/>
        </p:nvSpPr>
        <p:spPr>
          <a:xfrm rot="12879349">
            <a:off x="3127682" y="1076480"/>
            <a:ext cx="4203690" cy="4203690"/>
          </a:xfrm>
          <a:prstGeom prst="arc">
            <a:avLst>
              <a:gd name="adj1" fmla="val 13720199"/>
              <a:gd name="adj2" fmla="val 17927770"/>
            </a:avLst>
          </a:prstGeom>
          <a:ln w="539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7" name="Arco 146">
            <a:extLst>
              <a:ext uri="{FF2B5EF4-FFF2-40B4-BE49-F238E27FC236}">
                <a16:creationId xmlns:a16="http://schemas.microsoft.com/office/drawing/2014/main" id="{A48D8D0C-5E98-F570-2E29-BD16AEB935A7}"/>
              </a:ext>
            </a:extLst>
          </p:cNvPr>
          <p:cNvSpPr/>
          <p:nvPr/>
        </p:nvSpPr>
        <p:spPr>
          <a:xfrm rot="16361636">
            <a:off x="3518976" y="1112263"/>
            <a:ext cx="3794035" cy="4105441"/>
          </a:xfrm>
          <a:prstGeom prst="arc">
            <a:avLst>
              <a:gd name="adj1" fmla="val 15020997"/>
              <a:gd name="adj2" fmla="val 19261531"/>
            </a:avLst>
          </a:prstGeom>
          <a:ln w="304800">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8" name="Retângulo 147">
            <a:extLst>
              <a:ext uri="{FF2B5EF4-FFF2-40B4-BE49-F238E27FC236}">
                <a16:creationId xmlns:a16="http://schemas.microsoft.com/office/drawing/2014/main" id="{26FE6E5E-23F2-59ED-CA92-792484741A91}"/>
              </a:ext>
            </a:extLst>
          </p:cNvPr>
          <p:cNvSpPr/>
          <p:nvPr/>
        </p:nvSpPr>
        <p:spPr>
          <a:xfrm rot="17540899">
            <a:off x="2896776" y="2166053"/>
            <a:ext cx="2458397" cy="1296997"/>
          </a:xfrm>
          <a:prstGeom prst="rect">
            <a:avLst/>
          </a:prstGeom>
          <a:noFill/>
        </p:spPr>
        <p:txBody>
          <a:bodyPr wrap="none" lIns="91440" tIns="45720" rIns="91440" bIns="45720">
            <a:prstTxWarp prst="textArchUp">
              <a:avLst/>
            </a:prstTxWarp>
            <a:spAutoFit/>
          </a:bodyPr>
          <a:lstStyle/>
          <a:p>
            <a:pPr algn="ctr"/>
            <a:r>
              <a:rPr lang="pt-BR" sz="2400" b="1" cap="none" spc="0" dirty="0">
                <a:ln w="0"/>
                <a:solidFill>
                  <a:srgbClr val="002060"/>
                </a:solidFill>
                <a:latin typeface="Bahnschrift SemiCondensed" panose="020B0502040204020203" pitchFamily="34" charset="0"/>
              </a:rPr>
              <a:t>EXECUTION</a:t>
            </a:r>
          </a:p>
        </p:txBody>
      </p:sp>
      <p:sp>
        <p:nvSpPr>
          <p:cNvPr id="149" name="Retângulo: Cantos Arredondados 148">
            <a:extLst>
              <a:ext uri="{FF2B5EF4-FFF2-40B4-BE49-F238E27FC236}">
                <a16:creationId xmlns:a16="http://schemas.microsoft.com/office/drawing/2014/main" id="{1DFC6DC5-952B-583A-DCF6-672B135228DA}"/>
              </a:ext>
            </a:extLst>
          </p:cNvPr>
          <p:cNvSpPr/>
          <p:nvPr/>
        </p:nvSpPr>
        <p:spPr>
          <a:xfrm>
            <a:off x="1566117" y="1248618"/>
            <a:ext cx="2015478" cy="488654"/>
          </a:xfrm>
          <a:prstGeom prst="roundRect">
            <a:avLst/>
          </a:prstGeom>
          <a:solidFill>
            <a:schemeClr val="bg1"/>
          </a:solidFill>
          <a:ln w="44450">
            <a:solidFill>
              <a:srgbClr val="C1D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CaixaDeTexto 149">
            <a:extLst>
              <a:ext uri="{FF2B5EF4-FFF2-40B4-BE49-F238E27FC236}">
                <a16:creationId xmlns:a16="http://schemas.microsoft.com/office/drawing/2014/main" id="{A5D4D69A-0C28-E95F-0C36-E94B85EEF067}"/>
              </a:ext>
            </a:extLst>
          </p:cNvPr>
          <p:cNvSpPr txBox="1"/>
          <p:nvPr/>
        </p:nvSpPr>
        <p:spPr>
          <a:xfrm>
            <a:off x="1612272" y="1269474"/>
            <a:ext cx="1964987" cy="307777"/>
          </a:xfrm>
          <a:prstGeom prst="rect">
            <a:avLst/>
          </a:prstGeom>
          <a:noFill/>
        </p:spPr>
        <p:txBody>
          <a:bodyPr wrap="square" rtlCol="0">
            <a:spAutoFit/>
          </a:bodyPr>
          <a:lstStyle/>
          <a:p>
            <a:r>
              <a:rPr lang="pt-BR" sz="1400" b="1" dirty="0">
                <a:solidFill>
                  <a:srgbClr val="002060"/>
                </a:solidFill>
                <a:latin typeface="Bahnschrift SemiCondensed" panose="020B0502040204020203" pitchFamily="34" charset="0"/>
              </a:rPr>
              <a:t>RENATO MAZZUCCHELLI</a:t>
            </a:r>
          </a:p>
        </p:txBody>
      </p:sp>
      <p:sp>
        <p:nvSpPr>
          <p:cNvPr id="154" name="CaixaDeTexto 153">
            <a:extLst>
              <a:ext uri="{FF2B5EF4-FFF2-40B4-BE49-F238E27FC236}">
                <a16:creationId xmlns:a16="http://schemas.microsoft.com/office/drawing/2014/main" id="{292CC457-0324-41AB-0417-87478D037E22}"/>
              </a:ext>
            </a:extLst>
          </p:cNvPr>
          <p:cNvSpPr txBox="1"/>
          <p:nvPr/>
        </p:nvSpPr>
        <p:spPr>
          <a:xfrm>
            <a:off x="1612272" y="1460273"/>
            <a:ext cx="1964987" cy="276999"/>
          </a:xfrm>
          <a:prstGeom prst="rect">
            <a:avLst/>
          </a:prstGeom>
          <a:noFill/>
        </p:spPr>
        <p:txBody>
          <a:bodyPr wrap="square" rtlCol="0">
            <a:spAutoFit/>
          </a:bodyPr>
          <a:lstStyle/>
          <a:p>
            <a:r>
              <a:rPr lang="pt-BR" sz="1200" b="1" i="1" dirty="0">
                <a:solidFill>
                  <a:srgbClr val="002060"/>
                </a:solidFill>
                <a:latin typeface="Bahnschrift SemiCondensed" panose="020B0502040204020203" pitchFamily="34" charset="0"/>
              </a:rPr>
              <a:t>PARTNER</a:t>
            </a:r>
          </a:p>
        </p:txBody>
      </p:sp>
      <p:sp>
        <p:nvSpPr>
          <p:cNvPr id="155" name="Retângulo: Cantos Arredondados 154">
            <a:extLst>
              <a:ext uri="{FF2B5EF4-FFF2-40B4-BE49-F238E27FC236}">
                <a16:creationId xmlns:a16="http://schemas.microsoft.com/office/drawing/2014/main" id="{A98451F3-0ECB-FD0F-95EA-43D234D7954A}"/>
              </a:ext>
            </a:extLst>
          </p:cNvPr>
          <p:cNvSpPr/>
          <p:nvPr/>
        </p:nvSpPr>
        <p:spPr>
          <a:xfrm>
            <a:off x="1124090" y="1901753"/>
            <a:ext cx="2015478" cy="488654"/>
          </a:xfrm>
          <a:prstGeom prst="roundRect">
            <a:avLst/>
          </a:prstGeom>
          <a:solidFill>
            <a:schemeClr val="bg1"/>
          </a:solidFill>
          <a:ln w="44450">
            <a:solidFill>
              <a:srgbClr val="C1D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CaixaDeTexto 155">
            <a:extLst>
              <a:ext uri="{FF2B5EF4-FFF2-40B4-BE49-F238E27FC236}">
                <a16:creationId xmlns:a16="http://schemas.microsoft.com/office/drawing/2014/main" id="{190D6840-8D39-CDF9-9246-A2F7FDACFBE4}"/>
              </a:ext>
            </a:extLst>
          </p:cNvPr>
          <p:cNvSpPr txBox="1"/>
          <p:nvPr/>
        </p:nvSpPr>
        <p:spPr>
          <a:xfrm>
            <a:off x="1170245" y="1922609"/>
            <a:ext cx="1964987" cy="307777"/>
          </a:xfrm>
          <a:prstGeom prst="rect">
            <a:avLst/>
          </a:prstGeom>
          <a:noFill/>
        </p:spPr>
        <p:txBody>
          <a:bodyPr wrap="square" rtlCol="0">
            <a:spAutoFit/>
          </a:bodyPr>
          <a:lstStyle/>
          <a:p>
            <a:r>
              <a:rPr lang="pt-BR" sz="1400" b="1" dirty="0">
                <a:solidFill>
                  <a:srgbClr val="002060"/>
                </a:solidFill>
                <a:latin typeface="Bahnschrift SemiCondensed" panose="020B0502040204020203" pitchFamily="34" charset="0"/>
              </a:rPr>
              <a:t>RUY DEL GAISO</a:t>
            </a:r>
          </a:p>
        </p:txBody>
      </p:sp>
      <p:sp>
        <p:nvSpPr>
          <p:cNvPr id="157" name="CaixaDeTexto 156">
            <a:extLst>
              <a:ext uri="{FF2B5EF4-FFF2-40B4-BE49-F238E27FC236}">
                <a16:creationId xmlns:a16="http://schemas.microsoft.com/office/drawing/2014/main" id="{34A70CD8-8AAE-FE76-2A9B-772F34D7AD57}"/>
              </a:ext>
            </a:extLst>
          </p:cNvPr>
          <p:cNvSpPr txBox="1"/>
          <p:nvPr/>
        </p:nvSpPr>
        <p:spPr>
          <a:xfrm>
            <a:off x="1170245" y="2113408"/>
            <a:ext cx="1964987" cy="276999"/>
          </a:xfrm>
          <a:prstGeom prst="rect">
            <a:avLst/>
          </a:prstGeom>
          <a:noFill/>
        </p:spPr>
        <p:txBody>
          <a:bodyPr wrap="square" rtlCol="0">
            <a:spAutoFit/>
          </a:bodyPr>
          <a:lstStyle/>
          <a:p>
            <a:r>
              <a:rPr lang="pt-BR" sz="1200" b="1" i="1" dirty="0">
                <a:solidFill>
                  <a:srgbClr val="002060"/>
                </a:solidFill>
                <a:latin typeface="Bahnschrift SemiCondensed" panose="020B0502040204020203" pitchFamily="34" charset="0"/>
              </a:rPr>
              <a:t>PARTNER</a:t>
            </a:r>
          </a:p>
        </p:txBody>
      </p:sp>
      <p:sp>
        <p:nvSpPr>
          <p:cNvPr id="158" name="Retângulo: Cantos Arredondados 157">
            <a:extLst>
              <a:ext uri="{FF2B5EF4-FFF2-40B4-BE49-F238E27FC236}">
                <a16:creationId xmlns:a16="http://schemas.microsoft.com/office/drawing/2014/main" id="{0F493635-98DB-9BE6-D8AA-B0E95EF8EC6C}"/>
              </a:ext>
            </a:extLst>
          </p:cNvPr>
          <p:cNvSpPr/>
          <p:nvPr/>
        </p:nvSpPr>
        <p:spPr>
          <a:xfrm>
            <a:off x="976804" y="2636513"/>
            <a:ext cx="2015478" cy="488654"/>
          </a:xfrm>
          <a:prstGeom prst="roundRect">
            <a:avLst/>
          </a:prstGeom>
          <a:solidFill>
            <a:schemeClr val="bg1"/>
          </a:solidFill>
          <a:ln w="44450">
            <a:solidFill>
              <a:srgbClr val="C1D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9" name="CaixaDeTexto 158">
            <a:extLst>
              <a:ext uri="{FF2B5EF4-FFF2-40B4-BE49-F238E27FC236}">
                <a16:creationId xmlns:a16="http://schemas.microsoft.com/office/drawing/2014/main" id="{679A9913-DDA8-1092-38AA-CED52BC84F7B}"/>
              </a:ext>
            </a:extLst>
          </p:cNvPr>
          <p:cNvSpPr txBox="1"/>
          <p:nvPr/>
        </p:nvSpPr>
        <p:spPr>
          <a:xfrm>
            <a:off x="1022959" y="2657369"/>
            <a:ext cx="1964987" cy="307777"/>
          </a:xfrm>
          <a:prstGeom prst="rect">
            <a:avLst/>
          </a:prstGeom>
          <a:noFill/>
        </p:spPr>
        <p:txBody>
          <a:bodyPr wrap="square" rtlCol="0">
            <a:spAutoFit/>
          </a:bodyPr>
          <a:lstStyle/>
          <a:p>
            <a:r>
              <a:rPr lang="pt-BR" sz="1400" b="1" dirty="0">
                <a:solidFill>
                  <a:srgbClr val="002060"/>
                </a:solidFill>
                <a:latin typeface="Bahnschrift SemiCondensed" panose="020B0502040204020203" pitchFamily="34" charset="0"/>
              </a:rPr>
              <a:t>DANIEL GRAZIANO, CFA</a:t>
            </a:r>
          </a:p>
        </p:txBody>
      </p:sp>
      <p:sp>
        <p:nvSpPr>
          <p:cNvPr id="160" name="CaixaDeTexto 159">
            <a:extLst>
              <a:ext uri="{FF2B5EF4-FFF2-40B4-BE49-F238E27FC236}">
                <a16:creationId xmlns:a16="http://schemas.microsoft.com/office/drawing/2014/main" id="{DF0FAB5F-47A2-BF5F-F922-A7AF4818D2F5}"/>
              </a:ext>
            </a:extLst>
          </p:cNvPr>
          <p:cNvSpPr txBox="1"/>
          <p:nvPr/>
        </p:nvSpPr>
        <p:spPr>
          <a:xfrm>
            <a:off x="1022959" y="2848168"/>
            <a:ext cx="1964987" cy="276999"/>
          </a:xfrm>
          <a:prstGeom prst="rect">
            <a:avLst/>
          </a:prstGeom>
          <a:noFill/>
        </p:spPr>
        <p:txBody>
          <a:bodyPr wrap="square" rtlCol="0">
            <a:spAutoFit/>
          </a:bodyPr>
          <a:lstStyle/>
          <a:p>
            <a:r>
              <a:rPr lang="pt-BR" sz="1200" b="1" i="1" dirty="0">
                <a:solidFill>
                  <a:srgbClr val="002060"/>
                </a:solidFill>
                <a:latin typeface="Bahnschrift SemiCondensed" panose="020B0502040204020203" pitchFamily="34" charset="0"/>
              </a:rPr>
              <a:t>PARTNER</a:t>
            </a:r>
          </a:p>
        </p:txBody>
      </p:sp>
      <p:sp>
        <p:nvSpPr>
          <p:cNvPr id="161" name="Retângulo: Cantos Arredondados 160">
            <a:extLst>
              <a:ext uri="{FF2B5EF4-FFF2-40B4-BE49-F238E27FC236}">
                <a16:creationId xmlns:a16="http://schemas.microsoft.com/office/drawing/2014/main" id="{534F928A-9A9E-C302-6F69-C125AAFA555D}"/>
              </a:ext>
            </a:extLst>
          </p:cNvPr>
          <p:cNvSpPr/>
          <p:nvPr/>
        </p:nvSpPr>
        <p:spPr>
          <a:xfrm>
            <a:off x="979091" y="3381807"/>
            <a:ext cx="2015478" cy="488654"/>
          </a:xfrm>
          <a:prstGeom prst="roundRect">
            <a:avLst/>
          </a:prstGeom>
          <a:solidFill>
            <a:schemeClr val="bg1"/>
          </a:solidFill>
          <a:ln w="44450">
            <a:solidFill>
              <a:srgbClr val="C1D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CaixaDeTexto 161">
            <a:extLst>
              <a:ext uri="{FF2B5EF4-FFF2-40B4-BE49-F238E27FC236}">
                <a16:creationId xmlns:a16="http://schemas.microsoft.com/office/drawing/2014/main" id="{09082A9F-8771-A081-2C9A-EEB9E87A0F2A}"/>
              </a:ext>
            </a:extLst>
          </p:cNvPr>
          <p:cNvSpPr txBox="1"/>
          <p:nvPr/>
        </p:nvSpPr>
        <p:spPr>
          <a:xfrm>
            <a:off x="1025246" y="3402663"/>
            <a:ext cx="1433841" cy="307777"/>
          </a:xfrm>
          <a:prstGeom prst="rect">
            <a:avLst/>
          </a:prstGeom>
          <a:noFill/>
        </p:spPr>
        <p:txBody>
          <a:bodyPr wrap="square" rtlCol="0">
            <a:spAutoFit/>
          </a:bodyPr>
          <a:lstStyle/>
          <a:p>
            <a:r>
              <a:rPr lang="pt-BR" sz="1400" b="1" dirty="0">
                <a:solidFill>
                  <a:srgbClr val="002060"/>
                </a:solidFill>
                <a:latin typeface="Bahnschrift SemiCondensed" panose="020B0502040204020203" pitchFamily="34" charset="0"/>
              </a:rPr>
              <a:t>LUCAS AVELLEDA</a:t>
            </a:r>
          </a:p>
        </p:txBody>
      </p:sp>
      <p:sp>
        <p:nvSpPr>
          <p:cNvPr id="163" name="CaixaDeTexto 162">
            <a:extLst>
              <a:ext uri="{FF2B5EF4-FFF2-40B4-BE49-F238E27FC236}">
                <a16:creationId xmlns:a16="http://schemas.microsoft.com/office/drawing/2014/main" id="{14150FB1-098D-2251-17E5-92F8EF44FB12}"/>
              </a:ext>
            </a:extLst>
          </p:cNvPr>
          <p:cNvSpPr txBox="1"/>
          <p:nvPr/>
        </p:nvSpPr>
        <p:spPr>
          <a:xfrm>
            <a:off x="1025247" y="3593462"/>
            <a:ext cx="1425058" cy="276999"/>
          </a:xfrm>
          <a:prstGeom prst="rect">
            <a:avLst/>
          </a:prstGeom>
          <a:noFill/>
        </p:spPr>
        <p:txBody>
          <a:bodyPr wrap="square" rtlCol="0">
            <a:spAutoFit/>
          </a:bodyPr>
          <a:lstStyle/>
          <a:p>
            <a:r>
              <a:rPr lang="pt-BR" sz="1200" b="1" i="1">
                <a:solidFill>
                  <a:srgbClr val="002060"/>
                </a:solidFill>
                <a:latin typeface="Bahnschrift SemiCondensed" panose="020B0502040204020203" pitchFamily="34" charset="0"/>
              </a:rPr>
              <a:t>ANALYST</a:t>
            </a:r>
            <a:endParaRPr lang="pt-BR" sz="1200" b="1" i="1" dirty="0">
              <a:solidFill>
                <a:srgbClr val="002060"/>
              </a:solidFill>
              <a:latin typeface="Bahnschrift SemiCondensed" panose="020B0502040204020203" pitchFamily="34" charset="0"/>
            </a:endParaRPr>
          </a:p>
        </p:txBody>
      </p:sp>
      <p:sp>
        <p:nvSpPr>
          <p:cNvPr id="168" name="CaixaDeTexto 167">
            <a:extLst>
              <a:ext uri="{FF2B5EF4-FFF2-40B4-BE49-F238E27FC236}">
                <a16:creationId xmlns:a16="http://schemas.microsoft.com/office/drawing/2014/main" id="{EC8F9D36-4583-81A8-3C0E-9081A10A8762}"/>
              </a:ext>
            </a:extLst>
          </p:cNvPr>
          <p:cNvSpPr txBox="1"/>
          <p:nvPr/>
        </p:nvSpPr>
        <p:spPr>
          <a:xfrm>
            <a:off x="8218318" y="442246"/>
            <a:ext cx="3848151" cy="5893921"/>
          </a:xfrm>
          <a:prstGeom prst="rect">
            <a:avLst/>
          </a:prstGeom>
          <a:noFill/>
        </p:spPr>
        <p:txBody>
          <a:bodyPr wrap="square" rtlCol="0">
            <a:spAutoFit/>
          </a:bodyPr>
          <a:lstStyle/>
          <a:p>
            <a:pPr algn="just"/>
            <a:r>
              <a:rPr lang="en-US" sz="1300" dirty="0">
                <a:solidFill>
                  <a:schemeClr val="bg1"/>
                </a:solidFill>
                <a:latin typeface="Bahnschrift SemiCondensed" panose="020B0502040204020203" pitchFamily="34" charset="0"/>
              </a:rPr>
              <a:t>R2C specializes in structured solutions for investments, with a focus on acquiring assets in special situations, purchasing securities traded in organized markets, and fostering the growth of businesses without access to credit from the traditional market.</a:t>
            </a:r>
          </a:p>
          <a:p>
            <a:pPr algn="just"/>
            <a:endParaRPr lang="en-US" sz="1300" dirty="0">
              <a:solidFill>
                <a:schemeClr val="bg1"/>
              </a:solidFill>
              <a:latin typeface="Bahnschrift SemiCondensed" panose="020B0502040204020203" pitchFamily="34" charset="0"/>
            </a:endParaRPr>
          </a:p>
          <a:p>
            <a:pPr algn="just"/>
            <a:r>
              <a:rPr lang="en-US" sz="1300" dirty="0">
                <a:solidFill>
                  <a:schemeClr val="bg1"/>
                </a:solidFill>
                <a:latin typeface="Bahnschrift SemiCondensed" panose="020B0502040204020203" pitchFamily="34" charset="0"/>
              </a:rPr>
              <a:t>Through the allocation of proprietary resources and/or strategic investor funds, we provide access to non-traditional investment structures aimed at accelerating growth for businesses that have reached high levels of saturation in credit market fundraising.</a:t>
            </a:r>
          </a:p>
          <a:p>
            <a:pPr algn="just"/>
            <a:endParaRPr lang="en-US" sz="1300" dirty="0">
              <a:solidFill>
                <a:schemeClr val="bg1"/>
              </a:solidFill>
              <a:latin typeface="Bahnschrift SemiCondensed" panose="020B0502040204020203" pitchFamily="34" charset="0"/>
            </a:endParaRPr>
          </a:p>
          <a:p>
            <a:pPr algn="just"/>
            <a:r>
              <a:rPr lang="en-US" sz="1300" dirty="0">
                <a:solidFill>
                  <a:schemeClr val="bg1"/>
                </a:solidFill>
                <a:latin typeface="Bahnschrift SemiCondensed" panose="020B0502040204020203" pitchFamily="34" charset="0"/>
              </a:rPr>
              <a:t>Likewise, we directly engage in the assessment, acquisition, and management of assets (companies or real estate) that find themselves in special situations (insolvency, legal disputes, corporate conflicts, etc.).</a:t>
            </a:r>
          </a:p>
          <a:p>
            <a:pPr algn="just"/>
            <a:endParaRPr lang="en-US" sz="1300" dirty="0">
              <a:solidFill>
                <a:schemeClr val="bg1"/>
              </a:solidFill>
              <a:latin typeface="Bahnschrift SemiCondensed" panose="020B0502040204020203" pitchFamily="34" charset="0"/>
            </a:endParaRPr>
          </a:p>
          <a:p>
            <a:pPr algn="just"/>
            <a:r>
              <a:rPr lang="en-US" sz="1300" dirty="0">
                <a:solidFill>
                  <a:schemeClr val="bg1"/>
                </a:solidFill>
                <a:latin typeface="Bahnschrift SemiCondensed" panose="020B0502040204020203" pitchFamily="34" charset="0"/>
              </a:rPr>
              <a:t>The partners of the R2C Group possess extensive experience in alternative investments, particularly structured products. Our expertise spans involvement in credit assignment operations that surpassed R$ 15 billion (face value) with major banks and retail networks such as HSBC, </a:t>
            </a:r>
            <a:r>
              <a:rPr lang="en-US" sz="1300" dirty="0" err="1">
                <a:solidFill>
                  <a:schemeClr val="bg1"/>
                </a:solidFill>
                <a:latin typeface="Bahnschrift SemiCondensed" panose="020B0502040204020203" pitchFamily="34" charset="0"/>
              </a:rPr>
              <a:t>Panamericano</a:t>
            </a:r>
            <a:r>
              <a:rPr lang="en-US" sz="1300" dirty="0">
                <a:solidFill>
                  <a:schemeClr val="bg1"/>
                </a:solidFill>
                <a:latin typeface="Bahnschrift SemiCondensed" panose="020B0502040204020203" pitchFamily="34" charset="0"/>
              </a:rPr>
              <a:t>, Santander, Credit Suisse, </a:t>
            </a:r>
            <a:r>
              <a:rPr lang="en-US" sz="1300" dirty="0" err="1">
                <a:solidFill>
                  <a:schemeClr val="bg1"/>
                </a:solidFill>
                <a:latin typeface="Bahnschrift SemiCondensed" panose="020B0502040204020203" pitchFamily="34" charset="0"/>
              </a:rPr>
              <a:t>Pão</a:t>
            </a:r>
            <a:r>
              <a:rPr lang="en-US" sz="1300" dirty="0">
                <a:solidFill>
                  <a:schemeClr val="bg1"/>
                </a:solidFill>
                <a:latin typeface="Bahnschrift SemiCondensed" panose="020B0502040204020203" pitchFamily="34" charset="0"/>
              </a:rPr>
              <a:t> de </a:t>
            </a:r>
            <a:r>
              <a:rPr lang="en-US" sz="1300" dirty="0" err="1">
                <a:solidFill>
                  <a:schemeClr val="bg1"/>
                </a:solidFill>
                <a:latin typeface="Bahnschrift SemiCondensed" panose="020B0502040204020203" pitchFamily="34" charset="0"/>
              </a:rPr>
              <a:t>Açúcar</a:t>
            </a:r>
            <a:r>
              <a:rPr lang="en-US" sz="1300" dirty="0">
                <a:solidFill>
                  <a:schemeClr val="bg1"/>
                </a:solidFill>
                <a:latin typeface="Bahnschrift SemiCondensed" panose="020B0502040204020203" pitchFamily="34" charset="0"/>
              </a:rPr>
              <a:t>, Magazine Luiza, </a:t>
            </a:r>
            <a:r>
              <a:rPr lang="en-US" sz="1300" dirty="0" err="1">
                <a:solidFill>
                  <a:schemeClr val="bg1"/>
                </a:solidFill>
                <a:latin typeface="Bahnschrift SemiCondensed" panose="020B0502040204020203" pitchFamily="34" charset="0"/>
              </a:rPr>
              <a:t>Lojas</a:t>
            </a:r>
            <a:r>
              <a:rPr lang="en-US" sz="1300" dirty="0">
                <a:solidFill>
                  <a:schemeClr val="bg1"/>
                </a:solidFill>
                <a:latin typeface="Bahnschrift SemiCondensed" panose="020B0502040204020203" pitchFamily="34" charset="0"/>
              </a:rPr>
              <a:t> Marisa, among others.</a:t>
            </a:r>
          </a:p>
          <a:p>
            <a:pPr algn="just"/>
            <a:endParaRPr lang="en-US" sz="1300" dirty="0">
              <a:solidFill>
                <a:schemeClr val="bg1"/>
              </a:solidFill>
              <a:latin typeface="Bahnschrift SemiCondensed" panose="020B0502040204020203" pitchFamily="34" charset="0"/>
            </a:endParaRPr>
          </a:p>
          <a:p>
            <a:pPr algn="just"/>
            <a:r>
              <a:rPr lang="en-US" sz="1300" dirty="0">
                <a:solidFill>
                  <a:schemeClr val="bg1"/>
                </a:solidFill>
                <a:latin typeface="Bahnschrift SemiCondensed" panose="020B0502040204020203" pitchFamily="34" charset="0"/>
              </a:rPr>
              <a:t>The R2C Group holds an authorized asset management firm regulated by the CVM, which currently manages approximately R$ 800 million.</a:t>
            </a:r>
          </a:p>
        </p:txBody>
      </p:sp>
      <p:sp>
        <p:nvSpPr>
          <p:cNvPr id="174" name="CaixaDeTexto 173">
            <a:extLst>
              <a:ext uri="{FF2B5EF4-FFF2-40B4-BE49-F238E27FC236}">
                <a16:creationId xmlns:a16="http://schemas.microsoft.com/office/drawing/2014/main" id="{BD722C3A-CDF5-4323-8D10-6F02127F2564}"/>
              </a:ext>
            </a:extLst>
          </p:cNvPr>
          <p:cNvSpPr txBox="1"/>
          <p:nvPr/>
        </p:nvSpPr>
        <p:spPr>
          <a:xfrm>
            <a:off x="137940" y="139184"/>
            <a:ext cx="8040101" cy="769441"/>
          </a:xfrm>
          <a:prstGeom prst="rect">
            <a:avLst/>
          </a:prstGeom>
          <a:noFill/>
        </p:spPr>
        <p:txBody>
          <a:bodyPr wrap="square" rtlCol="0">
            <a:spAutoFit/>
          </a:bodyPr>
          <a:lstStyle/>
          <a:p>
            <a:r>
              <a:rPr lang="pt-BR" sz="4400" b="1" dirty="0">
                <a:solidFill>
                  <a:schemeClr val="bg1">
                    <a:lumMod val="95000"/>
                  </a:schemeClr>
                </a:solidFill>
                <a:latin typeface="Bahnschrift SemiCondensed" panose="020B0502040204020203" pitchFamily="34" charset="0"/>
                <a:ea typeface="Cambria" panose="02040503050406030204" pitchFamily="18" charset="0"/>
                <a:cs typeface="Arial" panose="020B0604020202020204" pitchFamily="34" charset="0"/>
              </a:rPr>
              <a:t>R2C TEAM ENGAGED IN THE DEAL</a:t>
            </a:r>
          </a:p>
        </p:txBody>
      </p:sp>
      <p:cxnSp>
        <p:nvCxnSpPr>
          <p:cNvPr id="190" name="Conector reto 189">
            <a:extLst>
              <a:ext uri="{FF2B5EF4-FFF2-40B4-BE49-F238E27FC236}">
                <a16:creationId xmlns:a16="http://schemas.microsoft.com/office/drawing/2014/main" id="{DF180012-D8D6-A84A-9D50-F8645F1850E4}"/>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191" name="CaixaDeTexto 190">
            <a:extLst>
              <a:ext uri="{FF2B5EF4-FFF2-40B4-BE49-F238E27FC236}">
                <a16:creationId xmlns:a16="http://schemas.microsoft.com/office/drawing/2014/main" id="{B2AA508E-1017-CE0A-1102-5D5B2F612ED1}"/>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en-US" sz="800" b="1" dirty="0">
                <a:solidFill>
                  <a:srgbClr val="002060"/>
                </a:solidFill>
                <a:latin typeface="Arial" panose="020B0604020202020204" pitchFamily="34" charset="0"/>
                <a:cs typeface="Arial" panose="020B0604020202020204" pitchFamily="34" charset="0"/>
              </a:rPr>
              <a:t>Deal Structure</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
        <p:nvSpPr>
          <p:cNvPr id="194" name="Espaço Reservado para Número de Slide 2">
            <a:extLst>
              <a:ext uri="{FF2B5EF4-FFF2-40B4-BE49-F238E27FC236}">
                <a16:creationId xmlns:a16="http://schemas.microsoft.com/office/drawing/2014/main" id="{F222CA85-235C-E10A-73F0-249AF0FF6C59}"/>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chemeClr val="bg1"/>
                </a:solidFill>
                <a:latin typeface="Bahnschrift SemiCondensed" panose="020B0502040204020203" pitchFamily="34" charset="0"/>
                <a:cs typeface="Arial" panose="020B0604020202020204" pitchFamily="34" charset="0"/>
              </a:rPr>
              <a:pPr algn="ctr"/>
              <a:t>7</a:t>
            </a:fld>
            <a:endParaRPr lang="pt-BR" sz="1000" b="1" dirty="0">
              <a:solidFill>
                <a:schemeClr val="bg1"/>
              </a:solidFill>
              <a:latin typeface="Bahnschrift SemiCondensed" panose="020B0502040204020203" pitchFamily="34" charset="0"/>
              <a:cs typeface="Arial" panose="020B0604020202020204" pitchFamily="34" charset="0"/>
            </a:endParaRPr>
          </a:p>
        </p:txBody>
      </p:sp>
      <p:sp>
        <p:nvSpPr>
          <p:cNvPr id="195" name="Arco 194">
            <a:extLst>
              <a:ext uri="{FF2B5EF4-FFF2-40B4-BE49-F238E27FC236}">
                <a16:creationId xmlns:a16="http://schemas.microsoft.com/office/drawing/2014/main" id="{5DF66DA7-509A-962D-B42B-01D822DE8228}"/>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96" name="Arco 195">
            <a:extLst>
              <a:ext uri="{FF2B5EF4-FFF2-40B4-BE49-F238E27FC236}">
                <a16:creationId xmlns:a16="http://schemas.microsoft.com/office/drawing/2014/main" id="{045AFEEC-9310-0BC4-9688-9344E00A0C0E}"/>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 name="Arco 1">
            <a:extLst>
              <a:ext uri="{FF2B5EF4-FFF2-40B4-BE49-F238E27FC236}">
                <a16:creationId xmlns:a16="http://schemas.microsoft.com/office/drawing/2014/main" id="{B33D6FCE-F425-8A53-4ABD-C7C80DEA9CF4}"/>
              </a:ext>
            </a:extLst>
          </p:cNvPr>
          <p:cNvSpPr/>
          <p:nvPr/>
        </p:nvSpPr>
        <p:spPr>
          <a:xfrm rot="5213705">
            <a:off x="3118838" y="1086124"/>
            <a:ext cx="4203690" cy="4203690"/>
          </a:xfrm>
          <a:prstGeom prst="arc">
            <a:avLst>
              <a:gd name="adj1" fmla="val 13023846"/>
              <a:gd name="adj2" fmla="val 16369072"/>
            </a:avLst>
          </a:prstGeom>
          <a:ln w="539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 name="Arco 2">
            <a:extLst>
              <a:ext uri="{FF2B5EF4-FFF2-40B4-BE49-F238E27FC236}">
                <a16:creationId xmlns:a16="http://schemas.microsoft.com/office/drawing/2014/main" id="{85B569B3-A51C-73CE-4313-C6E90D8819D4}"/>
              </a:ext>
            </a:extLst>
          </p:cNvPr>
          <p:cNvSpPr/>
          <p:nvPr/>
        </p:nvSpPr>
        <p:spPr>
          <a:xfrm rot="4252311">
            <a:off x="3413530" y="1370698"/>
            <a:ext cx="3691899" cy="3626745"/>
          </a:xfrm>
          <a:prstGeom prst="arc">
            <a:avLst>
              <a:gd name="adj1" fmla="val 13926469"/>
              <a:gd name="adj2" fmla="val 17379461"/>
            </a:avLst>
          </a:prstGeom>
          <a:ln w="304800">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3">
            <a:extLst>
              <a:ext uri="{FF2B5EF4-FFF2-40B4-BE49-F238E27FC236}">
                <a16:creationId xmlns:a16="http://schemas.microsoft.com/office/drawing/2014/main" id="{FA37D51A-F2AC-C932-64F6-13301F63ADD4}"/>
              </a:ext>
            </a:extLst>
          </p:cNvPr>
          <p:cNvSpPr/>
          <p:nvPr/>
        </p:nvSpPr>
        <p:spPr>
          <a:xfrm rot="3664363">
            <a:off x="5150811" y="2029521"/>
            <a:ext cx="2269452" cy="1212239"/>
          </a:xfrm>
          <a:prstGeom prst="rect">
            <a:avLst/>
          </a:prstGeom>
          <a:noFill/>
        </p:spPr>
        <p:txBody>
          <a:bodyPr wrap="none" lIns="91440" tIns="45720" rIns="91440" bIns="45720">
            <a:prstTxWarp prst="textArchUp">
              <a:avLst/>
            </a:prstTxWarp>
            <a:spAutoFit/>
          </a:bodyPr>
          <a:lstStyle/>
          <a:p>
            <a:pPr algn="ctr"/>
            <a:r>
              <a:rPr lang="pt-BR" sz="1600" b="1" cap="none" spc="0" dirty="0">
                <a:ln w="0"/>
                <a:solidFill>
                  <a:srgbClr val="002060"/>
                </a:solidFill>
                <a:latin typeface="Bahnschrift SemiCondensed" panose="020B0502040204020203" pitchFamily="34" charset="0"/>
              </a:rPr>
              <a:t>LEGAL ADVISOR</a:t>
            </a:r>
          </a:p>
        </p:txBody>
      </p:sp>
      <p:sp>
        <p:nvSpPr>
          <p:cNvPr id="5" name="Retângulo: Cantos Arredondados 4">
            <a:extLst>
              <a:ext uri="{FF2B5EF4-FFF2-40B4-BE49-F238E27FC236}">
                <a16:creationId xmlns:a16="http://schemas.microsoft.com/office/drawing/2014/main" id="{968761D6-DE90-060C-BD3C-59BA4122497C}"/>
              </a:ext>
            </a:extLst>
          </p:cNvPr>
          <p:cNvSpPr/>
          <p:nvPr/>
        </p:nvSpPr>
        <p:spPr>
          <a:xfrm>
            <a:off x="6739900" y="1203356"/>
            <a:ext cx="1321143" cy="469562"/>
          </a:xfrm>
          <a:prstGeom prst="roundRect">
            <a:avLst/>
          </a:prstGeom>
          <a:solidFill>
            <a:schemeClr val="bg1"/>
          </a:solidFill>
          <a:ln w="44450">
            <a:solidFill>
              <a:srgbClr val="C1D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79401DEA-722E-9901-4509-F8ED0A639CDF}"/>
              </a:ext>
            </a:extLst>
          </p:cNvPr>
          <p:cNvSpPr txBox="1"/>
          <p:nvPr/>
        </p:nvSpPr>
        <p:spPr>
          <a:xfrm>
            <a:off x="6764683" y="1171601"/>
            <a:ext cx="1210432" cy="523220"/>
          </a:xfrm>
          <a:prstGeom prst="rect">
            <a:avLst/>
          </a:prstGeom>
          <a:noFill/>
        </p:spPr>
        <p:txBody>
          <a:bodyPr wrap="square" rtlCol="0">
            <a:spAutoFit/>
          </a:bodyPr>
          <a:lstStyle/>
          <a:p>
            <a:r>
              <a:rPr lang="pt-BR" sz="1400" b="1" dirty="0">
                <a:solidFill>
                  <a:srgbClr val="002060"/>
                </a:solidFill>
                <a:latin typeface="Bahnschrift SemiCondensed" panose="020B0502040204020203" pitchFamily="34" charset="0"/>
              </a:rPr>
              <a:t>PHA ADVOGADOS</a:t>
            </a:r>
          </a:p>
        </p:txBody>
      </p:sp>
      <p:sp>
        <p:nvSpPr>
          <p:cNvPr id="7" name="Arco 6">
            <a:extLst>
              <a:ext uri="{FF2B5EF4-FFF2-40B4-BE49-F238E27FC236}">
                <a16:creationId xmlns:a16="http://schemas.microsoft.com/office/drawing/2014/main" id="{B84D553A-9DBB-677E-B21E-B6BEDE10764D}"/>
              </a:ext>
            </a:extLst>
          </p:cNvPr>
          <p:cNvSpPr/>
          <p:nvPr/>
        </p:nvSpPr>
        <p:spPr>
          <a:xfrm rot="10017734">
            <a:off x="3141913" y="1075008"/>
            <a:ext cx="4203690" cy="4203690"/>
          </a:xfrm>
          <a:prstGeom prst="arc">
            <a:avLst>
              <a:gd name="adj1" fmla="val 13023846"/>
              <a:gd name="adj2" fmla="val 16369072"/>
            </a:avLst>
          </a:prstGeom>
          <a:ln w="539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pt-BR"/>
              <a:t>‘</a:t>
            </a:r>
          </a:p>
        </p:txBody>
      </p:sp>
      <p:sp>
        <p:nvSpPr>
          <p:cNvPr id="8" name="Arco 7">
            <a:extLst>
              <a:ext uri="{FF2B5EF4-FFF2-40B4-BE49-F238E27FC236}">
                <a16:creationId xmlns:a16="http://schemas.microsoft.com/office/drawing/2014/main" id="{C2CD01FC-E6EC-2675-8812-46199F108A46}"/>
              </a:ext>
            </a:extLst>
          </p:cNvPr>
          <p:cNvSpPr/>
          <p:nvPr/>
        </p:nvSpPr>
        <p:spPr>
          <a:xfrm rot="8795223">
            <a:off x="3405360" y="1438529"/>
            <a:ext cx="3691899" cy="3626745"/>
          </a:xfrm>
          <a:prstGeom prst="arc">
            <a:avLst>
              <a:gd name="adj1" fmla="val 14179860"/>
              <a:gd name="adj2" fmla="val 17531368"/>
            </a:avLst>
          </a:prstGeom>
          <a:ln w="304800">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8">
            <a:extLst>
              <a:ext uri="{FF2B5EF4-FFF2-40B4-BE49-F238E27FC236}">
                <a16:creationId xmlns:a16="http://schemas.microsoft.com/office/drawing/2014/main" id="{9DAAFA5C-C094-5AD9-E517-B29935B64BC6}"/>
              </a:ext>
            </a:extLst>
          </p:cNvPr>
          <p:cNvSpPr/>
          <p:nvPr/>
        </p:nvSpPr>
        <p:spPr>
          <a:xfrm rot="19286848">
            <a:off x="4957026" y="3734605"/>
            <a:ext cx="2251440" cy="1069444"/>
          </a:xfrm>
          <a:prstGeom prst="rect">
            <a:avLst/>
          </a:prstGeom>
          <a:noFill/>
        </p:spPr>
        <p:txBody>
          <a:bodyPr wrap="none" lIns="91440" tIns="45720" rIns="91440" bIns="45720">
            <a:prstTxWarp prst="textArchDown">
              <a:avLst/>
            </a:prstTxWarp>
            <a:spAutoFit/>
          </a:bodyPr>
          <a:lstStyle/>
          <a:p>
            <a:pPr algn="ctr"/>
            <a:r>
              <a:rPr lang="pt-BR" sz="1700" b="1" cap="none" spc="0" dirty="0">
                <a:ln w="0"/>
                <a:solidFill>
                  <a:srgbClr val="002060"/>
                </a:solidFill>
                <a:latin typeface="Bahnschrift SemiCondensed" panose="020B0502040204020203" pitchFamily="34" charset="0"/>
              </a:rPr>
              <a:t>STRATEGIC PARTNER</a:t>
            </a:r>
          </a:p>
        </p:txBody>
      </p:sp>
      <p:sp>
        <p:nvSpPr>
          <p:cNvPr id="10" name="Retângulo: Cantos Arredondados 9">
            <a:extLst>
              <a:ext uri="{FF2B5EF4-FFF2-40B4-BE49-F238E27FC236}">
                <a16:creationId xmlns:a16="http://schemas.microsoft.com/office/drawing/2014/main" id="{298FC5C2-727C-5D2C-6238-36DCB97F037D}"/>
              </a:ext>
            </a:extLst>
          </p:cNvPr>
          <p:cNvSpPr/>
          <p:nvPr/>
        </p:nvSpPr>
        <p:spPr>
          <a:xfrm>
            <a:off x="6439503" y="4979102"/>
            <a:ext cx="1623086" cy="480877"/>
          </a:xfrm>
          <a:prstGeom prst="roundRect">
            <a:avLst/>
          </a:prstGeom>
          <a:solidFill>
            <a:schemeClr val="bg1"/>
          </a:solidFill>
          <a:ln w="44450">
            <a:solidFill>
              <a:srgbClr val="C1D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0C87E257-3CE7-9698-8533-2E9C0C9DC068}"/>
              </a:ext>
            </a:extLst>
          </p:cNvPr>
          <p:cNvSpPr txBox="1"/>
          <p:nvPr/>
        </p:nvSpPr>
        <p:spPr>
          <a:xfrm>
            <a:off x="6485659" y="4958863"/>
            <a:ext cx="1476513" cy="523220"/>
          </a:xfrm>
          <a:prstGeom prst="rect">
            <a:avLst/>
          </a:prstGeom>
          <a:noFill/>
        </p:spPr>
        <p:txBody>
          <a:bodyPr wrap="square" rtlCol="0">
            <a:spAutoFit/>
          </a:bodyPr>
          <a:lstStyle/>
          <a:p>
            <a:r>
              <a:rPr lang="pt-BR" sz="1400" b="1" dirty="0">
                <a:solidFill>
                  <a:srgbClr val="002060"/>
                </a:solidFill>
                <a:latin typeface="Bahnschrift SemiCondensed" panose="020B0502040204020203" pitchFamily="34" charset="0"/>
              </a:rPr>
              <a:t>FEMA INVESTIMENTOS</a:t>
            </a:r>
          </a:p>
        </p:txBody>
      </p:sp>
    </p:spTree>
    <p:extLst>
      <p:ext uri="{BB962C8B-B14F-4D97-AF65-F5344CB8AC3E}">
        <p14:creationId xmlns:p14="http://schemas.microsoft.com/office/powerpoint/2010/main" val="1852474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Cidade vista de cima de uma ponte&#10;&#10;Descrição gerada automaticamente">
            <a:extLst>
              <a:ext uri="{FF2B5EF4-FFF2-40B4-BE49-F238E27FC236}">
                <a16:creationId xmlns:a16="http://schemas.microsoft.com/office/drawing/2014/main" id="{47D81721-6794-BF09-4330-6227B38FBE8F}"/>
              </a:ext>
            </a:extLst>
          </p:cNvPr>
          <p:cNvPicPr>
            <a:picLocks noChangeAspect="1"/>
          </p:cNvPicPr>
          <p:nvPr/>
        </p:nvPicPr>
        <p:blipFill rotWithShape="1">
          <a:blip r:embed="rId2">
            <a:extLst>
              <a:ext uri="{28A0092B-C50C-407E-A947-70E740481C1C}">
                <a14:useLocalDpi xmlns:a14="http://schemas.microsoft.com/office/drawing/2010/main" val="0"/>
              </a:ext>
            </a:extLst>
          </a:blip>
          <a:srcRect b="22709"/>
          <a:stretch/>
        </p:blipFill>
        <p:spPr>
          <a:xfrm>
            <a:off x="0" y="0"/>
            <a:ext cx="12211457" cy="7074065"/>
          </a:xfrm>
          <a:prstGeom prst="rect">
            <a:avLst/>
          </a:prstGeom>
        </p:spPr>
      </p:pic>
      <p:sp>
        <p:nvSpPr>
          <p:cNvPr id="10" name="CaixaDeTexto 9">
            <a:extLst>
              <a:ext uri="{FF2B5EF4-FFF2-40B4-BE49-F238E27FC236}">
                <a16:creationId xmlns:a16="http://schemas.microsoft.com/office/drawing/2014/main" id="{94B02FB1-1AC5-5A6E-C55B-C87B7C369A5C}"/>
              </a:ext>
            </a:extLst>
          </p:cNvPr>
          <p:cNvSpPr txBox="1"/>
          <p:nvPr/>
        </p:nvSpPr>
        <p:spPr>
          <a:xfrm>
            <a:off x="2492189" y="-11288"/>
            <a:ext cx="9699810" cy="769441"/>
          </a:xfrm>
          <a:prstGeom prst="rect">
            <a:avLst/>
          </a:prstGeom>
          <a:noFill/>
        </p:spPr>
        <p:txBody>
          <a:bodyPr wrap="square" rtlCol="0">
            <a:spAutoFit/>
          </a:bodyPr>
          <a:lstStyle/>
          <a:p>
            <a:pPr algn="r"/>
            <a:r>
              <a:rPr lang="pt-BR" sz="4400" b="1">
                <a:solidFill>
                  <a:schemeClr val="bg1">
                    <a:lumMod val="95000"/>
                  </a:schemeClr>
                </a:solidFill>
                <a:latin typeface="Bahnschrift SemiCondensed" panose="020B0502040204020203" pitchFamily="34" charset="0"/>
                <a:ea typeface="Cambria" panose="02040503050406030204" pitchFamily="18" charset="0"/>
                <a:cs typeface="Arial" panose="020B0604020202020204" pitchFamily="34" charset="0"/>
              </a:rPr>
              <a:t>WHY ENGAGE WITH R2C</a:t>
            </a:r>
            <a:r>
              <a:rPr lang="pt-BR" sz="4400" b="1" dirty="0">
                <a:solidFill>
                  <a:schemeClr val="bg1">
                    <a:lumMod val="95000"/>
                  </a:schemeClr>
                </a:solidFill>
                <a:latin typeface="Bahnschrift SemiCondensed" panose="020B0502040204020203" pitchFamily="34" charset="0"/>
                <a:ea typeface="Cambria" panose="02040503050406030204" pitchFamily="18" charset="0"/>
                <a:cs typeface="Arial" panose="020B0604020202020204" pitchFamily="34" charset="0"/>
              </a:rPr>
              <a:t>?</a:t>
            </a:r>
          </a:p>
        </p:txBody>
      </p:sp>
      <p:sp>
        <p:nvSpPr>
          <p:cNvPr id="11" name="Fluxograma: Dados 10">
            <a:extLst>
              <a:ext uri="{FF2B5EF4-FFF2-40B4-BE49-F238E27FC236}">
                <a16:creationId xmlns:a16="http://schemas.microsoft.com/office/drawing/2014/main" id="{E06BCD58-370A-2F5E-083C-496573FFA74E}"/>
              </a:ext>
            </a:extLst>
          </p:cNvPr>
          <p:cNvSpPr/>
          <p:nvPr/>
        </p:nvSpPr>
        <p:spPr>
          <a:xfrm flipH="1">
            <a:off x="-2525989" y="-154775"/>
            <a:ext cx="9997440" cy="7228840"/>
          </a:xfrm>
          <a:prstGeom prst="flowChartInputOutput">
            <a:avLst/>
          </a:prstGeom>
          <a:solidFill>
            <a:srgbClr val="33553D">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EB8FC80F-4601-84B1-15A9-F7714DA7FFB6}"/>
              </a:ext>
            </a:extLst>
          </p:cNvPr>
          <p:cNvCxnSpPr>
            <a:cxnSpLocks/>
          </p:cNvCxnSpPr>
          <p:nvPr/>
        </p:nvCxnSpPr>
        <p:spPr>
          <a:xfrm>
            <a:off x="646478" y="584462"/>
            <a:ext cx="0" cy="150743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6CA27D90-FA1B-1A5A-FA14-C1BC7D76D9BA}"/>
              </a:ext>
            </a:extLst>
          </p:cNvPr>
          <p:cNvSpPr txBox="1"/>
          <p:nvPr/>
        </p:nvSpPr>
        <p:spPr>
          <a:xfrm rot="16200000">
            <a:off x="-330730" y="997316"/>
            <a:ext cx="1507437" cy="461665"/>
          </a:xfrm>
          <a:prstGeom prst="rect">
            <a:avLst/>
          </a:prstGeom>
          <a:noFill/>
        </p:spPr>
        <p:txBody>
          <a:bodyPr wrap="square" rtlCol="0">
            <a:spAutoFit/>
          </a:bodyPr>
          <a:lstStyle/>
          <a:p>
            <a:pPr algn="just"/>
            <a:r>
              <a:rPr lang="en-US" sz="2400" b="1" dirty="0">
                <a:solidFill>
                  <a:schemeClr val="bg1"/>
                </a:solidFill>
                <a:latin typeface="Bahnschrift SemiCondensed" panose="020B0502040204020203" pitchFamily="34" charset="0"/>
              </a:rPr>
              <a:t>NETWORK</a:t>
            </a:r>
            <a:endParaRPr lang="en-US" sz="2400" dirty="0">
              <a:solidFill>
                <a:schemeClr val="bg1"/>
              </a:solidFill>
              <a:latin typeface="Bahnschrift SemiCondensed" panose="020B0502040204020203" pitchFamily="34" charset="0"/>
            </a:endParaRPr>
          </a:p>
        </p:txBody>
      </p:sp>
      <p:cxnSp>
        <p:nvCxnSpPr>
          <p:cNvPr id="16" name="Conector reto 15">
            <a:extLst>
              <a:ext uri="{FF2B5EF4-FFF2-40B4-BE49-F238E27FC236}">
                <a16:creationId xmlns:a16="http://schemas.microsoft.com/office/drawing/2014/main" id="{43706ACA-6441-6C5F-0006-A5624A3D3573}"/>
              </a:ext>
            </a:extLst>
          </p:cNvPr>
          <p:cNvCxnSpPr>
            <a:cxnSpLocks/>
          </p:cNvCxnSpPr>
          <p:nvPr/>
        </p:nvCxnSpPr>
        <p:spPr>
          <a:xfrm>
            <a:off x="5468872" y="-154775"/>
            <a:ext cx="2002579" cy="7228840"/>
          </a:xfrm>
          <a:prstGeom prst="line">
            <a:avLst/>
          </a:prstGeom>
          <a:ln w="730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0C8B9AE7-64E9-F12D-31E1-3ACB5FB55E51}"/>
              </a:ext>
            </a:extLst>
          </p:cNvPr>
          <p:cNvCxnSpPr>
            <a:cxnSpLocks/>
          </p:cNvCxnSpPr>
          <p:nvPr/>
        </p:nvCxnSpPr>
        <p:spPr>
          <a:xfrm>
            <a:off x="4391986" y="2270511"/>
            <a:ext cx="0" cy="7024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69CB9011-A5AA-55FC-B537-4F596A52F5DA}"/>
              </a:ext>
            </a:extLst>
          </p:cNvPr>
          <p:cNvSpPr txBox="1"/>
          <p:nvPr/>
        </p:nvSpPr>
        <p:spPr>
          <a:xfrm>
            <a:off x="4364626" y="2291820"/>
            <a:ext cx="1772951" cy="523220"/>
          </a:xfrm>
          <a:prstGeom prst="rect">
            <a:avLst/>
          </a:prstGeom>
          <a:noFill/>
        </p:spPr>
        <p:txBody>
          <a:bodyPr wrap="square" rtlCol="0">
            <a:spAutoFit/>
          </a:bodyPr>
          <a:lstStyle/>
          <a:p>
            <a:pPr algn="just"/>
            <a:r>
              <a:rPr lang="en-US" sz="2800" b="1" dirty="0">
                <a:solidFill>
                  <a:schemeClr val="bg1"/>
                </a:solidFill>
                <a:latin typeface="Bahnschrift SemiCondensed" panose="020B0502040204020203" pitchFamily="34" charset="0"/>
              </a:rPr>
              <a:t>EXPERTISE</a:t>
            </a:r>
            <a:endParaRPr lang="en-US" sz="2800" dirty="0">
              <a:solidFill>
                <a:schemeClr val="bg1"/>
              </a:solidFill>
              <a:latin typeface="Bahnschrift SemiCondensed" panose="020B0502040204020203" pitchFamily="34" charset="0"/>
            </a:endParaRPr>
          </a:p>
        </p:txBody>
      </p:sp>
      <p:cxnSp>
        <p:nvCxnSpPr>
          <p:cNvPr id="34" name="Conector reto 33">
            <a:extLst>
              <a:ext uri="{FF2B5EF4-FFF2-40B4-BE49-F238E27FC236}">
                <a16:creationId xmlns:a16="http://schemas.microsoft.com/office/drawing/2014/main" id="{DC08DA85-1FCF-32D6-63A3-584DA0B58AD1}"/>
              </a:ext>
            </a:extLst>
          </p:cNvPr>
          <p:cNvCxnSpPr>
            <a:cxnSpLocks/>
          </p:cNvCxnSpPr>
          <p:nvPr/>
        </p:nvCxnSpPr>
        <p:spPr>
          <a:xfrm>
            <a:off x="4955640" y="5243368"/>
            <a:ext cx="0" cy="13467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A3F4A31F-0BF8-1845-9763-933C51215616}"/>
              </a:ext>
            </a:extLst>
          </p:cNvPr>
          <p:cNvSpPr txBox="1"/>
          <p:nvPr/>
        </p:nvSpPr>
        <p:spPr>
          <a:xfrm>
            <a:off x="88447" y="2296170"/>
            <a:ext cx="4276179" cy="646331"/>
          </a:xfrm>
          <a:prstGeom prst="rect">
            <a:avLst/>
          </a:prstGeom>
          <a:noFill/>
        </p:spPr>
        <p:txBody>
          <a:bodyPr wrap="square" rtlCol="0">
            <a:spAutoFit/>
          </a:bodyPr>
          <a:lstStyle/>
          <a:p>
            <a:pPr algn="just"/>
            <a:r>
              <a:rPr lang="en-US" sz="1200" dirty="0">
                <a:solidFill>
                  <a:schemeClr val="bg1"/>
                </a:solidFill>
                <a:latin typeface="Bahnschrift SemiCondensed" panose="020B0502040204020203" pitchFamily="34" charset="0"/>
              </a:rPr>
              <a:t>R2C partners and FEMA </a:t>
            </a:r>
            <a:r>
              <a:rPr lang="en-US" sz="1200" dirty="0" err="1">
                <a:solidFill>
                  <a:schemeClr val="bg1"/>
                </a:solidFill>
                <a:latin typeface="Bahnschrift SemiCondensed" panose="020B0502040204020203" pitchFamily="34" charset="0"/>
              </a:rPr>
              <a:t>Investimentos</a:t>
            </a:r>
            <a:r>
              <a:rPr lang="en-US" sz="1200" dirty="0">
                <a:solidFill>
                  <a:schemeClr val="bg1"/>
                </a:solidFill>
                <a:latin typeface="Bahnschrift SemiCondensed" panose="020B0502040204020203" pitchFamily="34" charset="0"/>
              </a:rPr>
              <a:t> gather more than 20 years of expertise in special situations, distressed assets and structured products in operations that surpassed R$ 15 billions.</a:t>
            </a:r>
          </a:p>
        </p:txBody>
      </p:sp>
      <p:cxnSp>
        <p:nvCxnSpPr>
          <p:cNvPr id="49" name="Conector reto 48">
            <a:extLst>
              <a:ext uri="{FF2B5EF4-FFF2-40B4-BE49-F238E27FC236}">
                <a16:creationId xmlns:a16="http://schemas.microsoft.com/office/drawing/2014/main" id="{AE4A6F48-C323-9554-43CB-884618D2A9A1}"/>
              </a:ext>
            </a:extLst>
          </p:cNvPr>
          <p:cNvCxnSpPr>
            <a:cxnSpLocks/>
          </p:cNvCxnSpPr>
          <p:nvPr/>
        </p:nvCxnSpPr>
        <p:spPr>
          <a:xfrm>
            <a:off x="646478" y="3166154"/>
            <a:ext cx="0" cy="18741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6293DF95-52E2-9ADA-5716-C19DE297901C}"/>
              </a:ext>
            </a:extLst>
          </p:cNvPr>
          <p:cNvSpPr txBox="1"/>
          <p:nvPr/>
        </p:nvSpPr>
        <p:spPr>
          <a:xfrm rot="16200000">
            <a:off x="-514110" y="3853038"/>
            <a:ext cx="1874196" cy="461665"/>
          </a:xfrm>
          <a:prstGeom prst="rect">
            <a:avLst/>
          </a:prstGeom>
          <a:noFill/>
        </p:spPr>
        <p:txBody>
          <a:bodyPr wrap="square" rtlCol="0">
            <a:spAutoFit/>
          </a:bodyPr>
          <a:lstStyle/>
          <a:p>
            <a:pPr algn="just"/>
            <a:r>
              <a:rPr lang="en-US" sz="2400" b="1" dirty="0">
                <a:solidFill>
                  <a:schemeClr val="bg1"/>
                </a:solidFill>
                <a:latin typeface="Bahnschrift SemiCondensed" panose="020B0502040204020203" pitchFamily="34" charset="0"/>
              </a:rPr>
              <a:t>INTELLIGENCE</a:t>
            </a:r>
            <a:endParaRPr lang="en-US" sz="2400" dirty="0">
              <a:solidFill>
                <a:schemeClr val="bg1"/>
              </a:solidFill>
              <a:latin typeface="Bahnschrift SemiCondensed" panose="020B0502040204020203" pitchFamily="34" charset="0"/>
            </a:endParaRPr>
          </a:p>
        </p:txBody>
      </p:sp>
      <p:sp>
        <p:nvSpPr>
          <p:cNvPr id="51" name="CaixaDeTexto 50">
            <a:extLst>
              <a:ext uri="{FF2B5EF4-FFF2-40B4-BE49-F238E27FC236}">
                <a16:creationId xmlns:a16="http://schemas.microsoft.com/office/drawing/2014/main" id="{3A97CF92-B7E8-354B-29BA-6AD0CCF0FF10}"/>
              </a:ext>
            </a:extLst>
          </p:cNvPr>
          <p:cNvSpPr txBox="1"/>
          <p:nvPr/>
        </p:nvSpPr>
        <p:spPr>
          <a:xfrm>
            <a:off x="678631" y="3183075"/>
            <a:ext cx="5610656" cy="1015663"/>
          </a:xfrm>
          <a:prstGeom prst="rect">
            <a:avLst/>
          </a:prstGeom>
          <a:noFill/>
        </p:spPr>
        <p:txBody>
          <a:bodyPr wrap="square" rtlCol="0">
            <a:spAutoFit/>
          </a:bodyPr>
          <a:lstStyle/>
          <a:p>
            <a:pPr algn="just"/>
            <a:r>
              <a:rPr lang="en-US" sz="1200" dirty="0">
                <a:solidFill>
                  <a:schemeClr val="bg1"/>
                </a:solidFill>
                <a:latin typeface="Bahnschrift SemiCondensed" panose="020B0502040204020203" pitchFamily="34" charset="0"/>
              </a:rPr>
              <a:t>Through the last 3 years following </a:t>
            </a:r>
            <a:r>
              <a:rPr lang="en-US" sz="1200" dirty="0" err="1">
                <a:solidFill>
                  <a:schemeClr val="bg1"/>
                </a:solidFill>
                <a:latin typeface="Bahnschrift SemiCondensed" panose="020B0502040204020203" pitchFamily="34" charset="0"/>
              </a:rPr>
              <a:t>Buritirama’s</a:t>
            </a:r>
            <a:r>
              <a:rPr lang="en-US" sz="1200" dirty="0">
                <a:solidFill>
                  <a:schemeClr val="bg1"/>
                </a:solidFill>
                <a:latin typeface="Bahnschrift SemiCondensed" panose="020B0502040204020203" pitchFamily="34" charset="0"/>
              </a:rPr>
              <a:t> case we have gathered a significant amount of data and information about João Araújo, his assets and companies that may contribute to  a less expensive acquisition of the manganese business units by GLENCORE (</a:t>
            </a:r>
            <a:r>
              <a:rPr lang="en-US" sz="1200" dirty="0" err="1">
                <a:solidFill>
                  <a:schemeClr val="bg1"/>
                </a:solidFill>
                <a:latin typeface="Bahnschrift SemiCondensed" panose="020B0502040204020203" pitchFamily="34" charset="0"/>
              </a:rPr>
              <a:t>i.e</a:t>
            </a:r>
            <a:r>
              <a:rPr lang="en-US" sz="1200" dirty="0">
                <a:solidFill>
                  <a:schemeClr val="bg1"/>
                </a:solidFill>
                <a:latin typeface="Bahnschrift SemiCondensed" panose="020B0502040204020203" pitchFamily="34" charset="0"/>
              </a:rPr>
              <a:t>: finding potential acquirers to non-related manganese assets in order to develop a single bid on all assets, which creditors would prefer)</a:t>
            </a:r>
          </a:p>
        </p:txBody>
      </p:sp>
      <p:sp>
        <p:nvSpPr>
          <p:cNvPr id="53" name="CaixaDeTexto 52">
            <a:extLst>
              <a:ext uri="{FF2B5EF4-FFF2-40B4-BE49-F238E27FC236}">
                <a16:creationId xmlns:a16="http://schemas.microsoft.com/office/drawing/2014/main" id="{7A66FE1B-DE1B-828A-B012-1E0EB8F8AB4D}"/>
              </a:ext>
            </a:extLst>
          </p:cNvPr>
          <p:cNvSpPr txBox="1"/>
          <p:nvPr/>
        </p:nvSpPr>
        <p:spPr>
          <a:xfrm>
            <a:off x="678631" y="4154696"/>
            <a:ext cx="5610656" cy="830997"/>
          </a:xfrm>
          <a:prstGeom prst="rect">
            <a:avLst/>
          </a:prstGeom>
          <a:noFill/>
        </p:spPr>
        <p:txBody>
          <a:bodyPr wrap="square" rtlCol="0">
            <a:spAutoFit/>
          </a:bodyPr>
          <a:lstStyle/>
          <a:p>
            <a:pPr algn="just"/>
            <a:r>
              <a:rPr lang="en-US" sz="1200" dirty="0">
                <a:solidFill>
                  <a:schemeClr val="bg1"/>
                </a:solidFill>
                <a:latin typeface="Bahnschrift SemiCondensed" panose="020B0502040204020203" pitchFamily="34" charset="0"/>
              </a:rPr>
              <a:t>R2C also has a proprietary algorithm to be quickly updated on all lawsuits assigned to São Paulo State Court and will be able do provide GLENCORE with a daily comprehensive update on all lawsuits of our interest (an example of the report is on the “Liquidation in Bankruptcy Proceedings Case Update” section).</a:t>
            </a:r>
          </a:p>
        </p:txBody>
      </p:sp>
      <p:sp>
        <p:nvSpPr>
          <p:cNvPr id="54" name="CaixaDeTexto 53">
            <a:extLst>
              <a:ext uri="{FF2B5EF4-FFF2-40B4-BE49-F238E27FC236}">
                <a16:creationId xmlns:a16="http://schemas.microsoft.com/office/drawing/2014/main" id="{3E4BA218-E718-30F4-1869-DE8B3D2FE2D9}"/>
              </a:ext>
            </a:extLst>
          </p:cNvPr>
          <p:cNvSpPr txBox="1"/>
          <p:nvPr/>
        </p:nvSpPr>
        <p:spPr>
          <a:xfrm>
            <a:off x="4955640" y="5636055"/>
            <a:ext cx="1874196" cy="461665"/>
          </a:xfrm>
          <a:prstGeom prst="rect">
            <a:avLst/>
          </a:prstGeom>
          <a:noFill/>
        </p:spPr>
        <p:txBody>
          <a:bodyPr wrap="square" rtlCol="0">
            <a:spAutoFit/>
          </a:bodyPr>
          <a:lstStyle/>
          <a:p>
            <a:pPr algn="just"/>
            <a:r>
              <a:rPr lang="en-US" sz="2400" b="1" dirty="0">
                <a:solidFill>
                  <a:schemeClr val="bg1"/>
                </a:solidFill>
                <a:latin typeface="Bahnschrift SemiCondensed" panose="020B0502040204020203" pitchFamily="34" charset="0"/>
              </a:rPr>
              <a:t>PROXIMITY</a:t>
            </a:r>
            <a:endParaRPr lang="en-US" sz="2400" dirty="0">
              <a:solidFill>
                <a:schemeClr val="bg1"/>
              </a:solidFill>
              <a:latin typeface="Bahnschrift SemiCondensed" panose="020B0502040204020203" pitchFamily="34" charset="0"/>
            </a:endParaRPr>
          </a:p>
        </p:txBody>
      </p:sp>
      <p:sp>
        <p:nvSpPr>
          <p:cNvPr id="55" name="CaixaDeTexto 54">
            <a:extLst>
              <a:ext uri="{FF2B5EF4-FFF2-40B4-BE49-F238E27FC236}">
                <a16:creationId xmlns:a16="http://schemas.microsoft.com/office/drawing/2014/main" id="{09F8E5B2-837D-F726-5F17-50FA2215EA89}"/>
              </a:ext>
            </a:extLst>
          </p:cNvPr>
          <p:cNvSpPr txBox="1"/>
          <p:nvPr/>
        </p:nvSpPr>
        <p:spPr>
          <a:xfrm>
            <a:off x="2854296" y="5250417"/>
            <a:ext cx="2101341" cy="1015663"/>
          </a:xfrm>
          <a:prstGeom prst="rect">
            <a:avLst/>
          </a:prstGeom>
          <a:noFill/>
        </p:spPr>
        <p:txBody>
          <a:bodyPr wrap="square" rtlCol="0">
            <a:spAutoFit/>
          </a:bodyPr>
          <a:lstStyle/>
          <a:p>
            <a:pPr algn="just"/>
            <a:r>
              <a:rPr lang="en-US" sz="1200" b="1" dirty="0">
                <a:solidFill>
                  <a:schemeClr val="bg1"/>
                </a:solidFill>
                <a:latin typeface="Bahnschrift SemiCondensed" panose="020B0502040204020203" pitchFamily="34" charset="0"/>
              </a:rPr>
              <a:t>R2C</a:t>
            </a:r>
            <a:r>
              <a:rPr lang="en-US" sz="1200" dirty="0">
                <a:solidFill>
                  <a:schemeClr val="bg1"/>
                </a:solidFill>
                <a:latin typeface="Bahnschrift SemiCondensed" panose="020B0502040204020203" pitchFamily="34" charset="0"/>
              </a:rPr>
              <a:t> have partners based both in São Paulo and London, within close reach to </a:t>
            </a:r>
            <a:r>
              <a:rPr lang="en-US" sz="1200" b="1" dirty="0">
                <a:solidFill>
                  <a:schemeClr val="bg1"/>
                </a:solidFill>
                <a:latin typeface="Bahnschrift SemiCondensed" panose="020B0502040204020203" pitchFamily="34" charset="0"/>
              </a:rPr>
              <a:t>GLENCORE</a:t>
            </a:r>
            <a:r>
              <a:rPr lang="en-US" sz="1200" dirty="0">
                <a:solidFill>
                  <a:schemeClr val="bg1"/>
                </a:solidFill>
                <a:latin typeface="Bahnschrift SemiCondensed" panose="020B0502040204020203" pitchFamily="34" charset="0"/>
              </a:rPr>
              <a:t>’s headquarters in Paris and its São Paulo office</a:t>
            </a:r>
          </a:p>
        </p:txBody>
      </p:sp>
      <p:cxnSp>
        <p:nvCxnSpPr>
          <p:cNvPr id="57" name="Conector reto 56">
            <a:extLst>
              <a:ext uri="{FF2B5EF4-FFF2-40B4-BE49-F238E27FC236}">
                <a16:creationId xmlns:a16="http://schemas.microsoft.com/office/drawing/2014/main" id="{717E46CC-C390-D8BA-2DCC-3489665D840F}"/>
              </a:ext>
            </a:extLst>
          </p:cNvPr>
          <p:cNvCxnSpPr>
            <a:cxnSpLocks/>
          </p:cNvCxnSpPr>
          <p:nvPr/>
        </p:nvCxnSpPr>
        <p:spPr>
          <a:xfrm>
            <a:off x="646478" y="5243368"/>
            <a:ext cx="0" cy="1346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CaixaDeTexto 59">
            <a:extLst>
              <a:ext uri="{FF2B5EF4-FFF2-40B4-BE49-F238E27FC236}">
                <a16:creationId xmlns:a16="http://schemas.microsoft.com/office/drawing/2014/main" id="{BA34FB99-0806-0949-B760-0F1E8DFEF796}"/>
              </a:ext>
            </a:extLst>
          </p:cNvPr>
          <p:cNvSpPr txBox="1"/>
          <p:nvPr/>
        </p:nvSpPr>
        <p:spPr>
          <a:xfrm rot="16200000">
            <a:off x="-393450" y="5606922"/>
            <a:ext cx="1632877" cy="461665"/>
          </a:xfrm>
          <a:prstGeom prst="rect">
            <a:avLst/>
          </a:prstGeom>
          <a:noFill/>
        </p:spPr>
        <p:txBody>
          <a:bodyPr wrap="square" rtlCol="0">
            <a:spAutoFit/>
          </a:bodyPr>
          <a:lstStyle/>
          <a:p>
            <a:pPr algn="just"/>
            <a:r>
              <a:rPr lang="en-US" sz="2300" b="1" dirty="0">
                <a:solidFill>
                  <a:schemeClr val="bg1"/>
                </a:solidFill>
                <a:latin typeface="Bahnschrift SemiCondensed" panose="020B0502040204020203" pitchFamily="34" charset="0"/>
              </a:rPr>
              <a:t>ALIGNMENT</a:t>
            </a:r>
            <a:endParaRPr lang="en-US" sz="2300" dirty="0">
              <a:solidFill>
                <a:schemeClr val="bg1"/>
              </a:solidFill>
              <a:latin typeface="Bahnschrift SemiCondensed" panose="020B0502040204020203" pitchFamily="34" charset="0"/>
            </a:endParaRPr>
          </a:p>
        </p:txBody>
      </p:sp>
      <p:sp>
        <p:nvSpPr>
          <p:cNvPr id="62" name="CaixaDeTexto 61">
            <a:extLst>
              <a:ext uri="{FF2B5EF4-FFF2-40B4-BE49-F238E27FC236}">
                <a16:creationId xmlns:a16="http://schemas.microsoft.com/office/drawing/2014/main" id="{275A53C5-31E5-BA29-1E8E-B8B4CF226DC3}"/>
              </a:ext>
            </a:extLst>
          </p:cNvPr>
          <p:cNvSpPr txBox="1"/>
          <p:nvPr/>
        </p:nvSpPr>
        <p:spPr>
          <a:xfrm>
            <a:off x="661955" y="5250417"/>
            <a:ext cx="1830234" cy="1200329"/>
          </a:xfrm>
          <a:prstGeom prst="rect">
            <a:avLst/>
          </a:prstGeom>
          <a:noFill/>
        </p:spPr>
        <p:txBody>
          <a:bodyPr wrap="square" rtlCol="0">
            <a:spAutoFit/>
          </a:bodyPr>
          <a:lstStyle/>
          <a:p>
            <a:pPr algn="just"/>
            <a:r>
              <a:rPr lang="en-US" sz="1200" b="1" dirty="0">
                <a:solidFill>
                  <a:schemeClr val="bg1"/>
                </a:solidFill>
                <a:latin typeface="Bahnschrift SemiCondensed" panose="020B0502040204020203" pitchFamily="34" charset="0"/>
              </a:rPr>
              <a:t>R2C</a:t>
            </a:r>
            <a:r>
              <a:rPr lang="en-US" sz="1200" dirty="0">
                <a:solidFill>
                  <a:schemeClr val="bg1"/>
                </a:solidFill>
                <a:latin typeface="Bahnschrift SemiCondensed" panose="020B0502040204020203" pitchFamily="34" charset="0"/>
              </a:rPr>
              <a:t>’s interests are aligned with </a:t>
            </a:r>
            <a:r>
              <a:rPr lang="en-US" sz="1200" b="1" dirty="0">
                <a:solidFill>
                  <a:schemeClr val="bg1"/>
                </a:solidFill>
                <a:latin typeface="Bahnschrift SemiCondensed" panose="020B0502040204020203" pitchFamily="34" charset="0"/>
              </a:rPr>
              <a:t>GLENCORE’</a:t>
            </a:r>
            <a:r>
              <a:rPr lang="en-US" sz="1200" dirty="0">
                <a:solidFill>
                  <a:schemeClr val="bg1"/>
                </a:solidFill>
                <a:latin typeface="Bahnschrift SemiCondensed" panose="020B0502040204020203" pitchFamily="34" charset="0"/>
              </a:rPr>
              <a:t>S:</a:t>
            </a:r>
            <a:r>
              <a:rPr lang="en-US" sz="1200" b="1" dirty="0">
                <a:solidFill>
                  <a:schemeClr val="bg1"/>
                </a:solidFill>
                <a:latin typeface="Bahnschrift SemiCondensed" panose="020B0502040204020203" pitchFamily="34" charset="0"/>
              </a:rPr>
              <a:t> </a:t>
            </a:r>
            <a:r>
              <a:rPr lang="en-US" sz="1200" dirty="0">
                <a:solidFill>
                  <a:schemeClr val="bg1"/>
                </a:solidFill>
                <a:latin typeface="Bahnschrift SemiCondensed" panose="020B0502040204020203" pitchFamily="34" charset="0"/>
              </a:rPr>
              <a:t>enable the acquisition of </a:t>
            </a:r>
            <a:r>
              <a:rPr lang="en-US" sz="1200" dirty="0" err="1">
                <a:solidFill>
                  <a:schemeClr val="bg1"/>
                </a:solidFill>
                <a:latin typeface="Bahnschrift SemiCondensed" panose="020B0502040204020203" pitchFamily="34" charset="0"/>
              </a:rPr>
              <a:t>Buritirama’s</a:t>
            </a:r>
            <a:r>
              <a:rPr lang="en-US" sz="1200" dirty="0">
                <a:solidFill>
                  <a:schemeClr val="bg1"/>
                </a:solidFill>
                <a:latin typeface="Bahnschrift SemiCondensed" panose="020B0502040204020203" pitchFamily="34" charset="0"/>
              </a:rPr>
              <a:t> manganese assets at the lowest possible price</a:t>
            </a:r>
          </a:p>
        </p:txBody>
      </p:sp>
      <p:cxnSp>
        <p:nvCxnSpPr>
          <p:cNvPr id="128" name="Conector reto 127">
            <a:extLst>
              <a:ext uri="{FF2B5EF4-FFF2-40B4-BE49-F238E27FC236}">
                <a16:creationId xmlns:a16="http://schemas.microsoft.com/office/drawing/2014/main" id="{53D33707-4A89-E4BE-6790-1D5278DE785B}"/>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129" name="CaixaDeTexto 128">
            <a:extLst>
              <a:ext uri="{FF2B5EF4-FFF2-40B4-BE49-F238E27FC236}">
                <a16:creationId xmlns:a16="http://schemas.microsoft.com/office/drawing/2014/main" id="{78965E59-819A-8700-6BAD-419D59659ED8}"/>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chemeClr val="bg1"/>
                </a:solidFill>
                <a:latin typeface="Arial" panose="020B0604020202020204" pitchFamily="34" charset="0"/>
                <a:cs typeface="Arial" panose="020B0604020202020204" pitchFamily="34" charset="0"/>
              </a:rPr>
              <a:t>Manganese</a:t>
            </a:r>
            <a:r>
              <a:rPr lang="pt-BR" sz="800" b="1" dirty="0">
                <a:solidFill>
                  <a:schemeClr val="bg1"/>
                </a:solidFill>
                <a:latin typeface="Arial" panose="020B0604020202020204" pitchFamily="34" charset="0"/>
                <a:cs typeface="Arial" panose="020B0604020202020204" pitchFamily="34" charset="0"/>
              </a:rPr>
              <a:t> </a:t>
            </a:r>
            <a:r>
              <a:rPr lang="pt-BR" sz="800" b="1" dirty="0" err="1">
                <a:solidFill>
                  <a:schemeClr val="bg1"/>
                </a:solidFill>
                <a:latin typeface="Arial" panose="020B0604020202020204" pitchFamily="34" charset="0"/>
                <a:cs typeface="Arial" panose="020B0604020202020204" pitchFamily="34" charset="0"/>
              </a:rPr>
              <a:t>Opportunity</a:t>
            </a:r>
            <a:r>
              <a:rPr lang="pt-BR" sz="800" b="1" dirty="0">
                <a:solidFill>
                  <a:schemeClr val="bg1"/>
                </a:solidFill>
                <a:latin typeface="Arial" panose="020B0604020202020204" pitchFamily="34" charset="0"/>
                <a:cs typeface="Arial" panose="020B0604020202020204" pitchFamily="34" charset="0"/>
              </a:rPr>
              <a:t> in </a:t>
            </a:r>
            <a:r>
              <a:rPr lang="pt-BR" sz="800" b="1" dirty="0" err="1">
                <a:solidFill>
                  <a:schemeClr val="bg1"/>
                </a:solidFill>
                <a:latin typeface="Arial" panose="020B0604020202020204" pitchFamily="34" charset="0"/>
                <a:cs typeface="Arial" panose="020B0604020202020204" pitchFamily="34" charset="0"/>
              </a:rPr>
              <a:t>Brazil</a:t>
            </a:r>
            <a:r>
              <a:rPr lang="pt-BR" sz="800" b="1" dirty="0">
                <a:solidFill>
                  <a:schemeClr val="bg1"/>
                </a:solidFill>
                <a:latin typeface="Arial" panose="020B0604020202020204" pitchFamily="34" charset="0"/>
                <a:cs typeface="Arial" panose="020B0604020202020204" pitchFamily="34" charset="0"/>
              </a:rPr>
              <a:t>   |   </a:t>
            </a:r>
            <a:r>
              <a:rPr lang="en-US" sz="800" b="1" dirty="0">
                <a:solidFill>
                  <a:schemeClr val="bg1"/>
                </a:solidFill>
                <a:latin typeface="Arial" panose="020B0604020202020204" pitchFamily="34" charset="0"/>
                <a:cs typeface="Arial" panose="020B0604020202020204" pitchFamily="34" charset="0"/>
              </a:rPr>
              <a:t>Deal Structure</a:t>
            </a:r>
            <a:r>
              <a:rPr lang="pt-BR" sz="800" b="1" dirty="0">
                <a:solidFill>
                  <a:schemeClr val="bg1"/>
                </a:solidFill>
                <a:latin typeface="Arial" panose="020B0604020202020204" pitchFamily="34" charset="0"/>
                <a:cs typeface="Arial" panose="020B0604020202020204" pitchFamily="34" charset="0"/>
              </a:rPr>
              <a:t>   |   </a:t>
            </a:r>
            <a:r>
              <a:rPr lang="pt-BR" sz="800" b="1" dirty="0" err="1">
                <a:solidFill>
                  <a:schemeClr val="bg1"/>
                </a:solidFill>
                <a:latin typeface="Arial" panose="020B0604020202020204" pitchFamily="34" charset="0"/>
                <a:cs typeface="Arial" panose="020B0604020202020204" pitchFamily="34" charset="0"/>
              </a:rPr>
              <a:t>September</a:t>
            </a:r>
            <a:r>
              <a:rPr lang="pt-BR" sz="800" b="1" dirty="0">
                <a:solidFill>
                  <a:schemeClr val="bg1"/>
                </a:solidFill>
                <a:latin typeface="Arial" panose="020B0604020202020204" pitchFamily="34" charset="0"/>
                <a:cs typeface="Arial" panose="020B0604020202020204" pitchFamily="34" charset="0"/>
              </a:rPr>
              <a:t>, 2023     </a:t>
            </a:r>
          </a:p>
        </p:txBody>
      </p:sp>
      <p:sp>
        <p:nvSpPr>
          <p:cNvPr id="145" name="Espaço Reservado para Número de Slide 2">
            <a:extLst>
              <a:ext uri="{FF2B5EF4-FFF2-40B4-BE49-F238E27FC236}">
                <a16:creationId xmlns:a16="http://schemas.microsoft.com/office/drawing/2014/main" id="{7A9C6FF0-4A7C-6016-76F7-3A10DE53D83E}"/>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chemeClr val="bg1"/>
                </a:solidFill>
                <a:latin typeface="Bahnschrift SemiCondensed" panose="020B0502040204020203" pitchFamily="34" charset="0"/>
                <a:cs typeface="Arial" panose="020B0604020202020204" pitchFamily="34" charset="0"/>
              </a:rPr>
              <a:pPr algn="ctr"/>
              <a:t>8</a:t>
            </a:fld>
            <a:endParaRPr lang="pt-BR" sz="1000" b="1" dirty="0">
              <a:solidFill>
                <a:schemeClr val="bg1"/>
              </a:solidFill>
              <a:latin typeface="Bahnschrift SemiCondensed" panose="020B0502040204020203" pitchFamily="34" charset="0"/>
              <a:cs typeface="Arial" panose="020B0604020202020204" pitchFamily="34" charset="0"/>
            </a:endParaRPr>
          </a:p>
        </p:txBody>
      </p:sp>
      <p:sp>
        <p:nvSpPr>
          <p:cNvPr id="146" name="Arco 145">
            <a:extLst>
              <a:ext uri="{FF2B5EF4-FFF2-40B4-BE49-F238E27FC236}">
                <a16:creationId xmlns:a16="http://schemas.microsoft.com/office/drawing/2014/main" id="{AAE0CE99-9588-EC12-FD38-4BFDEBDA999A}"/>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52" name="Arco 151">
            <a:extLst>
              <a:ext uri="{FF2B5EF4-FFF2-40B4-BE49-F238E27FC236}">
                <a16:creationId xmlns:a16="http://schemas.microsoft.com/office/drawing/2014/main" id="{765202E1-A356-17C0-C679-69EA2D7B11EA}"/>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 name="CaixaDeTexto 1">
            <a:extLst>
              <a:ext uri="{FF2B5EF4-FFF2-40B4-BE49-F238E27FC236}">
                <a16:creationId xmlns:a16="http://schemas.microsoft.com/office/drawing/2014/main" id="{86CF13D5-972F-7D89-FDB0-A4039013C78C}"/>
              </a:ext>
            </a:extLst>
          </p:cNvPr>
          <p:cNvSpPr txBox="1"/>
          <p:nvPr/>
        </p:nvSpPr>
        <p:spPr>
          <a:xfrm>
            <a:off x="678631" y="587444"/>
            <a:ext cx="4997670" cy="830997"/>
          </a:xfrm>
          <a:prstGeom prst="rect">
            <a:avLst/>
          </a:prstGeom>
          <a:noFill/>
        </p:spPr>
        <p:txBody>
          <a:bodyPr wrap="square" rtlCol="0">
            <a:spAutoFit/>
          </a:bodyPr>
          <a:lstStyle/>
          <a:p>
            <a:pPr algn="just"/>
            <a:r>
              <a:rPr lang="en-US" sz="1200" dirty="0">
                <a:solidFill>
                  <a:schemeClr val="bg1"/>
                </a:solidFill>
                <a:latin typeface="Bahnschrift SemiCondensed" panose="020B0502040204020203" pitchFamily="34" charset="0"/>
              </a:rPr>
              <a:t>R2C’ partners and strategic advisor, FEMA </a:t>
            </a:r>
            <a:r>
              <a:rPr lang="en-US" sz="1200" dirty="0" err="1">
                <a:solidFill>
                  <a:schemeClr val="bg1"/>
                </a:solidFill>
                <a:latin typeface="Bahnschrift SemiCondensed" panose="020B0502040204020203" pitchFamily="34" charset="0"/>
              </a:rPr>
              <a:t>Investimentos</a:t>
            </a:r>
            <a:r>
              <a:rPr lang="en-US" sz="1200" dirty="0">
                <a:solidFill>
                  <a:schemeClr val="bg1"/>
                </a:solidFill>
                <a:latin typeface="Bahnschrift SemiCondensed" panose="020B0502040204020203" pitchFamily="34" charset="0"/>
              </a:rPr>
              <a:t>, have worked together and built a solid relation with </a:t>
            </a:r>
            <a:r>
              <a:rPr lang="en-US" sz="1200" dirty="0" err="1">
                <a:solidFill>
                  <a:schemeClr val="bg1"/>
                </a:solidFill>
                <a:latin typeface="Bahnschrift SemiCondensed" panose="020B0502040204020203" pitchFamily="34" charset="0"/>
              </a:rPr>
              <a:t>Laspro</a:t>
            </a:r>
            <a:r>
              <a:rPr lang="en-US" sz="1200" dirty="0">
                <a:solidFill>
                  <a:schemeClr val="bg1"/>
                </a:solidFill>
                <a:latin typeface="Bahnschrift SemiCondensed" panose="020B0502040204020203" pitchFamily="34" charset="0"/>
              </a:rPr>
              <a:t> (</a:t>
            </a:r>
            <a:r>
              <a:rPr lang="en-US" sz="1200" dirty="0" err="1">
                <a:solidFill>
                  <a:schemeClr val="bg1"/>
                </a:solidFill>
                <a:latin typeface="Bahnschrift SemiCondensed" panose="020B0502040204020203" pitchFamily="34" charset="0"/>
              </a:rPr>
              <a:t>Buritirama’s</a:t>
            </a:r>
            <a:r>
              <a:rPr lang="en-US" sz="1200" dirty="0">
                <a:solidFill>
                  <a:schemeClr val="bg1"/>
                </a:solidFill>
                <a:latin typeface="Bahnschrift SemiCondensed" panose="020B0502040204020203" pitchFamily="34" charset="0"/>
              </a:rPr>
              <a:t> liquidator) in previous transactions. This close relation with </a:t>
            </a:r>
            <a:r>
              <a:rPr lang="en-US" sz="1200" dirty="0" err="1">
                <a:solidFill>
                  <a:schemeClr val="bg1"/>
                </a:solidFill>
                <a:latin typeface="Bahnschrift SemiCondensed" panose="020B0502040204020203" pitchFamily="34" charset="0"/>
              </a:rPr>
              <a:t>Laspro</a:t>
            </a:r>
            <a:r>
              <a:rPr lang="en-US" sz="1200" dirty="0">
                <a:solidFill>
                  <a:schemeClr val="bg1"/>
                </a:solidFill>
                <a:latin typeface="Bahnschrift SemiCondensed" panose="020B0502040204020203" pitchFamily="34" charset="0"/>
              </a:rPr>
              <a:t> will allow easier access to </a:t>
            </a:r>
            <a:r>
              <a:rPr lang="en-US" sz="1200" dirty="0" err="1">
                <a:solidFill>
                  <a:schemeClr val="bg1"/>
                </a:solidFill>
                <a:latin typeface="Bahnschrift SemiCondensed" panose="020B0502040204020203" pitchFamily="34" charset="0"/>
              </a:rPr>
              <a:t>Buritirama’s</a:t>
            </a:r>
            <a:r>
              <a:rPr lang="en-US" sz="1200" dirty="0">
                <a:solidFill>
                  <a:schemeClr val="bg1"/>
                </a:solidFill>
                <a:latin typeface="Bahnschrift SemiCondensed" panose="020B0502040204020203" pitchFamily="34" charset="0"/>
              </a:rPr>
              <a:t> data and operating sites.</a:t>
            </a:r>
          </a:p>
        </p:txBody>
      </p:sp>
      <p:sp>
        <p:nvSpPr>
          <p:cNvPr id="3" name="CaixaDeTexto 2">
            <a:extLst>
              <a:ext uri="{FF2B5EF4-FFF2-40B4-BE49-F238E27FC236}">
                <a16:creationId xmlns:a16="http://schemas.microsoft.com/office/drawing/2014/main" id="{6215FD79-FA4C-09AB-3C8C-6521D46EA9A5}"/>
              </a:ext>
            </a:extLst>
          </p:cNvPr>
          <p:cNvSpPr txBox="1"/>
          <p:nvPr/>
        </p:nvSpPr>
        <p:spPr>
          <a:xfrm>
            <a:off x="673598" y="1445570"/>
            <a:ext cx="4997670" cy="646331"/>
          </a:xfrm>
          <a:prstGeom prst="rect">
            <a:avLst/>
          </a:prstGeom>
          <a:noFill/>
        </p:spPr>
        <p:txBody>
          <a:bodyPr wrap="square" rtlCol="0">
            <a:spAutoFit/>
          </a:bodyPr>
          <a:lstStyle/>
          <a:p>
            <a:pPr algn="just"/>
            <a:r>
              <a:rPr lang="en-US" sz="1200" dirty="0">
                <a:solidFill>
                  <a:schemeClr val="bg1"/>
                </a:solidFill>
                <a:latin typeface="Bahnschrift SemiCondensed" panose="020B0502040204020203" pitchFamily="34" charset="0"/>
              </a:rPr>
              <a:t>We have also been in contact with many creditors, suppliers, clients and creditor’s lawyers for the past three years, making it easier to start negotiating the sale of assets to repay all creditors.</a:t>
            </a:r>
          </a:p>
        </p:txBody>
      </p:sp>
    </p:spTree>
    <p:extLst>
      <p:ext uri="{BB962C8B-B14F-4D97-AF65-F5344CB8AC3E}">
        <p14:creationId xmlns:p14="http://schemas.microsoft.com/office/powerpoint/2010/main" val="214614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descr="Uma imagem contendo escavadeira, laranja, bolo, tábua&#10;&#10;Descrição gerada automaticamente">
            <a:extLst>
              <a:ext uri="{FF2B5EF4-FFF2-40B4-BE49-F238E27FC236}">
                <a16:creationId xmlns:a16="http://schemas.microsoft.com/office/drawing/2014/main" id="{54812241-6CFF-6B5C-3A0C-E4BF59A99553}"/>
              </a:ext>
            </a:extLst>
          </p:cNvPr>
          <p:cNvPicPr>
            <a:picLocks noChangeAspect="1"/>
          </p:cNvPicPr>
          <p:nvPr/>
        </p:nvPicPr>
        <p:blipFill rotWithShape="1">
          <a:blip r:embed="rId2">
            <a:extLst>
              <a:ext uri="{28A0092B-C50C-407E-A947-70E740481C1C}">
                <a14:useLocalDpi xmlns:a14="http://schemas.microsoft.com/office/drawing/2010/main" val="0"/>
              </a:ext>
            </a:extLst>
          </a:blip>
          <a:srcRect l="4229" r="60345"/>
          <a:stretch/>
        </p:blipFill>
        <p:spPr>
          <a:xfrm flipH="1">
            <a:off x="-19459" y="-7516"/>
            <a:ext cx="4717915" cy="6887233"/>
          </a:xfrm>
          <a:prstGeom prst="rect">
            <a:avLst/>
          </a:prstGeom>
        </p:spPr>
      </p:pic>
      <p:sp>
        <p:nvSpPr>
          <p:cNvPr id="148" name="Arco 147">
            <a:extLst>
              <a:ext uri="{FF2B5EF4-FFF2-40B4-BE49-F238E27FC236}">
                <a16:creationId xmlns:a16="http://schemas.microsoft.com/office/drawing/2014/main" id="{B567629D-0B7A-C574-9EF8-18E46F7B8ADE}"/>
              </a:ext>
            </a:extLst>
          </p:cNvPr>
          <p:cNvSpPr/>
          <p:nvPr/>
        </p:nvSpPr>
        <p:spPr>
          <a:xfrm rot="10079221">
            <a:off x="504999" y="2592103"/>
            <a:ext cx="2089851" cy="2131823"/>
          </a:xfrm>
          <a:prstGeom prst="arc">
            <a:avLst>
              <a:gd name="adj1" fmla="val 12257778"/>
              <a:gd name="adj2" fmla="val 12249079"/>
            </a:avLst>
          </a:prstGeom>
          <a:solidFill>
            <a:srgbClr val="002060">
              <a:alpha val="36000"/>
            </a:srgbClr>
          </a:solidFill>
          <a:ln w="539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 name="Retângulo 1">
            <a:extLst>
              <a:ext uri="{FF2B5EF4-FFF2-40B4-BE49-F238E27FC236}">
                <a16:creationId xmlns:a16="http://schemas.microsoft.com/office/drawing/2014/main" id="{092EF335-3E50-BE3F-ADBA-204F93F06F18}"/>
              </a:ext>
            </a:extLst>
          </p:cNvPr>
          <p:cNvSpPr/>
          <p:nvPr/>
        </p:nvSpPr>
        <p:spPr>
          <a:xfrm>
            <a:off x="0" y="67172"/>
            <a:ext cx="12191999" cy="520365"/>
          </a:xfrm>
          <a:prstGeom prst="rect">
            <a:avLst/>
          </a:prstGeom>
          <a:gradFill flip="none" rotWithShape="1">
            <a:gsLst>
              <a:gs pos="0">
                <a:schemeClr val="bg1"/>
              </a:gs>
              <a:gs pos="100000">
                <a:srgbClr val="D5D6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Imagem 23">
            <a:extLst>
              <a:ext uri="{FF2B5EF4-FFF2-40B4-BE49-F238E27FC236}">
                <a16:creationId xmlns:a16="http://schemas.microsoft.com/office/drawing/2014/main" id="{12CF8BAF-912D-5DBE-EA9D-C035FB691E0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802" y="137437"/>
            <a:ext cx="1048872" cy="339574"/>
          </a:xfrm>
          <a:prstGeom prst="rect">
            <a:avLst/>
          </a:prstGeom>
        </p:spPr>
      </p:pic>
      <p:sp>
        <p:nvSpPr>
          <p:cNvPr id="4" name="CaixaDeTexto 3">
            <a:extLst>
              <a:ext uri="{FF2B5EF4-FFF2-40B4-BE49-F238E27FC236}">
                <a16:creationId xmlns:a16="http://schemas.microsoft.com/office/drawing/2014/main" id="{50B1F227-4128-3F7A-4CE9-FB50A90A54EE}"/>
              </a:ext>
            </a:extLst>
          </p:cNvPr>
          <p:cNvSpPr txBox="1"/>
          <p:nvPr/>
        </p:nvSpPr>
        <p:spPr>
          <a:xfrm>
            <a:off x="2285999" y="-3927"/>
            <a:ext cx="9906000" cy="461665"/>
          </a:xfrm>
          <a:prstGeom prst="rect">
            <a:avLst/>
          </a:prstGeom>
          <a:noFill/>
        </p:spPr>
        <p:txBody>
          <a:bodyPr wrap="square" rtlCol="0">
            <a:spAutoFit/>
          </a:bodyPr>
          <a:lstStyle/>
          <a:p>
            <a:pPr algn="r"/>
            <a:r>
              <a:rPr lang="pt-BR" sz="2400" b="1" dirty="0">
                <a:solidFill>
                  <a:schemeClr val="accent6">
                    <a:lumMod val="50000"/>
                  </a:schemeClr>
                </a:solidFill>
                <a:latin typeface="Bahnschrift SemiCondensed" panose="020B0502040204020203" pitchFamily="34" charset="0"/>
                <a:ea typeface="Cambria" panose="02040503050406030204" pitchFamily="18" charset="0"/>
                <a:cs typeface="Arial" panose="020B0604020202020204" pitchFamily="34" charset="0"/>
              </a:rPr>
              <a:t>TERMS &amp; CONDITIONS</a:t>
            </a:r>
          </a:p>
        </p:txBody>
      </p:sp>
      <p:grpSp>
        <p:nvGrpSpPr>
          <p:cNvPr id="139" name="Agrupar 138">
            <a:extLst>
              <a:ext uri="{FF2B5EF4-FFF2-40B4-BE49-F238E27FC236}">
                <a16:creationId xmlns:a16="http://schemas.microsoft.com/office/drawing/2014/main" id="{10B6B811-C1DA-9D15-8254-A9EB4D4A4372}"/>
              </a:ext>
            </a:extLst>
          </p:cNvPr>
          <p:cNvGrpSpPr/>
          <p:nvPr/>
        </p:nvGrpSpPr>
        <p:grpSpPr>
          <a:xfrm>
            <a:off x="4771807" y="747007"/>
            <a:ext cx="7346838" cy="1776737"/>
            <a:chOff x="4762597" y="960486"/>
            <a:chExt cx="7346838" cy="1776737"/>
          </a:xfrm>
        </p:grpSpPr>
        <p:sp>
          <p:nvSpPr>
            <p:cNvPr id="12" name="CaixaDeTexto 11">
              <a:extLst>
                <a:ext uri="{FF2B5EF4-FFF2-40B4-BE49-F238E27FC236}">
                  <a16:creationId xmlns:a16="http://schemas.microsoft.com/office/drawing/2014/main" id="{9EA78B55-EE12-F399-DE38-32CCBF2DA7DF}"/>
                </a:ext>
              </a:extLst>
            </p:cNvPr>
            <p:cNvSpPr txBox="1"/>
            <p:nvPr/>
          </p:nvSpPr>
          <p:spPr>
            <a:xfrm>
              <a:off x="4781018" y="960486"/>
              <a:ext cx="7328417" cy="307777"/>
            </a:xfrm>
            <a:prstGeom prst="rect">
              <a:avLst/>
            </a:prstGeom>
            <a:noFill/>
          </p:spPr>
          <p:txBody>
            <a:bodyPr wrap="square" rtlCol="0">
              <a:spAutoFit/>
            </a:bodyPr>
            <a:lstStyle/>
            <a:p>
              <a:pPr algn="just"/>
              <a:endParaRPr lang="en-US" sz="1400" dirty="0">
                <a:solidFill>
                  <a:srgbClr val="002060"/>
                </a:solidFill>
                <a:latin typeface="Bahnschrift SemiCondensed" panose="020B0502040204020203" pitchFamily="34" charset="0"/>
              </a:endParaRPr>
            </a:p>
          </p:txBody>
        </p:sp>
        <p:sp>
          <p:nvSpPr>
            <p:cNvPr id="36" name="CaixaDeTexto 35">
              <a:extLst>
                <a:ext uri="{FF2B5EF4-FFF2-40B4-BE49-F238E27FC236}">
                  <a16:creationId xmlns:a16="http://schemas.microsoft.com/office/drawing/2014/main" id="{ED78C401-95C0-DD32-E6B3-42161466F20F}"/>
                </a:ext>
              </a:extLst>
            </p:cNvPr>
            <p:cNvSpPr txBox="1"/>
            <p:nvPr/>
          </p:nvSpPr>
          <p:spPr>
            <a:xfrm>
              <a:off x="5162707" y="982897"/>
              <a:ext cx="6894883" cy="1754326"/>
            </a:xfrm>
            <a:prstGeom prst="rect">
              <a:avLst/>
            </a:prstGeom>
            <a:noFill/>
          </p:spPr>
          <p:txBody>
            <a:bodyPr wrap="square">
              <a:spAutoFit/>
            </a:bodyPr>
            <a:lstStyle/>
            <a:p>
              <a:pPr marL="285750" indent="-285750" algn="just">
                <a:buFont typeface="Wingdings" panose="05000000000000000000" pitchFamily="2" charset="2"/>
                <a:buChar char="§"/>
              </a:pPr>
              <a:r>
                <a:rPr lang="en-US" sz="1200" dirty="0">
                  <a:solidFill>
                    <a:srgbClr val="000000"/>
                  </a:solidFill>
                  <a:latin typeface="Bahnschrift SemiCondensed" panose="020B0502040204020203" pitchFamily="34" charset="0"/>
                </a:rPr>
                <a:t>T</a:t>
              </a:r>
              <a:r>
                <a:rPr lang="en-US" sz="1200" b="0" i="0" dirty="0">
                  <a:solidFill>
                    <a:srgbClr val="000000"/>
                  </a:solidFill>
                  <a:effectLst/>
                  <a:latin typeface="Bahnschrift SemiCondensed" panose="020B0502040204020203" pitchFamily="34" charset="0"/>
                </a:rPr>
                <a:t>he proposed transaction involves the acquisition of </a:t>
              </a:r>
              <a:r>
                <a:rPr lang="en-US" sz="1200" b="0" i="0" dirty="0" err="1">
                  <a:solidFill>
                    <a:srgbClr val="000000"/>
                  </a:solidFill>
                  <a:effectLst/>
                  <a:latin typeface="Bahnschrift SemiCondensed" panose="020B0502040204020203" pitchFamily="34" charset="0"/>
                </a:rPr>
                <a:t>Buritirama’s</a:t>
              </a:r>
              <a:r>
                <a:rPr lang="en-US" sz="1200" b="0" i="0" dirty="0">
                  <a:solidFill>
                    <a:srgbClr val="000000"/>
                  </a:solidFill>
                  <a:effectLst/>
                  <a:latin typeface="Bahnschrift SemiCondensed" panose="020B0502040204020203" pitchFamily="34" charset="0"/>
                </a:rPr>
                <a:t> manganese assets through a court-supervised mechanism which delivers the assets to GLENCORE at an agreed price “target price” and free of </a:t>
              </a:r>
              <a:r>
                <a:rPr lang="en-US" sz="1200" b="0" i="0" dirty="0" err="1">
                  <a:solidFill>
                    <a:srgbClr val="000000"/>
                  </a:solidFill>
                  <a:effectLst/>
                  <a:latin typeface="Bahnschrift SemiCondensed" panose="020B0502040204020203" pitchFamily="34" charset="0"/>
                </a:rPr>
                <a:t>Buritirama’s</a:t>
              </a:r>
              <a:r>
                <a:rPr lang="en-US" sz="1200" b="0" i="0" dirty="0">
                  <a:solidFill>
                    <a:srgbClr val="000000"/>
                  </a:solidFill>
                  <a:effectLst/>
                  <a:latin typeface="Bahnschrift SemiCondensed" panose="020B0502040204020203" pitchFamily="34" charset="0"/>
                </a:rPr>
                <a:t> existing liabilities;</a:t>
              </a:r>
            </a:p>
            <a:p>
              <a:pPr marL="285750" indent="-285750" algn="just">
                <a:buFont typeface="Wingdings" panose="05000000000000000000" pitchFamily="2" charset="2"/>
                <a:buChar char="§"/>
              </a:pPr>
              <a:endParaRPr lang="en-US" sz="1200" dirty="0">
                <a:solidFill>
                  <a:srgbClr val="000000"/>
                </a:solidFill>
                <a:latin typeface="Bahnschrift SemiCondensed" panose="020B0502040204020203" pitchFamily="34" charset="0"/>
              </a:endParaRPr>
            </a:p>
            <a:p>
              <a:pPr marL="285750" indent="-285750" algn="just">
                <a:buFont typeface="Wingdings" panose="05000000000000000000" pitchFamily="2" charset="2"/>
                <a:buChar char="§"/>
              </a:pPr>
              <a:r>
                <a:rPr lang="en-US" sz="1200" dirty="0">
                  <a:latin typeface="Bahnschrift SemiCondensed" panose="020B0502040204020203" pitchFamily="34" charset="0"/>
                </a:rPr>
                <a:t>R2C will negotiate with the liquidator, creditor banks, and other stakeholders a sale or disposition of the manganese assets in terms which are commercially acceptable to GLENCORE;</a:t>
              </a:r>
            </a:p>
            <a:p>
              <a:pPr marL="285750" indent="-285750" algn="just">
                <a:buFont typeface="Wingdings" panose="05000000000000000000" pitchFamily="2" charset="2"/>
                <a:buChar char="§"/>
              </a:pPr>
              <a:endParaRPr lang="en-US" sz="1200" dirty="0">
                <a:latin typeface="Bahnschrift SemiCondensed" panose="020B0502040204020203" pitchFamily="34" charset="0"/>
              </a:endParaRPr>
            </a:p>
            <a:p>
              <a:pPr marL="285750" indent="-285750" algn="just">
                <a:buFont typeface="Wingdings" panose="05000000000000000000" pitchFamily="2" charset="2"/>
                <a:buChar char="§"/>
              </a:pPr>
              <a:r>
                <a:rPr lang="en-US" sz="1200" dirty="0">
                  <a:latin typeface="Bahnschrift SemiCondensed" panose="020B0502040204020203" pitchFamily="34" charset="0"/>
                </a:rPr>
                <a:t>R2C will structure and manage the investment vehicle that will represent GLENCORE’s interests and will bid on </a:t>
              </a:r>
              <a:r>
                <a:rPr lang="en-US" sz="1200" dirty="0" err="1">
                  <a:latin typeface="Bahnschrift SemiCondensed" panose="020B0502040204020203" pitchFamily="34" charset="0"/>
                </a:rPr>
                <a:t>Buritirama’s</a:t>
              </a:r>
              <a:r>
                <a:rPr lang="en-US" sz="1200" dirty="0">
                  <a:latin typeface="Bahnschrift SemiCondensed" panose="020B0502040204020203" pitchFamily="34" charset="0"/>
                </a:rPr>
                <a:t> assets.</a:t>
              </a:r>
            </a:p>
          </p:txBody>
        </p:sp>
        <p:sp>
          <p:nvSpPr>
            <p:cNvPr id="37" name="Retângulo 36">
              <a:extLst>
                <a:ext uri="{FF2B5EF4-FFF2-40B4-BE49-F238E27FC236}">
                  <a16:creationId xmlns:a16="http://schemas.microsoft.com/office/drawing/2014/main" id="{2E76AB68-1974-E8A1-C559-291EF1A0E8DB}"/>
                </a:ext>
              </a:extLst>
            </p:cNvPr>
            <p:cNvSpPr/>
            <p:nvPr/>
          </p:nvSpPr>
          <p:spPr>
            <a:xfrm>
              <a:off x="4771808" y="960486"/>
              <a:ext cx="400111" cy="1776737"/>
            </a:xfrm>
            <a:prstGeom prst="rect">
              <a:avLst/>
            </a:prstGeom>
            <a:solidFill>
              <a:srgbClr val="DAE800"/>
            </a:solidFill>
            <a:ln>
              <a:solidFill>
                <a:srgbClr val="C7E0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CaixaDeTexto 62">
              <a:extLst>
                <a:ext uri="{FF2B5EF4-FFF2-40B4-BE49-F238E27FC236}">
                  <a16:creationId xmlns:a16="http://schemas.microsoft.com/office/drawing/2014/main" id="{9818CF4A-9304-CA9B-423D-3D7730C8BDC1}"/>
                </a:ext>
              </a:extLst>
            </p:cNvPr>
            <p:cNvSpPr txBox="1"/>
            <p:nvPr/>
          </p:nvSpPr>
          <p:spPr>
            <a:xfrm rot="16200000">
              <a:off x="4094700" y="1660005"/>
              <a:ext cx="1754326" cy="400110"/>
            </a:xfrm>
            <a:prstGeom prst="rect">
              <a:avLst/>
            </a:prstGeom>
            <a:noFill/>
          </p:spPr>
          <p:txBody>
            <a:bodyPr wrap="square">
              <a:spAutoFit/>
            </a:bodyPr>
            <a:lstStyle/>
            <a:p>
              <a:pPr algn="ctr"/>
              <a:r>
                <a:rPr lang="en-US" sz="2000" b="1" dirty="0">
                  <a:solidFill>
                    <a:srgbClr val="1D2D60"/>
                  </a:solidFill>
                  <a:latin typeface="Bahnschrift SemiCondensed" panose="020B0502040204020203" pitchFamily="34" charset="0"/>
                </a:rPr>
                <a:t>SCOPE</a:t>
              </a:r>
              <a:endParaRPr lang="pt-BR" sz="2000" b="1" dirty="0">
                <a:solidFill>
                  <a:srgbClr val="1D2D60"/>
                </a:solidFill>
                <a:latin typeface="Bahnschrift SemiCondensed" panose="020B0502040204020203" pitchFamily="34" charset="0"/>
              </a:endParaRPr>
            </a:p>
          </p:txBody>
        </p:sp>
        <p:sp>
          <p:nvSpPr>
            <p:cNvPr id="134" name="Retângulo 133">
              <a:extLst>
                <a:ext uri="{FF2B5EF4-FFF2-40B4-BE49-F238E27FC236}">
                  <a16:creationId xmlns:a16="http://schemas.microsoft.com/office/drawing/2014/main" id="{942B5DAC-ED53-81FF-A8A8-2371CF80D95E}"/>
                </a:ext>
              </a:extLst>
            </p:cNvPr>
            <p:cNvSpPr/>
            <p:nvPr/>
          </p:nvSpPr>
          <p:spPr>
            <a:xfrm>
              <a:off x="4762597" y="960486"/>
              <a:ext cx="7346838" cy="1776737"/>
            </a:xfrm>
            <a:prstGeom prst="rect">
              <a:avLst/>
            </a:prstGeom>
            <a:noFill/>
            <a:ln w="25400">
              <a:solidFill>
                <a:srgbClr val="C7E0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8" name="Agrupar 137">
            <a:extLst>
              <a:ext uri="{FF2B5EF4-FFF2-40B4-BE49-F238E27FC236}">
                <a16:creationId xmlns:a16="http://schemas.microsoft.com/office/drawing/2014/main" id="{82F72983-CD86-7552-F2AA-E7448FB533D0}"/>
              </a:ext>
            </a:extLst>
          </p:cNvPr>
          <p:cNvGrpSpPr/>
          <p:nvPr/>
        </p:nvGrpSpPr>
        <p:grpSpPr>
          <a:xfrm>
            <a:off x="4771807" y="2612437"/>
            <a:ext cx="7337627" cy="1857354"/>
            <a:chOff x="4771808" y="3132553"/>
            <a:chExt cx="7337627" cy="1576034"/>
          </a:xfrm>
        </p:grpSpPr>
        <p:sp>
          <p:nvSpPr>
            <p:cNvPr id="128" name="Retângulo 127">
              <a:extLst>
                <a:ext uri="{FF2B5EF4-FFF2-40B4-BE49-F238E27FC236}">
                  <a16:creationId xmlns:a16="http://schemas.microsoft.com/office/drawing/2014/main" id="{D1324231-B29F-D00A-CDE9-70C3506F673A}"/>
                </a:ext>
              </a:extLst>
            </p:cNvPr>
            <p:cNvSpPr/>
            <p:nvPr/>
          </p:nvSpPr>
          <p:spPr>
            <a:xfrm>
              <a:off x="4796378" y="3138926"/>
              <a:ext cx="350971" cy="1569660"/>
            </a:xfrm>
            <a:prstGeom prst="rect">
              <a:avLst/>
            </a:prstGeom>
            <a:solidFill>
              <a:srgbClr val="DAE800"/>
            </a:solidFill>
            <a:ln>
              <a:solidFill>
                <a:srgbClr val="C7E0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CaixaDeTexto 128">
              <a:extLst>
                <a:ext uri="{FF2B5EF4-FFF2-40B4-BE49-F238E27FC236}">
                  <a16:creationId xmlns:a16="http://schemas.microsoft.com/office/drawing/2014/main" id="{A54DFE4E-B8E5-7CB7-0E8E-83A0E0456939}"/>
                </a:ext>
              </a:extLst>
            </p:cNvPr>
            <p:cNvSpPr txBox="1"/>
            <p:nvPr/>
          </p:nvSpPr>
          <p:spPr>
            <a:xfrm rot="16200000">
              <a:off x="4187032" y="3723700"/>
              <a:ext cx="1569661" cy="400110"/>
            </a:xfrm>
            <a:prstGeom prst="rect">
              <a:avLst/>
            </a:prstGeom>
            <a:noFill/>
          </p:spPr>
          <p:txBody>
            <a:bodyPr wrap="square">
              <a:spAutoFit/>
            </a:bodyPr>
            <a:lstStyle/>
            <a:p>
              <a:pPr algn="ctr"/>
              <a:r>
                <a:rPr lang="en-US" sz="2000" b="1" dirty="0">
                  <a:solidFill>
                    <a:srgbClr val="1D2D60"/>
                  </a:solidFill>
                  <a:latin typeface="Bahnschrift SemiCondensed" panose="020B0502040204020203" pitchFamily="34" charset="0"/>
                </a:rPr>
                <a:t>FEES</a:t>
              </a:r>
              <a:endParaRPr lang="pt-BR" sz="2000" b="1" dirty="0">
                <a:solidFill>
                  <a:srgbClr val="1D2D60"/>
                </a:solidFill>
                <a:latin typeface="Bahnschrift SemiCondensed" panose="020B0502040204020203" pitchFamily="34" charset="0"/>
              </a:endParaRPr>
            </a:p>
          </p:txBody>
        </p:sp>
        <p:sp>
          <p:nvSpPr>
            <p:cNvPr id="130" name="CaixaDeTexto 129">
              <a:extLst>
                <a:ext uri="{FF2B5EF4-FFF2-40B4-BE49-F238E27FC236}">
                  <a16:creationId xmlns:a16="http://schemas.microsoft.com/office/drawing/2014/main" id="{908055D7-FA2E-91C7-2AB3-4191CC1E8EB4}"/>
                </a:ext>
              </a:extLst>
            </p:cNvPr>
            <p:cNvSpPr txBox="1"/>
            <p:nvPr/>
          </p:nvSpPr>
          <p:spPr>
            <a:xfrm>
              <a:off x="5144286" y="3185926"/>
              <a:ext cx="6894883" cy="1488610"/>
            </a:xfrm>
            <a:prstGeom prst="rect">
              <a:avLst/>
            </a:prstGeom>
            <a:noFill/>
          </p:spPr>
          <p:txBody>
            <a:bodyPr wrap="square">
              <a:spAutoFit/>
            </a:bodyPr>
            <a:lstStyle/>
            <a:p>
              <a:pPr marL="285750" indent="-285750" algn="just">
                <a:buFont typeface="Wingdings" panose="05000000000000000000" pitchFamily="2" charset="2"/>
                <a:buChar char="§"/>
              </a:pPr>
              <a:r>
                <a:rPr lang="en-US" sz="1200" dirty="0">
                  <a:solidFill>
                    <a:srgbClr val="000000"/>
                  </a:solidFill>
                  <a:latin typeface="Bahnschrift SemiCondensed" panose="020B0502040204020203" pitchFamily="34" charset="0"/>
                </a:rPr>
                <a:t>R2C will charge a flat fee on the agreed target price and will also be entitled to charge 20% of the savings should the assets be acquired below the target price. The flat fee shall be determined as follows:</a:t>
              </a:r>
            </a:p>
            <a:p>
              <a:pPr marL="742950" lvl="1" indent="-285750" algn="just">
                <a:buFont typeface="Wingdings" panose="05000000000000000000" pitchFamily="2" charset="2"/>
                <a:buChar char="§"/>
              </a:pPr>
              <a:r>
                <a:rPr lang="en-US" sz="1200" dirty="0">
                  <a:solidFill>
                    <a:srgbClr val="000000"/>
                  </a:solidFill>
                  <a:latin typeface="Bahnschrift SemiCondensed" panose="020B0502040204020203" pitchFamily="34" charset="0"/>
                </a:rPr>
                <a:t>5% on the portion of the target value that does not exceed USD 50 million;</a:t>
              </a:r>
            </a:p>
            <a:p>
              <a:pPr marL="742950" lvl="1" indent="-285750" algn="just">
                <a:buFont typeface="Wingdings" panose="05000000000000000000" pitchFamily="2" charset="2"/>
                <a:buChar char="§"/>
              </a:pPr>
              <a:r>
                <a:rPr lang="en-US" sz="1200" dirty="0">
                  <a:solidFill>
                    <a:srgbClr val="000000"/>
                  </a:solidFill>
                  <a:latin typeface="Bahnschrift SemiCondensed" panose="020B0502040204020203" pitchFamily="34" charset="0"/>
                </a:rPr>
                <a:t>4% on the portion of the of the target value between USD 50 million and USD 100 million;</a:t>
              </a:r>
            </a:p>
            <a:p>
              <a:pPr marL="742950" lvl="1" indent="-285750" algn="just">
                <a:buFont typeface="Wingdings" panose="05000000000000000000" pitchFamily="2" charset="2"/>
                <a:buChar char="§"/>
              </a:pPr>
              <a:r>
                <a:rPr lang="en-US" sz="1200" dirty="0">
                  <a:solidFill>
                    <a:srgbClr val="000000"/>
                  </a:solidFill>
                  <a:latin typeface="Bahnschrift SemiCondensed" panose="020B0502040204020203" pitchFamily="34" charset="0"/>
                </a:rPr>
                <a:t>3% on the portion of the target value that exceeds USD 100 million.</a:t>
              </a:r>
            </a:p>
            <a:p>
              <a:pPr lvl="1" algn="just"/>
              <a:endParaRPr lang="en-US" sz="1200" dirty="0">
                <a:solidFill>
                  <a:srgbClr val="000000"/>
                </a:solidFill>
                <a:latin typeface="Bahnschrift SemiCondensed" panose="020B0502040204020203" pitchFamily="34" charset="0"/>
              </a:endParaRPr>
            </a:p>
            <a:p>
              <a:pPr marL="285750" indent="-285750" algn="just">
                <a:buFont typeface="Wingdings" panose="05000000000000000000" pitchFamily="2" charset="2"/>
                <a:buChar char="§"/>
              </a:pPr>
              <a:r>
                <a:rPr lang="en-US" sz="1200" dirty="0">
                  <a:solidFill>
                    <a:srgbClr val="000000"/>
                  </a:solidFill>
                  <a:latin typeface="Bahnschrift SemiCondensed" panose="020B0502040204020203" pitchFamily="34" charset="0"/>
                </a:rPr>
                <a:t>R2C will also charge a non-refundable structuring fee of USD 200,000 which will be deducted from the flat fee once the deal is done. USD 100,000 are due after the proposal’s acceptance and the remaining USD 100,000 will be due when the flat price is defined.</a:t>
              </a:r>
            </a:p>
          </p:txBody>
        </p:sp>
        <p:sp>
          <p:nvSpPr>
            <p:cNvPr id="135" name="Retângulo 134">
              <a:extLst>
                <a:ext uri="{FF2B5EF4-FFF2-40B4-BE49-F238E27FC236}">
                  <a16:creationId xmlns:a16="http://schemas.microsoft.com/office/drawing/2014/main" id="{E0953F78-6AFC-0FA2-E2B1-6D331FC18603}"/>
                </a:ext>
              </a:extLst>
            </p:cNvPr>
            <p:cNvSpPr/>
            <p:nvPr/>
          </p:nvSpPr>
          <p:spPr>
            <a:xfrm>
              <a:off x="4796378" y="3132553"/>
              <a:ext cx="7313057" cy="1576034"/>
            </a:xfrm>
            <a:prstGeom prst="rect">
              <a:avLst/>
            </a:prstGeom>
            <a:noFill/>
            <a:ln w="25400">
              <a:solidFill>
                <a:srgbClr val="C7E0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7" name="Agrupar 136">
            <a:extLst>
              <a:ext uri="{FF2B5EF4-FFF2-40B4-BE49-F238E27FC236}">
                <a16:creationId xmlns:a16="http://schemas.microsoft.com/office/drawing/2014/main" id="{46CC6D9F-0665-8FC9-6F0A-39220997CDAE}"/>
              </a:ext>
            </a:extLst>
          </p:cNvPr>
          <p:cNvGrpSpPr/>
          <p:nvPr/>
        </p:nvGrpSpPr>
        <p:grpSpPr>
          <a:xfrm>
            <a:off x="4771807" y="4544027"/>
            <a:ext cx="7337628" cy="1672715"/>
            <a:chOff x="4771807" y="4577561"/>
            <a:chExt cx="7337628" cy="1672715"/>
          </a:xfrm>
        </p:grpSpPr>
        <p:sp>
          <p:nvSpPr>
            <p:cNvPr id="131" name="Retângulo 130">
              <a:extLst>
                <a:ext uri="{FF2B5EF4-FFF2-40B4-BE49-F238E27FC236}">
                  <a16:creationId xmlns:a16="http://schemas.microsoft.com/office/drawing/2014/main" id="{45BD7E6D-4915-656E-1484-2B28F27577CD}"/>
                </a:ext>
              </a:extLst>
            </p:cNvPr>
            <p:cNvSpPr/>
            <p:nvPr/>
          </p:nvSpPr>
          <p:spPr>
            <a:xfrm>
              <a:off x="4796378" y="4577561"/>
              <a:ext cx="350971" cy="1666083"/>
            </a:xfrm>
            <a:prstGeom prst="rect">
              <a:avLst/>
            </a:prstGeom>
            <a:solidFill>
              <a:srgbClr val="DAE800"/>
            </a:solidFill>
            <a:ln>
              <a:solidFill>
                <a:srgbClr val="C7E0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CaixaDeTexto 131">
              <a:extLst>
                <a:ext uri="{FF2B5EF4-FFF2-40B4-BE49-F238E27FC236}">
                  <a16:creationId xmlns:a16="http://schemas.microsoft.com/office/drawing/2014/main" id="{E7A7E577-80E6-CD53-2CD6-F3D8CC9D29CD}"/>
                </a:ext>
              </a:extLst>
            </p:cNvPr>
            <p:cNvSpPr txBox="1"/>
            <p:nvPr/>
          </p:nvSpPr>
          <p:spPr>
            <a:xfrm rot="16200000">
              <a:off x="4138821" y="5217180"/>
              <a:ext cx="1666082" cy="400110"/>
            </a:xfrm>
            <a:prstGeom prst="rect">
              <a:avLst/>
            </a:prstGeom>
            <a:noFill/>
          </p:spPr>
          <p:txBody>
            <a:bodyPr wrap="square">
              <a:spAutoFit/>
            </a:bodyPr>
            <a:lstStyle/>
            <a:p>
              <a:pPr algn="ctr"/>
              <a:r>
                <a:rPr lang="en-US" sz="2000" b="1" dirty="0">
                  <a:solidFill>
                    <a:srgbClr val="1D2D60"/>
                  </a:solidFill>
                  <a:latin typeface="Bahnschrift SemiCondensed" panose="020B0502040204020203" pitchFamily="34" charset="0"/>
                </a:rPr>
                <a:t>CONDITIONS</a:t>
              </a:r>
              <a:endParaRPr lang="pt-BR" sz="2000" b="1" dirty="0">
                <a:solidFill>
                  <a:srgbClr val="1D2D60"/>
                </a:solidFill>
                <a:latin typeface="Bahnschrift SemiCondensed" panose="020B0502040204020203" pitchFamily="34" charset="0"/>
              </a:endParaRPr>
            </a:p>
          </p:txBody>
        </p:sp>
        <p:sp>
          <p:nvSpPr>
            <p:cNvPr id="133" name="CaixaDeTexto 132">
              <a:extLst>
                <a:ext uri="{FF2B5EF4-FFF2-40B4-BE49-F238E27FC236}">
                  <a16:creationId xmlns:a16="http://schemas.microsoft.com/office/drawing/2014/main" id="{334DD989-E805-77E8-4F6C-1F04F03915E5}"/>
                </a:ext>
              </a:extLst>
            </p:cNvPr>
            <p:cNvSpPr txBox="1"/>
            <p:nvPr/>
          </p:nvSpPr>
          <p:spPr>
            <a:xfrm>
              <a:off x="5205625" y="4678290"/>
              <a:ext cx="6894883" cy="1569660"/>
            </a:xfrm>
            <a:prstGeom prst="rect">
              <a:avLst/>
            </a:prstGeom>
            <a:noFill/>
          </p:spPr>
          <p:txBody>
            <a:bodyPr wrap="square">
              <a:spAutoFit/>
            </a:bodyPr>
            <a:lstStyle/>
            <a:p>
              <a:pPr marL="285750" indent="-285750" algn="just">
                <a:buFont typeface="Wingdings" panose="05000000000000000000" pitchFamily="2" charset="2"/>
                <a:buChar char="§"/>
              </a:pPr>
              <a:r>
                <a:rPr lang="en-US" sz="1200" dirty="0">
                  <a:solidFill>
                    <a:srgbClr val="000000"/>
                  </a:solidFill>
                  <a:latin typeface="Bahnschrift SemiCondensed" panose="020B0502040204020203" pitchFamily="34" charset="0"/>
                </a:rPr>
                <a:t>R2C shall act as the sole facilitator of the Transaction;</a:t>
              </a:r>
            </a:p>
            <a:p>
              <a:pPr marL="285750" indent="-285750" algn="just">
                <a:buFont typeface="Wingdings" panose="05000000000000000000" pitchFamily="2" charset="2"/>
                <a:buChar char="§"/>
              </a:pPr>
              <a:endParaRPr lang="en-US" sz="1200" dirty="0">
                <a:solidFill>
                  <a:srgbClr val="000000"/>
                </a:solidFill>
                <a:latin typeface="Bahnschrift SemiCondensed" panose="020B0502040204020203" pitchFamily="34" charset="0"/>
              </a:endParaRPr>
            </a:p>
            <a:p>
              <a:pPr marL="285750" indent="-285750" algn="just">
                <a:buFont typeface="Wingdings" panose="05000000000000000000" pitchFamily="2" charset="2"/>
                <a:buChar char="§"/>
              </a:pPr>
              <a:r>
                <a:rPr lang="en-US" sz="1200" dirty="0">
                  <a:latin typeface="Bahnschrift SemiCondensed" panose="020B0502040204020203" pitchFamily="34" charset="0"/>
                </a:rPr>
                <a:t>GLENCORE hereby undertakes not to contact, negotiate or in any way initiate or cause to be initiated any communication with any Stakeholder, its shareholders, directors, officers, representatives or employees, as well as any of their respective advisors or consultants, with respect to </a:t>
              </a:r>
              <a:r>
                <a:rPr lang="en-US" sz="1200" dirty="0" err="1">
                  <a:latin typeface="Bahnschrift SemiCondensed" panose="020B0502040204020203" pitchFamily="34" charset="0"/>
                </a:rPr>
                <a:t>Buritirama</a:t>
              </a:r>
              <a:r>
                <a:rPr lang="en-US" sz="1200" dirty="0">
                  <a:latin typeface="Bahnschrift SemiCondensed" panose="020B0502040204020203" pitchFamily="34" charset="0"/>
                </a:rPr>
                <a:t> or the Targeted Asset;</a:t>
              </a:r>
            </a:p>
            <a:p>
              <a:pPr marL="285750" indent="-285750" algn="just">
                <a:buFont typeface="Wingdings" panose="05000000000000000000" pitchFamily="2" charset="2"/>
                <a:buChar char="§"/>
              </a:pPr>
              <a:endParaRPr lang="en-US" sz="1200" dirty="0">
                <a:latin typeface="Bahnschrift SemiCondensed" panose="020B0502040204020203" pitchFamily="34" charset="0"/>
              </a:endParaRPr>
            </a:p>
            <a:p>
              <a:pPr marL="285750" indent="-285750" algn="just">
                <a:buFont typeface="Wingdings" panose="05000000000000000000" pitchFamily="2" charset="2"/>
                <a:buChar char="§"/>
              </a:pPr>
              <a:r>
                <a:rPr lang="en-US" sz="1200" dirty="0">
                  <a:latin typeface="Bahnschrift SemiCondensed" panose="020B0502040204020203" pitchFamily="34" charset="0"/>
                </a:rPr>
                <a:t>The deal structure may be subject to changes if </a:t>
              </a:r>
              <a:r>
                <a:rPr lang="en-US" sz="1200" dirty="0" err="1">
                  <a:latin typeface="Bahnschrift SemiCondensed" panose="020B0502040204020203" pitchFamily="34" charset="0"/>
                </a:rPr>
                <a:t>Buritirama</a:t>
              </a:r>
              <a:r>
                <a:rPr lang="en-US" sz="1200" dirty="0">
                  <a:latin typeface="Bahnschrift SemiCondensed" panose="020B0502040204020203" pitchFamily="34" charset="0"/>
                </a:rPr>
                <a:t> manages to reverse its liquidation in bankruptcy proceedings into a judicial recovery – which would be unprecedented from the legal point of view.</a:t>
              </a:r>
            </a:p>
          </p:txBody>
        </p:sp>
        <p:sp>
          <p:nvSpPr>
            <p:cNvPr id="136" name="Retângulo 135">
              <a:extLst>
                <a:ext uri="{FF2B5EF4-FFF2-40B4-BE49-F238E27FC236}">
                  <a16:creationId xmlns:a16="http://schemas.microsoft.com/office/drawing/2014/main" id="{7950C0C6-E40B-11F6-6B5E-61E4DD297270}"/>
                </a:ext>
              </a:extLst>
            </p:cNvPr>
            <p:cNvSpPr/>
            <p:nvPr/>
          </p:nvSpPr>
          <p:spPr>
            <a:xfrm>
              <a:off x="4796378" y="4583769"/>
              <a:ext cx="7313057" cy="1666500"/>
            </a:xfrm>
            <a:prstGeom prst="rect">
              <a:avLst/>
            </a:prstGeom>
            <a:noFill/>
            <a:ln w="25400">
              <a:solidFill>
                <a:srgbClr val="C7E0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2" name="CaixaDeTexto 141">
            <a:extLst>
              <a:ext uri="{FF2B5EF4-FFF2-40B4-BE49-F238E27FC236}">
                <a16:creationId xmlns:a16="http://schemas.microsoft.com/office/drawing/2014/main" id="{9C94A6B4-83B6-3562-E090-60D51E9B1A0B}"/>
              </a:ext>
            </a:extLst>
          </p:cNvPr>
          <p:cNvSpPr txBox="1"/>
          <p:nvPr/>
        </p:nvSpPr>
        <p:spPr>
          <a:xfrm>
            <a:off x="1160493" y="322666"/>
            <a:ext cx="11050964" cy="276999"/>
          </a:xfrm>
          <a:prstGeom prst="rect">
            <a:avLst/>
          </a:prstGeom>
          <a:noFill/>
        </p:spPr>
        <p:txBody>
          <a:bodyPr wrap="square">
            <a:spAutoFit/>
          </a:bodyPr>
          <a:lstStyle/>
          <a:p>
            <a:pPr algn="r"/>
            <a:r>
              <a:rPr lang="en-US" sz="1200" dirty="0">
                <a:solidFill>
                  <a:srgbClr val="002060"/>
                </a:solidFill>
                <a:latin typeface="Bahnschrift SemiCondensed" panose="020B0502040204020203" pitchFamily="34" charset="0"/>
              </a:rPr>
              <a:t>R2C’S INTEREST ARE ALIGNED WITH GLENCORE’S: MINIMIZE BURITIRAMA’S MANGANESE ASSETS’ ACQUISITION PRICE</a:t>
            </a:r>
            <a:endParaRPr lang="pt-BR" sz="1200" dirty="0">
              <a:solidFill>
                <a:srgbClr val="002060"/>
              </a:solidFill>
              <a:latin typeface="Bahnschrift SemiCondensed" panose="020B0502040204020203" pitchFamily="34" charset="0"/>
            </a:endParaRPr>
          </a:p>
        </p:txBody>
      </p:sp>
      <p:sp>
        <p:nvSpPr>
          <p:cNvPr id="143" name="Arco 142">
            <a:extLst>
              <a:ext uri="{FF2B5EF4-FFF2-40B4-BE49-F238E27FC236}">
                <a16:creationId xmlns:a16="http://schemas.microsoft.com/office/drawing/2014/main" id="{6173D134-10B8-909E-6C60-737625C0ACCE}"/>
              </a:ext>
            </a:extLst>
          </p:cNvPr>
          <p:cNvSpPr/>
          <p:nvPr/>
        </p:nvSpPr>
        <p:spPr>
          <a:xfrm rot="10079221">
            <a:off x="467737" y="2593389"/>
            <a:ext cx="2089851" cy="2131823"/>
          </a:xfrm>
          <a:prstGeom prst="arc">
            <a:avLst>
              <a:gd name="adj1" fmla="val 18320747"/>
              <a:gd name="adj2" fmla="val 12249079"/>
            </a:avLst>
          </a:prstGeom>
          <a:ln w="539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44" name="Arco 143">
            <a:extLst>
              <a:ext uri="{FF2B5EF4-FFF2-40B4-BE49-F238E27FC236}">
                <a16:creationId xmlns:a16="http://schemas.microsoft.com/office/drawing/2014/main" id="{DF6D87B4-B1A0-0625-E902-FC9A9E938260}"/>
              </a:ext>
            </a:extLst>
          </p:cNvPr>
          <p:cNvSpPr/>
          <p:nvPr/>
        </p:nvSpPr>
        <p:spPr>
          <a:xfrm rot="3865208">
            <a:off x="678033" y="2816329"/>
            <a:ext cx="1685534" cy="1685942"/>
          </a:xfrm>
          <a:prstGeom prst="arc">
            <a:avLst>
              <a:gd name="adj1" fmla="val 5120227"/>
              <a:gd name="adj2" fmla="val 13186693"/>
            </a:avLst>
          </a:prstGeom>
          <a:ln w="304800">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5" name="Retângulo 144">
            <a:extLst>
              <a:ext uri="{FF2B5EF4-FFF2-40B4-BE49-F238E27FC236}">
                <a16:creationId xmlns:a16="http://schemas.microsoft.com/office/drawing/2014/main" id="{AEAA4EC6-227D-4983-2E23-9E99C0008A7C}"/>
              </a:ext>
            </a:extLst>
          </p:cNvPr>
          <p:cNvSpPr/>
          <p:nvPr/>
        </p:nvSpPr>
        <p:spPr>
          <a:xfrm rot="18533703">
            <a:off x="698081" y="2869202"/>
            <a:ext cx="1594658" cy="1537200"/>
          </a:xfrm>
          <a:prstGeom prst="rect">
            <a:avLst/>
          </a:prstGeom>
          <a:noFill/>
        </p:spPr>
        <p:txBody>
          <a:bodyPr wrap="none" lIns="91440" tIns="45720" rIns="91440" bIns="45720">
            <a:prstTxWarp prst="textArchUp">
              <a:avLst/>
            </a:prstTxWarp>
            <a:spAutoFit/>
          </a:bodyPr>
          <a:lstStyle/>
          <a:p>
            <a:pPr algn="ctr"/>
            <a:r>
              <a:rPr lang="pt-BR" b="1" cap="none" spc="0" dirty="0">
                <a:ln w="0"/>
                <a:solidFill>
                  <a:srgbClr val="002060"/>
                </a:solidFill>
                <a:latin typeface="Bahnschrift SemiCondensed" panose="020B0502040204020203" pitchFamily="34" charset="0"/>
              </a:rPr>
              <a:t>R2C’s COMMITMENT</a:t>
            </a:r>
          </a:p>
        </p:txBody>
      </p:sp>
      <p:sp>
        <p:nvSpPr>
          <p:cNvPr id="146" name="CaixaDeTexto 145">
            <a:extLst>
              <a:ext uri="{FF2B5EF4-FFF2-40B4-BE49-F238E27FC236}">
                <a16:creationId xmlns:a16="http://schemas.microsoft.com/office/drawing/2014/main" id="{AF1D0D41-C89F-D841-8E91-662641148625}"/>
              </a:ext>
            </a:extLst>
          </p:cNvPr>
          <p:cNvSpPr txBox="1"/>
          <p:nvPr/>
        </p:nvSpPr>
        <p:spPr>
          <a:xfrm>
            <a:off x="975971" y="3117692"/>
            <a:ext cx="1571369" cy="338554"/>
          </a:xfrm>
          <a:prstGeom prst="rect">
            <a:avLst/>
          </a:prstGeom>
          <a:noFill/>
        </p:spPr>
        <p:txBody>
          <a:bodyPr wrap="square" rtlCol="0">
            <a:spAutoFit/>
          </a:bodyPr>
          <a:lstStyle/>
          <a:p>
            <a:r>
              <a:rPr lang="pt-BR" sz="1600" b="1" dirty="0">
                <a:solidFill>
                  <a:schemeClr val="bg1"/>
                </a:solidFill>
                <a:latin typeface="Bahnschrift SemiCondensed" panose="020B0502040204020203" pitchFamily="34" charset="0"/>
              </a:rPr>
              <a:t>TRANSPARENCY</a:t>
            </a:r>
          </a:p>
        </p:txBody>
      </p:sp>
      <p:sp>
        <p:nvSpPr>
          <p:cNvPr id="147" name="CaixaDeTexto 146">
            <a:extLst>
              <a:ext uri="{FF2B5EF4-FFF2-40B4-BE49-F238E27FC236}">
                <a16:creationId xmlns:a16="http://schemas.microsoft.com/office/drawing/2014/main" id="{23510B51-5DA1-E5C9-1758-75C8B3500A49}"/>
              </a:ext>
            </a:extLst>
          </p:cNvPr>
          <p:cNvSpPr txBox="1"/>
          <p:nvPr/>
        </p:nvSpPr>
        <p:spPr>
          <a:xfrm>
            <a:off x="975971" y="3371841"/>
            <a:ext cx="1571369" cy="338554"/>
          </a:xfrm>
          <a:prstGeom prst="rect">
            <a:avLst/>
          </a:prstGeom>
          <a:noFill/>
        </p:spPr>
        <p:txBody>
          <a:bodyPr wrap="square" rtlCol="0">
            <a:spAutoFit/>
          </a:bodyPr>
          <a:lstStyle/>
          <a:p>
            <a:r>
              <a:rPr lang="pt-BR" sz="1600" b="1" dirty="0">
                <a:solidFill>
                  <a:schemeClr val="bg1"/>
                </a:solidFill>
                <a:latin typeface="Bahnschrift SemiCondensed" panose="020B0502040204020203" pitchFamily="34" charset="0"/>
              </a:rPr>
              <a:t>PROMPTNESS</a:t>
            </a:r>
          </a:p>
        </p:txBody>
      </p:sp>
      <p:sp>
        <p:nvSpPr>
          <p:cNvPr id="149" name="CaixaDeTexto 148">
            <a:extLst>
              <a:ext uri="{FF2B5EF4-FFF2-40B4-BE49-F238E27FC236}">
                <a16:creationId xmlns:a16="http://schemas.microsoft.com/office/drawing/2014/main" id="{6750DD28-8615-8BAA-30BC-368B13C53B02}"/>
              </a:ext>
            </a:extLst>
          </p:cNvPr>
          <p:cNvSpPr txBox="1"/>
          <p:nvPr/>
        </p:nvSpPr>
        <p:spPr>
          <a:xfrm>
            <a:off x="975971" y="3625990"/>
            <a:ext cx="1571369" cy="338554"/>
          </a:xfrm>
          <a:prstGeom prst="rect">
            <a:avLst/>
          </a:prstGeom>
          <a:noFill/>
        </p:spPr>
        <p:txBody>
          <a:bodyPr wrap="square" rtlCol="0">
            <a:spAutoFit/>
          </a:bodyPr>
          <a:lstStyle/>
          <a:p>
            <a:r>
              <a:rPr lang="pt-BR" sz="1600" b="1" dirty="0">
                <a:solidFill>
                  <a:schemeClr val="bg1"/>
                </a:solidFill>
                <a:latin typeface="Bahnschrift SemiCondensed" panose="020B0502040204020203" pitchFamily="34" charset="0"/>
              </a:rPr>
              <a:t>DEDICATION</a:t>
            </a:r>
          </a:p>
        </p:txBody>
      </p:sp>
      <p:sp>
        <p:nvSpPr>
          <p:cNvPr id="150" name="CaixaDeTexto 149">
            <a:extLst>
              <a:ext uri="{FF2B5EF4-FFF2-40B4-BE49-F238E27FC236}">
                <a16:creationId xmlns:a16="http://schemas.microsoft.com/office/drawing/2014/main" id="{5B55AD43-98A9-363B-CD2A-15E1349CF66A}"/>
              </a:ext>
            </a:extLst>
          </p:cNvPr>
          <p:cNvSpPr txBox="1"/>
          <p:nvPr/>
        </p:nvSpPr>
        <p:spPr>
          <a:xfrm>
            <a:off x="975971" y="3880140"/>
            <a:ext cx="1571369" cy="338554"/>
          </a:xfrm>
          <a:prstGeom prst="rect">
            <a:avLst/>
          </a:prstGeom>
          <a:noFill/>
        </p:spPr>
        <p:txBody>
          <a:bodyPr wrap="square" rtlCol="0">
            <a:spAutoFit/>
          </a:bodyPr>
          <a:lstStyle/>
          <a:p>
            <a:r>
              <a:rPr lang="pt-BR" sz="1600" b="1" dirty="0">
                <a:solidFill>
                  <a:schemeClr val="bg1"/>
                </a:solidFill>
                <a:latin typeface="Bahnschrift SemiCondensed" panose="020B0502040204020203" pitchFamily="34" charset="0"/>
              </a:rPr>
              <a:t>EXECUTION</a:t>
            </a:r>
          </a:p>
        </p:txBody>
      </p:sp>
      <p:cxnSp>
        <p:nvCxnSpPr>
          <p:cNvPr id="161" name="Conector reto 160">
            <a:extLst>
              <a:ext uri="{FF2B5EF4-FFF2-40B4-BE49-F238E27FC236}">
                <a16:creationId xmlns:a16="http://schemas.microsoft.com/office/drawing/2014/main" id="{36D6E6C7-ADAB-C948-6D7E-185DBD463553}"/>
              </a:ext>
            </a:extLst>
          </p:cNvPr>
          <p:cNvCxnSpPr>
            <a:cxnSpLocks/>
          </p:cNvCxnSpPr>
          <p:nvPr/>
        </p:nvCxnSpPr>
        <p:spPr>
          <a:xfrm>
            <a:off x="130629" y="6621864"/>
            <a:ext cx="11625942" cy="0"/>
          </a:xfrm>
          <a:prstGeom prst="line">
            <a:avLst/>
          </a:prstGeom>
          <a:ln w="15875">
            <a:solidFill>
              <a:srgbClr val="C7E01B"/>
            </a:solidFill>
          </a:ln>
        </p:spPr>
        <p:style>
          <a:lnRef idx="1">
            <a:schemeClr val="accent1"/>
          </a:lnRef>
          <a:fillRef idx="0">
            <a:schemeClr val="accent1"/>
          </a:fillRef>
          <a:effectRef idx="0">
            <a:schemeClr val="accent1"/>
          </a:effectRef>
          <a:fontRef idx="minor">
            <a:schemeClr val="tx1"/>
          </a:fontRef>
        </p:style>
      </p:cxnSp>
      <p:sp>
        <p:nvSpPr>
          <p:cNvPr id="162" name="CaixaDeTexto 161">
            <a:extLst>
              <a:ext uri="{FF2B5EF4-FFF2-40B4-BE49-F238E27FC236}">
                <a16:creationId xmlns:a16="http://schemas.microsoft.com/office/drawing/2014/main" id="{B8443DD0-68AC-4F83-1A26-58E1EEE9F500}"/>
              </a:ext>
            </a:extLst>
          </p:cNvPr>
          <p:cNvSpPr txBox="1"/>
          <p:nvPr/>
        </p:nvSpPr>
        <p:spPr>
          <a:xfrm>
            <a:off x="0" y="6632556"/>
            <a:ext cx="12255654" cy="215444"/>
          </a:xfrm>
          <a:prstGeom prst="rect">
            <a:avLst/>
          </a:prstGeom>
          <a:noFill/>
        </p:spPr>
        <p:txBody>
          <a:bodyPr wrap="square" rtlCol="0">
            <a:spAutoFit/>
          </a:bodyPr>
          <a:lstStyle/>
          <a:p>
            <a:pPr algn="ctr"/>
            <a:r>
              <a:rPr lang="pt-BR" sz="800" b="1" dirty="0" err="1">
                <a:solidFill>
                  <a:srgbClr val="002060"/>
                </a:solidFill>
                <a:latin typeface="Arial" panose="020B0604020202020204" pitchFamily="34" charset="0"/>
                <a:cs typeface="Arial" panose="020B0604020202020204" pitchFamily="34" charset="0"/>
              </a:rPr>
              <a:t>Manganese</a:t>
            </a:r>
            <a:r>
              <a:rPr lang="pt-BR" sz="800" b="1" dirty="0">
                <a:solidFill>
                  <a:srgbClr val="002060"/>
                </a:solidFill>
                <a:latin typeface="Arial" panose="020B0604020202020204" pitchFamily="34" charset="0"/>
                <a:cs typeface="Arial" panose="020B0604020202020204" pitchFamily="34" charset="0"/>
              </a:rPr>
              <a:t> </a:t>
            </a:r>
            <a:r>
              <a:rPr lang="pt-BR" sz="800" b="1" dirty="0" err="1">
                <a:solidFill>
                  <a:srgbClr val="002060"/>
                </a:solidFill>
                <a:latin typeface="Arial" panose="020B0604020202020204" pitchFamily="34" charset="0"/>
                <a:cs typeface="Arial" panose="020B0604020202020204" pitchFamily="34" charset="0"/>
              </a:rPr>
              <a:t>Opportunity</a:t>
            </a:r>
            <a:r>
              <a:rPr lang="pt-BR" sz="800" b="1" dirty="0">
                <a:solidFill>
                  <a:srgbClr val="002060"/>
                </a:solidFill>
                <a:latin typeface="Arial" panose="020B0604020202020204" pitchFamily="34" charset="0"/>
                <a:cs typeface="Arial" panose="020B0604020202020204" pitchFamily="34" charset="0"/>
              </a:rPr>
              <a:t> in </a:t>
            </a:r>
            <a:r>
              <a:rPr lang="pt-BR" sz="800" b="1" dirty="0" err="1">
                <a:solidFill>
                  <a:srgbClr val="002060"/>
                </a:solidFill>
                <a:latin typeface="Arial" panose="020B0604020202020204" pitchFamily="34" charset="0"/>
                <a:cs typeface="Arial" panose="020B0604020202020204" pitchFamily="34" charset="0"/>
              </a:rPr>
              <a:t>Brazil</a:t>
            </a:r>
            <a:r>
              <a:rPr lang="pt-BR" sz="800" b="1" dirty="0">
                <a:solidFill>
                  <a:srgbClr val="002060"/>
                </a:solidFill>
                <a:latin typeface="Arial" panose="020B0604020202020204" pitchFamily="34" charset="0"/>
                <a:cs typeface="Arial" panose="020B0604020202020204" pitchFamily="34" charset="0"/>
              </a:rPr>
              <a:t>   |   </a:t>
            </a:r>
            <a:r>
              <a:rPr lang="en-US" sz="800" b="1" dirty="0">
                <a:solidFill>
                  <a:srgbClr val="002060"/>
                </a:solidFill>
                <a:latin typeface="Arial" panose="020B0604020202020204" pitchFamily="34" charset="0"/>
                <a:cs typeface="Arial" panose="020B0604020202020204" pitchFamily="34" charset="0"/>
              </a:rPr>
              <a:t>Deal Structure</a:t>
            </a:r>
            <a:r>
              <a:rPr lang="pt-BR" sz="800" b="1" dirty="0">
                <a:solidFill>
                  <a:srgbClr val="002060"/>
                </a:solidFill>
                <a:latin typeface="Arial" panose="020B0604020202020204" pitchFamily="34" charset="0"/>
                <a:cs typeface="Arial" panose="020B0604020202020204" pitchFamily="34" charset="0"/>
              </a:rPr>
              <a:t>   |   </a:t>
            </a:r>
            <a:r>
              <a:rPr lang="pt-BR" sz="800" b="1" dirty="0" err="1">
                <a:solidFill>
                  <a:srgbClr val="002060"/>
                </a:solidFill>
                <a:latin typeface="Arial" panose="020B0604020202020204" pitchFamily="34" charset="0"/>
                <a:cs typeface="Arial" panose="020B0604020202020204" pitchFamily="34" charset="0"/>
              </a:rPr>
              <a:t>September</a:t>
            </a:r>
            <a:r>
              <a:rPr lang="pt-BR" sz="800" b="1" dirty="0">
                <a:solidFill>
                  <a:srgbClr val="002060"/>
                </a:solidFill>
                <a:latin typeface="Arial" panose="020B0604020202020204" pitchFamily="34" charset="0"/>
                <a:cs typeface="Arial" panose="020B0604020202020204" pitchFamily="34" charset="0"/>
              </a:rPr>
              <a:t>, 2023     </a:t>
            </a:r>
          </a:p>
        </p:txBody>
      </p:sp>
      <p:sp>
        <p:nvSpPr>
          <p:cNvPr id="165" name="Espaço Reservado para Número de Slide 2">
            <a:extLst>
              <a:ext uri="{FF2B5EF4-FFF2-40B4-BE49-F238E27FC236}">
                <a16:creationId xmlns:a16="http://schemas.microsoft.com/office/drawing/2014/main" id="{17060E22-523B-0816-66ED-F6184B0A52D7}"/>
              </a:ext>
            </a:extLst>
          </p:cNvPr>
          <p:cNvSpPr>
            <a:spLocks noGrp="1"/>
          </p:cNvSpPr>
          <p:nvPr>
            <p:ph type="sldNum" sz="quarter" idx="12"/>
          </p:nvPr>
        </p:nvSpPr>
        <p:spPr>
          <a:xfrm>
            <a:off x="11812844" y="6537877"/>
            <a:ext cx="333150" cy="167973"/>
          </a:xfrm>
        </p:spPr>
        <p:txBody>
          <a:bodyPr/>
          <a:lstStyle/>
          <a:p>
            <a:pPr algn="ctr"/>
            <a:fld id="{5B9C5539-DFD0-404C-8567-B36D54A1A16F}" type="slidenum">
              <a:rPr lang="pt-BR" sz="1000" b="1" smtClean="0">
                <a:solidFill>
                  <a:srgbClr val="002060"/>
                </a:solidFill>
                <a:latin typeface="Bahnschrift SemiCondensed" panose="020B0502040204020203" pitchFamily="34" charset="0"/>
                <a:cs typeface="Arial" panose="020B0604020202020204" pitchFamily="34" charset="0"/>
              </a:rPr>
              <a:pPr algn="ctr"/>
              <a:t>9</a:t>
            </a:fld>
            <a:endParaRPr lang="pt-BR" sz="1000" b="1" dirty="0">
              <a:solidFill>
                <a:srgbClr val="002060"/>
              </a:solidFill>
              <a:latin typeface="Bahnschrift SemiCondensed" panose="020B0502040204020203" pitchFamily="34" charset="0"/>
              <a:cs typeface="Arial" panose="020B0604020202020204" pitchFamily="34" charset="0"/>
            </a:endParaRPr>
          </a:p>
        </p:txBody>
      </p:sp>
      <p:sp>
        <p:nvSpPr>
          <p:cNvPr id="166" name="Arco 165">
            <a:extLst>
              <a:ext uri="{FF2B5EF4-FFF2-40B4-BE49-F238E27FC236}">
                <a16:creationId xmlns:a16="http://schemas.microsoft.com/office/drawing/2014/main" id="{B188CD03-88CB-5358-64BC-5376B78829BC}"/>
              </a:ext>
            </a:extLst>
          </p:cNvPr>
          <p:cNvSpPr/>
          <p:nvPr/>
        </p:nvSpPr>
        <p:spPr>
          <a:xfrm rot="10079221">
            <a:off x="11820471" y="6454277"/>
            <a:ext cx="339230" cy="346043"/>
          </a:xfrm>
          <a:prstGeom prst="arc">
            <a:avLst>
              <a:gd name="adj1" fmla="val 18320747"/>
              <a:gd name="adj2" fmla="val 12249079"/>
            </a:avLst>
          </a:prstGeom>
          <a:ln w="53975">
            <a:solidFill>
              <a:srgbClr val="C7E0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167" name="Arco 166">
            <a:extLst>
              <a:ext uri="{FF2B5EF4-FFF2-40B4-BE49-F238E27FC236}">
                <a16:creationId xmlns:a16="http://schemas.microsoft.com/office/drawing/2014/main" id="{597B2F17-E2F4-8491-F418-EC5A688FEA16}"/>
              </a:ext>
            </a:extLst>
          </p:cNvPr>
          <p:cNvSpPr/>
          <p:nvPr/>
        </p:nvSpPr>
        <p:spPr>
          <a:xfrm rot="10079221">
            <a:off x="11888259" y="6520721"/>
            <a:ext cx="203654" cy="207744"/>
          </a:xfrm>
          <a:prstGeom prst="arc">
            <a:avLst>
              <a:gd name="adj1" fmla="val 5308140"/>
              <a:gd name="adj2" fmla="val 18197179"/>
            </a:avLst>
          </a:prstGeom>
          <a:ln w="539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Tree>
    <p:extLst>
      <p:ext uri="{BB962C8B-B14F-4D97-AF65-F5344CB8AC3E}">
        <p14:creationId xmlns:p14="http://schemas.microsoft.com/office/powerpoint/2010/main" val="3904496834"/>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55807</TotalTime>
  <Words>5648</Words>
  <Application>Microsoft Office PowerPoint</Application>
  <PresentationFormat>Widescreen</PresentationFormat>
  <Paragraphs>1110</Paragraphs>
  <Slides>26</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26</vt:i4>
      </vt:variant>
    </vt:vector>
  </HeadingPairs>
  <TitlesOfParts>
    <vt:vector size="33" baseType="lpstr">
      <vt:lpstr>Arial</vt:lpstr>
      <vt:lpstr>Bahnschrift</vt:lpstr>
      <vt:lpstr>Bahnschrift SemiCondensed</vt:lpstr>
      <vt:lpstr>Calibri</vt:lpstr>
      <vt:lpstr>Calibri Light</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Lucas Marin</dc:creator>
  <cp:lastModifiedBy>Lucas Marin</cp:lastModifiedBy>
  <cp:revision>459</cp:revision>
  <cp:lastPrinted>2023-09-01T15:17:51Z</cp:lastPrinted>
  <dcterms:created xsi:type="dcterms:W3CDTF">2022-01-09T01:12:03Z</dcterms:created>
  <dcterms:modified xsi:type="dcterms:W3CDTF">2023-09-23T16:02:21Z</dcterms:modified>
</cp:coreProperties>
</file>